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5" r:id="rId1"/>
  </p:sldMasterIdLst>
  <p:notesMasterIdLst>
    <p:notesMasterId r:id="rId23"/>
  </p:notesMasterIdLst>
  <p:handoutMasterIdLst>
    <p:handoutMasterId r:id="rId24"/>
  </p:handoutMasterIdLst>
  <p:sldIdLst>
    <p:sldId id="285" r:id="rId2"/>
    <p:sldId id="348" r:id="rId3"/>
    <p:sldId id="337" r:id="rId4"/>
    <p:sldId id="370" r:id="rId5"/>
    <p:sldId id="314" r:id="rId6"/>
    <p:sldId id="315" r:id="rId7"/>
    <p:sldId id="349" r:id="rId8"/>
    <p:sldId id="338" r:id="rId9"/>
    <p:sldId id="367" r:id="rId10"/>
    <p:sldId id="369" r:id="rId11"/>
    <p:sldId id="366" r:id="rId12"/>
    <p:sldId id="368" r:id="rId13"/>
    <p:sldId id="365" r:id="rId14"/>
    <p:sldId id="363" r:id="rId15"/>
    <p:sldId id="360" r:id="rId16"/>
    <p:sldId id="333" r:id="rId17"/>
    <p:sldId id="340" r:id="rId18"/>
    <p:sldId id="361" r:id="rId19"/>
    <p:sldId id="295" r:id="rId20"/>
    <p:sldId id="364" r:id="rId21"/>
    <p:sldId id="275" r:id="rId22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B9631B5-78F2-41C9-869B-9F39066F8104}"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685" autoAdjust="0"/>
    <p:restoredTop sz="91714" autoAdjust="0"/>
  </p:normalViewPr>
  <p:slideViewPr>
    <p:cSldViewPr>
      <p:cViewPr>
        <p:scale>
          <a:sx n="83" d="100"/>
          <a:sy n="83" d="100"/>
        </p:scale>
        <p:origin x="-1624" y="-176"/>
      </p:cViewPr>
      <p:guideLst>
        <p:guide orient="horz" pos="2160"/>
        <p:guide orient="horz" pos="864"/>
        <p:guide orient="horz" pos="3792"/>
        <p:guide pos="2880"/>
        <p:guide pos="28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-94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04553-04C5-4BB3-AD4E-8B2EF3CDDAF9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A881F-0910-47D3-BD01-4F68834EC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6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6F0DB-E055-41D0-9102-627A646E4242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47800" y="609600"/>
            <a:ext cx="3962400" cy="2971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7200" y="3810000"/>
            <a:ext cx="5943600" cy="4876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FBC3A-A12C-40F9-BB8D-BC30C7901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0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5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dirty="0" smtClean="0">
                <a:latin typeface="Arial"/>
                <a:ea typeface="PMingLiU"/>
              </a:rPr>
              <a:t>讓我們來討論 </a:t>
            </a:r>
            <a:r>
              <a:rPr lang="en-US" altLang="zh-TW" dirty="0" smtClean="0">
                <a:latin typeface="Arial"/>
                <a:ea typeface="PMingLiU"/>
              </a:rPr>
              <a:t>VMware </a:t>
            </a:r>
            <a:r>
              <a:rPr lang="zh-TW" altLang="en-US" dirty="0" smtClean="0">
                <a:latin typeface="Arial"/>
                <a:ea typeface="PMingLiU"/>
              </a:rPr>
              <a:t>如何提供 </a:t>
            </a:r>
            <a:r>
              <a:rPr lang="en-US" altLang="zh-TW" dirty="0" smtClean="0">
                <a:latin typeface="Arial"/>
                <a:ea typeface="PMingLiU"/>
              </a:rPr>
              <a:t>IT </a:t>
            </a:r>
            <a:r>
              <a:rPr lang="zh-TW" altLang="en-US" dirty="0" smtClean="0">
                <a:latin typeface="Arial"/>
                <a:ea typeface="PMingLiU"/>
              </a:rPr>
              <a:t>即服務的基礎，以及如何領導產業轉型成軟體定義的企業。</a:t>
            </a:r>
          </a:p>
          <a:p>
            <a:endParaRPr lang="en-US" dirty="0" smtClean="0">
              <a:latin typeface="Arial"/>
              <a:ea typeface="PMingLiU"/>
            </a:endParaRPr>
          </a:p>
          <a:p>
            <a:r>
              <a:rPr lang="zh-TW" altLang="en-US" dirty="0" smtClean="0">
                <a:latin typeface="Arial"/>
                <a:ea typeface="PMingLiU"/>
              </a:rPr>
              <a:t>現今世界應用程式無所不在</a:t>
            </a:r>
            <a:r>
              <a:rPr lang="en-US" altLang="zh-TW" dirty="0" smtClean="0">
                <a:latin typeface="Arial"/>
                <a:ea typeface="PMingLiU"/>
              </a:rPr>
              <a:t>—</a:t>
            </a:r>
            <a:r>
              <a:rPr lang="zh-TW" altLang="en-US" dirty="0" smtClean="0">
                <a:latin typeface="Arial"/>
                <a:ea typeface="PMingLiU"/>
              </a:rPr>
              <a:t>無論是世界各地執行業務的傳統應用程式，針對使用者使用而最佳化的現代化應用程式，或是完全透過雲端所傳遞的軟體即服務皆然。建立、傳遞及管理這些應用程式，是 </a:t>
            </a:r>
            <a:r>
              <a:rPr lang="en-US" altLang="zh-TW" dirty="0" smtClean="0">
                <a:latin typeface="Arial"/>
                <a:ea typeface="PMingLiU"/>
              </a:rPr>
              <a:t>IT </a:t>
            </a:r>
            <a:r>
              <a:rPr lang="zh-TW" altLang="en-US" dirty="0" smtClean="0">
                <a:latin typeface="Arial"/>
                <a:ea typeface="PMingLiU"/>
              </a:rPr>
              <a:t>最重大的挑戰。</a:t>
            </a:r>
          </a:p>
          <a:p>
            <a:endParaRPr lang="en-US" baseline="0" dirty="0" smtClean="0">
              <a:latin typeface="Arial"/>
              <a:ea typeface="PMingLiU"/>
            </a:endParaRPr>
          </a:p>
          <a:p>
            <a:r>
              <a:rPr lang="zh-TW" altLang="en-US" spc="30" dirty="0" smtClean="0">
                <a:latin typeface="Arial"/>
                <a:ea typeface="PMingLiU"/>
              </a:rPr>
              <a:t>為了了解 </a:t>
            </a:r>
            <a:r>
              <a:rPr lang="en-US" altLang="zh-TW" spc="30" dirty="0" smtClean="0">
                <a:latin typeface="Arial"/>
                <a:ea typeface="PMingLiU"/>
              </a:rPr>
              <a:t>VMware </a:t>
            </a:r>
            <a:r>
              <a:rPr lang="zh-TW" altLang="en-US" spc="30" dirty="0" smtClean="0">
                <a:latin typeface="Arial"/>
                <a:ea typeface="PMingLiU"/>
              </a:rPr>
              <a:t>能如何協助解決 </a:t>
            </a:r>
            <a:r>
              <a:rPr lang="en-US" altLang="zh-TW" spc="30" dirty="0" smtClean="0">
                <a:latin typeface="Arial"/>
                <a:ea typeface="PMingLiU"/>
              </a:rPr>
              <a:t>IT </a:t>
            </a:r>
            <a:r>
              <a:rPr lang="zh-TW" altLang="en-US" spc="30" dirty="0" smtClean="0">
                <a:latin typeface="Arial"/>
                <a:ea typeface="PMingLiU"/>
              </a:rPr>
              <a:t>所面臨的新挑戰，不妨後退一步，並回顧我們所走過的歷程。</a:t>
            </a:r>
          </a:p>
          <a:p>
            <a:endParaRPr lang="en-US" dirty="0">
              <a:latin typeface="Arial"/>
              <a:ea typeface="PMingLiU"/>
            </a:endParaRPr>
          </a:p>
          <a:p>
            <a:r>
              <a:rPr lang="zh-TW" altLang="en-US" dirty="0" smtClean="0">
                <a:latin typeface="Arial"/>
                <a:ea typeface="PMingLiU"/>
              </a:rPr>
              <a:t>從 </a:t>
            </a:r>
            <a:r>
              <a:rPr lang="en-US" altLang="zh-TW" dirty="0" smtClean="0">
                <a:latin typeface="Arial"/>
                <a:ea typeface="PMingLiU"/>
              </a:rPr>
              <a:t>VMware </a:t>
            </a:r>
            <a:r>
              <a:rPr lang="zh-TW" altLang="en-US" dirty="0" smtClean="0">
                <a:latin typeface="Arial"/>
                <a:ea typeface="PMingLiU"/>
              </a:rPr>
              <a:t>藉由打破作業系統與硬體的束縛以提供突破性創新的運算層開始，進而建立資源集區起，</a:t>
            </a:r>
            <a:r>
              <a:rPr lang="en-US" altLang="zh-TW" dirty="0" smtClean="0">
                <a:latin typeface="Arial"/>
                <a:ea typeface="PMingLiU"/>
              </a:rPr>
              <a:t>VMware </a:t>
            </a:r>
            <a:r>
              <a:rPr lang="zh-TW" altLang="en-US" dirty="0" smtClean="0">
                <a:latin typeface="Arial"/>
                <a:ea typeface="PMingLiU"/>
              </a:rPr>
              <a:t>已透過虛擬化為企業省下數十億的 </a:t>
            </a:r>
            <a:r>
              <a:rPr lang="en-US" altLang="zh-TW" dirty="0" smtClean="0">
                <a:latin typeface="Arial"/>
                <a:ea typeface="PMingLiU"/>
              </a:rPr>
              <a:t>IT </a:t>
            </a:r>
            <a:r>
              <a:rPr lang="zh-TW" altLang="en-US" dirty="0" smtClean="0">
                <a:latin typeface="Arial"/>
                <a:ea typeface="PMingLiU"/>
              </a:rPr>
              <a:t>成本。</a:t>
            </a:r>
            <a:r>
              <a:rPr lang="en-US" altLang="zh-TW" dirty="0" smtClean="0">
                <a:latin typeface="Arial"/>
                <a:ea typeface="PMingLiU"/>
              </a:rPr>
              <a:t>VMware </a:t>
            </a:r>
            <a:r>
              <a:rPr lang="zh-TW" altLang="en-US" dirty="0" smtClean="0">
                <a:latin typeface="Arial"/>
                <a:ea typeface="PMingLiU"/>
              </a:rPr>
              <a:t>運用虛擬化、抽取及建立集區的基本原理提供類似的創新，現在更將它應用至網路和儲存裝置。藉由虛擬化資料中心的所有層面 </a:t>
            </a:r>
            <a:r>
              <a:rPr lang="en-US" altLang="zh-TW" dirty="0" smtClean="0">
                <a:latin typeface="Arial"/>
                <a:ea typeface="PMingLiU"/>
              </a:rPr>
              <a:t>(</a:t>
            </a:r>
            <a:r>
              <a:rPr lang="zh-TW" altLang="en-US" dirty="0" smtClean="0">
                <a:latin typeface="Arial"/>
                <a:ea typeface="PMingLiU"/>
              </a:rPr>
              <a:t>亦即運算、網路、安全性及儲存裝置</a:t>
            </a:r>
            <a:r>
              <a:rPr lang="en-US" altLang="zh-TW" dirty="0" smtClean="0">
                <a:latin typeface="Arial"/>
                <a:ea typeface="PMingLiU"/>
              </a:rPr>
              <a:t>)</a:t>
            </a:r>
            <a:r>
              <a:rPr lang="zh-TW" altLang="en-US" dirty="0" smtClean="0">
                <a:latin typeface="Arial"/>
                <a:ea typeface="PMingLiU"/>
              </a:rPr>
              <a:t>，</a:t>
            </a:r>
            <a:r>
              <a:rPr lang="en-US" altLang="zh-TW" dirty="0" smtClean="0">
                <a:latin typeface="Arial"/>
                <a:ea typeface="PMingLiU"/>
              </a:rPr>
              <a:t>VMW </a:t>
            </a:r>
            <a:r>
              <a:rPr lang="zh-TW" altLang="en-US" dirty="0" smtClean="0">
                <a:latin typeface="Arial"/>
                <a:ea typeface="PMingLiU"/>
              </a:rPr>
              <a:t>客戶能轉型至完全虛擬化的基礎架構。</a:t>
            </a:r>
          </a:p>
          <a:p>
            <a:r>
              <a:rPr lang="en-US" dirty="0" smtClean="0">
                <a:latin typeface="Arial"/>
                <a:ea typeface="PMingLiU"/>
              </a:rPr>
              <a:t> </a:t>
            </a:r>
            <a:endParaRPr lang="en-US" dirty="0">
              <a:latin typeface="Arial"/>
              <a:ea typeface="PMingLiU"/>
            </a:endParaRPr>
          </a:p>
          <a:p>
            <a:r>
              <a:rPr lang="zh-TW" altLang="en-US" dirty="0" smtClean="0">
                <a:latin typeface="Arial"/>
                <a:ea typeface="PMingLiU"/>
              </a:rPr>
              <a:t>因為 </a:t>
            </a:r>
            <a:r>
              <a:rPr lang="en-US" altLang="zh-TW" dirty="0" smtClean="0">
                <a:latin typeface="Arial"/>
                <a:ea typeface="PMingLiU"/>
              </a:rPr>
              <a:t>VMW </a:t>
            </a:r>
            <a:r>
              <a:rPr lang="zh-TW" altLang="en-US" dirty="0" smtClean="0">
                <a:latin typeface="Arial"/>
                <a:ea typeface="PMingLiU"/>
              </a:rPr>
              <a:t>虛擬化的基礎架構是完全從硬體中抽取出來的，因此在您資料中心執行的工作負載能緊密地部署在您所選擇的環境，無論是私有雲、公有雲或混合雲當中。</a:t>
            </a:r>
          </a:p>
          <a:p>
            <a:endParaRPr lang="en-US" baseline="0" dirty="0" smtClean="0">
              <a:latin typeface="Arial"/>
              <a:ea typeface="PMingLiU"/>
            </a:endParaRPr>
          </a:p>
          <a:p>
            <a:r>
              <a:rPr lang="zh-TW" altLang="en-US" dirty="0" smtClean="0">
                <a:latin typeface="Arial"/>
                <a:ea typeface="PMingLiU"/>
              </a:rPr>
              <a:t>軟體定義的環境不僅僅需要跨整體虛擬化基礎架構的通用管理，而是需要採原則式自動化。</a:t>
            </a:r>
            <a:r>
              <a:rPr lang="en-US" altLang="zh-TW" dirty="0" smtClean="0">
                <a:latin typeface="Arial"/>
                <a:ea typeface="PMingLiU"/>
              </a:rPr>
              <a:t>VMware </a:t>
            </a:r>
            <a:r>
              <a:rPr lang="zh-TW" altLang="en-US" dirty="0" smtClean="0">
                <a:latin typeface="Arial"/>
                <a:ea typeface="PMingLiU"/>
              </a:rPr>
              <a:t>的管理方案包括雲端自動化、雲端作業及解決方案，能協助管理您雲端實作方案的業務及財務各方面事宜。</a:t>
            </a:r>
          </a:p>
          <a:p>
            <a:endParaRPr lang="en-US" baseline="0" dirty="0" smtClean="0">
              <a:latin typeface="Arial"/>
              <a:ea typeface="PMingLiU"/>
            </a:endParaRPr>
          </a:p>
          <a:p>
            <a:r>
              <a:rPr lang="zh-TW" altLang="en-US" dirty="0" smtClean="0">
                <a:latin typeface="Arial"/>
                <a:ea typeface="PMingLiU"/>
              </a:rPr>
              <a:t>我們將此稱之為軟體定義的資料中心。</a:t>
            </a:r>
          </a:p>
          <a:p>
            <a:endParaRPr lang="en-US" baseline="0" dirty="0" smtClean="0">
              <a:latin typeface="Arial"/>
              <a:ea typeface="PMingLiU"/>
            </a:endParaRPr>
          </a:p>
          <a:p>
            <a:r>
              <a:rPr lang="zh-TW" altLang="en-US" dirty="0" smtClean="0">
                <a:latin typeface="Arial"/>
                <a:ea typeface="PMingLiU"/>
              </a:rPr>
              <a:t>軟體定義的資料中心是建立、執行及管理您應用程式的理想環境。而且，為業務部門提供應用程式的最終目標，是讓使用者能以自助方式使用應用程式。使用者的期待不斷與日俱增。他們希望能隨時隨地從任何裝置存取其應用程式和資料。</a:t>
            </a:r>
            <a:r>
              <a:rPr lang="en-US" altLang="zh-TW" dirty="0" smtClean="0">
                <a:latin typeface="Arial"/>
                <a:ea typeface="PMingLiU"/>
              </a:rPr>
              <a:t>VMware </a:t>
            </a:r>
            <a:r>
              <a:rPr lang="zh-TW" altLang="en-US" dirty="0" smtClean="0">
                <a:latin typeface="Arial"/>
                <a:ea typeface="PMingLiU"/>
              </a:rPr>
              <a:t>提供各種不同的解決方案，以運用軟體定義的資料中心來解決行動員工的爆炸性需求，同時維持 </a:t>
            </a:r>
            <a:r>
              <a:rPr lang="en-US" altLang="zh-TW" dirty="0" smtClean="0">
                <a:latin typeface="Arial"/>
                <a:ea typeface="PMingLiU"/>
              </a:rPr>
              <a:t>IT </a:t>
            </a:r>
            <a:r>
              <a:rPr lang="zh-TW" altLang="en-US" dirty="0" smtClean="0">
                <a:latin typeface="Arial"/>
                <a:ea typeface="PMingLiU"/>
              </a:rPr>
              <a:t>控制能力。</a:t>
            </a:r>
            <a:endParaRPr lang="zh-TW" altLang="en-US" dirty="0">
              <a:latin typeface="Arial"/>
              <a:ea typeface="PMingLiU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71251-43D1-1F4C-9FF7-1AA3E1BF72CC}" type="slidenum">
              <a:rPr lang="en-US" smtClean="0">
                <a:solidFill>
                  <a:prstClr val="black"/>
                </a:solidFill>
                <a:latin typeface="Calibri"/>
                <a:ea typeface="PMingLiU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  <a:ea typeface="PMingLiU"/>
            </a:endParaRPr>
          </a:p>
        </p:txBody>
      </p:sp>
    </p:spTree>
    <p:extLst>
      <p:ext uri="{BB962C8B-B14F-4D97-AF65-F5344CB8AC3E}">
        <p14:creationId xmlns:p14="http://schemas.microsoft.com/office/powerpoint/2010/main" val="1230108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除了再次強調</a:t>
            </a:r>
            <a:r>
              <a:rPr lang="en-US" altLang="zh-TW" dirty="0" smtClean="0"/>
              <a:t>VMware</a:t>
            </a:r>
            <a:r>
              <a:rPr lang="zh-TW" altLang="en-US" dirty="0" smtClean="0"/>
              <a:t>產品對於所有面向的完整保護</a:t>
            </a:r>
            <a:r>
              <a:rPr lang="en-US" altLang="zh-TW" dirty="0" smtClean="0"/>
              <a:t>, </a:t>
            </a:r>
            <a:r>
              <a:rPr lang="zh-TW" altLang="en-US" dirty="0" smtClean="0"/>
              <a:t>監控平台對於這些高可用度</a:t>
            </a:r>
            <a:r>
              <a:rPr lang="en-US" altLang="zh-TW" dirty="0" smtClean="0"/>
              <a:t>/</a:t>
            </a:r>
            <a:r>
              <a:rPr lang="zh-TW" altLang="en-US" dirty="0" smtClean="0"/>
              <a:t>保護機制也可完全掌握</a:t>
            </a:r>
            <a:r>
              <a:rPr lang="en-US" altLang="zh-TW" dirty="0" smtClean="0"/>
              <a:t>.</a:t>
            </a:r>
          </a:p>
          <a:p>
            <a:r>
              <a:rPr lang="zh-TW" altLang="en-US" dirty="0" smtClean="0"/>
              <a:t>其他家的監控方案對於這些高可用度機制的運作現況</a:t>
            </a:r>
            <a:r>
              <a:rPr lang="en-US" altLang="zh-TW" dirty="0" smtClean="0"/>
              <a:t>, </a:t>
            </a:r>
            <a:r>
              <a:rPr lang="zh-TW" altLang="en-US" dirty="0" smtClean="0"/>
              <a:t>或者是操作面都無法達成</a:t>
            </a:r>
            <a:r>
              <a:rPr lang="en-US" altLang="zh-TW" dirty="0" smtClean="0"/>
              <a:t>VMware</a:t>
            </a:r>
            <a:r>
              <a:rPr lang="zh-TW" altLang="en-US" dirty="0" smtClean="0"/>
              <a:t>所能達成的能力</a:t>
            </a:r>
            <a:r>
              <a:rPr lang="en-US" altLang="zh-TW" dirty="0" smtClean="0"/>
              <a:t>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80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dirty="0" smtClean="0">
                <a:latin typeface="Arial"/>
                <a:ea typeface="PMingLiU"/>
              </a:rPr>
              <a:t>讓我們來討論 </a:t>
            </a:r>
            <a:r>
              <a:rPr lang="en-US" altLang="zh-TW" dirty="0" smtClean="0">
                <a:latin typeface="Arial"/>
                <a:ea typeface="PMingLiU"/>
              </a:rPr>
              <a:t>VMware </a:t>
            </a:r>
            <a:r>
              <a:rPr lang="zh-TW" altLang="en-US" dirty="0" smtClean="0">
                <a:latin typeface="Arial"/>
                <a:ea typeface="PMingLiU"/>
              </a:rPr>
              <a:t>如何提供 </a:t>
            </a:r>
            <a:r>
              <a:rPr lang="en-US" altLang="zh-TW" dirty="0" smtClean="0">
                <a:latin typeface="Arial"/>
                <a:ea typeface="PMingLiU"/>
              </a:rPr>
              <a:t>IT </a:t>
            </a:r>
            <a:r>
              <a:rPr lang="zh-TW" altLang="en-US" dirty="0" smtClean="0">
                <a:latin typeface="Arial"/>
                <a:ea typeface="PMingLiU"/>
              </a:rPr>
              <a:t>即服務的基礎，以及如何領導產業轉型成軟體定義的企業。</a:t>
            </a:r>
          </a:p>
          <a:p>
            <a:endParaRPr lang="en-US" dirty="0" smtClean="0">
              <a:latin typeface="Arial"/>
              <a:ea typeface="PMingLiU"/>
            </a:endParaRPr>
          </a:p>
          <a:p>
            <a:r>
              <a:rPr lang="zh-TW" altLang="en-US" dirty="0" smtClean="0">
                <a:latin typeface="Arial"/>
                <a:ea typeface="PMingLiU"/>
              </a:rPr>
              <a:t>現今世界應用程式無所不在</a:t>
            </a:r>
            <a:r>
              <a:rPr lang="en-US" altLang="zh-TW" dirty="0" smtClean="0">
                <a:latin typeface="Arial"/>
                <a:ea typeface="PMingLiU"/>
              </a:rPr>
              <a:t>—</a:t>
            </a:r>
            <a:r>
              <a:rPr lang="zh-TW" altLang="en-US" dirty="0" smtClean="0">
                <a:latin typeface="Arial"/>
                <a:ea typeface="PMingLiU"/>
              </a:rPr>
              <a:t>無論是世界各地執行業務的傳統應用程式，針對使用者使用而最佳化的現代化應用程式，或是完全透過雲端所傳遞的軟體即服務皆然。建立、傳遞及管理這些應用程式，是 </a:t>
            </a:r>
            <a:r>
              <a:rPr lang="en-US" altLang="zh-TW" dirty="0" smtClean="0">
                <a:latin typeface="Arial"/>
                <a:ea typeface="PMingLiU"/>
              </a:rPr>
              <a:t>IT </a:t>
            </a:r>
            <a:r>
              <a:rPr lang="zh-TW" altLang="en-US" dirty="0" smtClean="0">
                <a:latin typeface="Arial"/>
                <a:ea typeface="PMingLiU"/>
              </a:rPr>
              <a:t>最重大的挑戰。</a:t>
            </a:r>
          </a:p>
          <a:p>
            <a:endParaRPr lang="en-US" baseline="0" dirty="0" smtClean="0">
              <a:latin typeface="Arial"/>
              <a:ea typeface="PMingLiU"/>
            </a:endParaRPr>
          </a:p>
          <a:p>
            <a:r>
              <a:rPr lang="zh-TW" altLang="en-US" spc="30" dirty="0" smtClean="0">
                <a:latin typeface="Arial"/>
                <a:ea typeface="PMingLiU"/>
              </a:rPr>
              <a:t>為了了解 </a:t>
            </a:r>
            <a:r>
              <a:rPr lang="en-US" altLang="zh-TW" spc="30" dirty="0" smtClean="0">
                <a:latin typeface="Arial"/>
                <a:ea typeface="PMingLiU"/>
              </a:rPr>
              <a:t>VMware </a:t>
            </a:r>
            <a:r>
              <a:rPr lang="zh-TW" altLang="en-US" spc="30" dirty="0" smtClean="0">
                <a:latin typeface="Arial"/>
                <a:ea typeface="PMingLiU"/>
              </a:rPr>
              <a:t>能如何協助解決 </a:t>
            </a:r>
            <a:r>
              <a:rPr lang="en-US" altLang="zh-TW" spc="30" dirty="0" smtClean="0">
                <a:latin typeface="Arial"/>
                <a:ea typeface="PMingLiU"/>
              </a:rPr>
              <a:t>IT </a:t>
            </a:r>
            <a:r>
              <a:rPr lang="zh-TW" altLang="en-US" spc="30" dirty="0" smtClean="0">
                <a:latin typeface="Arial"/>
                <a:ea typeface="PMingLiU"/>
              </a:rPr>
              <a:t>所面臨的新挑戰，不妨後退一步，並回顧我們所走過的歷程。</a:t>
            </a:r>
          </a:p>
          <a:p>
            <a:endParaRPr lang="en-US" dirty="0">
              <a:latin typeface="Arial"/>
              <a:ea typeface="PMingLiU"/>
            </a:endParaRPr>
          </a:p>
          <a:p>
            <a:r>
              <a:rPr lang="zh-TW" altLang="en-US" dirty="0" smtClean="0">
                <a:latin typeface="Arial"/>
                <a:ea typeface="PMingLiU"/>
              </a:rPr>
              <a:t>從 </a:t>
            </a:r>
            <a:r>
              <a:rPr lang="en-US" altLang="zh-TW" dirty="0" smtClean="0">
                <a:latin typeface="Arial"/>
                <a:ea typeface="PMingLiU"/>
              </a:rPr>
              <a:t>VMware </a:t>
            </a:r>
            <a:r>
              <a:rPr lang="zh-TW" altLang="en-US" dirty="0" smtClean="0">
                <a:latin typeface="Arial"/>
                <a:ea typeface="PMingLiU"/>
              </a:rPr>
              <a:t>藉由打破作業系統與硬體的束縛以提供突破性創新的運算層開始，進而建立資源集區起，</a:t>
            </a:r>
            <a:r>
              <a:rPr lang="en-US" altLang="zh-TW" dirty="0" smtClean="0">
                <a:latin typeface="Arial"/>
                <a:ea typeface="PMingLiU"/>
              </a:rPr>
              <a:t>VMware </a:t>
            </a:r>
            <a:r>
              <a:rPr lang="zh-TW" altLang="en-US" dirty="0" smtClean="0">
                <a:latin typeface="Arial"/>
                <a:ea typeface="PMingLiU"/>
              </a:rPr>
              <a:t>已透過虛擬化為企業省下數十億的 </a:t>
            </a:r>
            <a:r>
              <a:rPr lang="en-US" altLang="zh-TW" dirty="0" smtClean="0">
                <a:latin typeface="Arial"/>
                <a:ea typeface="PMingLiU"/>
              </a:rPr>
              <a:t>IT </a:t>
            </a:r>
            <a:r>
              <a:rPr lang="zh-TW" altLang="en-US" dirty="0" smtClean="0">
                <a:latin typeface="Arial"/>
                <a:ea typeface="PMingLiU"/>
              </a:rPr>
              <a:t>成本。</a:t>
            </a:r>
            <a:r>
              <a:rPr lang="en-US" altLang="zh-TW" dirty="0" smtClean="0">
                <a:latin typeface="Arial"/>
                <a:ea typeface="PMingLiU"/>
              </a:rPr>
              <a:t>VMware </a:t>
            </a:r>
            <a:r>
              <a:rPr lang="zh-TW" altLang="en-US" dirty="0" smtClean="0">
                <a:latin typeface="Arial"/>
                <a:ea typeface="PMingLiU"/>
              </a:rPr>
              <a:t>運用虛擬化、抽取及建立集區的基本原理提供類似的創新，現在更將它應用至網路和儲存裝置。藉由虛擬化資料中心的所有層面 </a:t>
            </a:r>
            <a:r>
              <a:rPr lang="en-US" altLang="zh-TW" dirty="0" smtClean="0">
                <a:latin typeface="Arial"/>
                <a:ea typeface="PMingLiU"/>
              </a:rPr>
              <a:t>(</a:t>
            </a:r>
            <a:r>
              <a:rPr lang="zh-TW" altLang="en-US" dirty="0" smtClean="0">
                <a:latin typeface="Arial"/>
                <a:ea typeface="PMingLiU"/>
              </a:rPr>
              <a:t>亦即運算、網路、安全性及儲存裝置</a:t>
            </a:r>
            <a:r>
              <a:rPr lang="en-US" altLang="zh-TW" dirty="0" smtClean="0">
                <a:latin typeface="Arial"/>
                <a:ea typeface="PMingLiU"/>
              </a:rPr>
              <a:t>)</a:t>
            </a:r>
            <a:r>
              <a:rPr lang="zh-TW" altLang="en-US" dirty="0" smtClean="0">
                <a:latin typeface="Arial"/>
                <a:ea typeface="PMingLiU"/>
              </a:rPr>
              <a:t>，</a:t>
            </a:r>
            <a:r>
              <a:rPr lang="en-US" altLang="zh-TW" dirty="0" smtClean="0">
                <a:latin typeface="Arial"/>
                <a:ea typeface="PMingLiU"/>
              </a:rPr>
              <a:t>VMW </a:t>
            </a:r>
            <a:r>
              <a:rPr lang="zh-TW" altLang="en-US" dirty="0" smtClean="0">
                <a:latin typeface="Arial"/>
                <a:ea typeface="PMingLiU"/>
              </a:rPr>
              <a:t>客戶能轉型至完全虛擬化的基礎架構。</a:t>
            </a:r>
          </a:p>
          <a:p>
            <a:r>
              <a:rPr lang="en-US" dirty="0" smtClean="0">
                <a:latin typeface="Arial"/>
                <a:ea typeface="PMingLiU"/>
              </a:rPr>
              <a:t> </a:t>
            </a:r>
            <a:endParaRPr lang="en-US" dirty="0">
              <a:latin typeface="Arial"/>
              <a:ea typeface="PMingLiU"/>
            </a:endParaRPr>
          </a:p>
          <a:p>
            <a:r>
              <a:rPr lang="zh-TW" altLang="en-US" dirty="0" smtClean="0">
                <a:latin typeface="Arial"/>
                <a:ea typeface="PMingLiU"/>
              </a:rPr>
              <a:t>因為 </a:t>
            </a:r>
            <a:r>
              <a:rPr lang="en-US" altLang="zh-TW" dirty="0" smtClean="0">
                <a:latin typeface="Arial"/>
                <a:ea typeface="PMingLiU"/>
              </a:rPr>
              <a:t>VMW </a:t>
            </a:r>
            <a:r>
              <a:rPr lang="zh-TW" altLang="en-US" dirty="0" smtClean="0">
                <a:latin typeface="Arial"/>
                <a:ea typeface="PMingLiU"/>
              </a:rPr>
              <a:t>虛擬化的基礎架構是完全從硬體中抽取出來的，因此在您資料中心執行的工作負載能緊密地部署在您所選擇的環境，無論是私有雲、公有雲或混合雲當中。</a:t>
            </a:r>
          </a:p>
          <a:p>
            <a:endParaRPr lang="en-US" baseline="0" dirty="0" smtClean="0">
              <a:latin typeface="Arial"/>
              <a:ea typeface="PMingLiU"/>
            </a:endParaRPr>
          </a:p>
          <a:p>
            <a:r>
              <a:rPr lang="zh-TW" altLang="en-US" dirty="0" smtClean="0">
                <a:latin typeface="Arial"/>
                <a:ea typeface="PMingLiU"/>
              </a:rPr>
              <a:t>軟體定義的環境不僅僅需要跨整體虛擬化基礎架構的通用管理，而是需要採原則式自動化。</a:t>
            </a:r>
            <a:r>
              <a:rPr lang="en-US" altLang="zh-TW" dirty="0" smtClean="0">
                <a:latin typeface="Arial"/>
                <a:ea typeface="PMingLiU"/>
              </a:rPr>
              <a:t>VMware </a:t>
            </a:r>
            <a:r>
              <a:rPr lang="zh-TW" altLang="en-US" dirty="0" smtClean="0">
                <a:latin typeface="Arial"/>
                <a:ea typeface="PMingLiU"/>
              </a:rPr>
              <a:t>的管理方案包括雲端自動化、雲端作業及解決方案，能協助管理您雲端實作方案的業務及財務各方面事宜。</a:t>
            </a:r>
          </a:p>
          <a:p>
            <a:endParaRPr lang="en-US" baseline="0" dirty="0" smtClean="0">
              <a:latin typeface="Arial"/>
              <a:ea typeface="PMingLiU"/>
            </a:endParaRPr>
          </a:p>
          <a:p>
            <a:r>
              <a:rPr lang="zh-TW" altLang="en-US" dirty="0" smtClean="0">
                <a:latin typeface="Arial"/>
                <a:ea typeface="PMingLiU"/>
              </a:rPr>
              <a:t>我們將此稱之為軟體定義的資料中心。</a:t>
            </a:r>
          </a:p>
          <a:p>
            <a:endParaRPr lang="en-US" baseline="0" dirty="0" smtClean="0">
              <a:latin typeface="Arial"/>
              <a:ea typeface="PMingLiU"/>
            </a:endParaRPr>
          </a:p>
          <a:p>
            <a:r>
              <a:rPr lang="zh-TW" altLang="en-US" dirty="0" smtClean="0">
                <a:latin typeface="Arial"/>
                <a:ea typeface="PMingLiU"/>
              </a:rPr>
              <a:t>軟體定義的資料中心是建立、執行及管理您應用程式的理想環境。而且，為業務部門提供應用程式的最終目標，是讓使用者能以自助方式使用應用程式。使用者的期待不斷與日俱增。他們希望能隨時隨地從任何裝置存取其應用程式和資料。</a:t>
            </a:r>
            <a:r>
              <a:rPr lang="en-US" altLang="zh-TW" dirty="0" smtClean="0">
                <a:latin typeface="Arial"/>
                <a:ea typeface="PMingLiU"/>
              </a:rPr>
              <a:t>VMware </a:t>
            </a:r>
            <a:r>
              <a:rPr lang="zh-TW" altLang="en-US" dirty="0" smtClean="0">
                <a:latin typeface="Arial"/>
                <a:ea typeface="PMingLiU"/>
              </a:rPr>
              <a:t>提供各種不同的解決方案，以運用軟體定義的資料中心來解決行動員工的爆炸性需求，同時維持 </a:t>
            </a:r>
            <a:r>
              <a:rPr lang="en-US" altLang="zh-TW" dirty="0" smtClean="0">
                <a:latin typeface="Arial"/>
                <a:ea typeface="PMingLiU"/>
              </a:rPr>
              <a:t>IT </a:t>
            </a:r>
            <a:r>
              <a:rPr lang="zh-TW" altLang="en-US" dirty="0" smtClean="0">
                <a:latin typeface="Arial"/>
                <a:ea typeface="PMingLiU"/>
              </a:rPr>
              <a:t>控制能力。</a:t>
            </a:r>
            <a:endParaRPr lang="zh-TW" altLang="en-US" dirty="0">
              <a:latin typeface="Arial"/>
              <a:ea typeface="PMingLiU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71251-43D1-1F4C-9FF7-1AA3E1BF72CC}" type="slidenum">
              <a:rPr lang="en-US" smtClean="0">
                <a:solidFill>
                  <a:prstClr val="black"/>
                </a:solidFill>
                <a:latin typeface="Calibri"/>
                <a:ea typeface="PMingLiU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  <a:ea typeface="PMingLiU"/>
            </a:endParaRPr>
          </a:p>
        </p:txBody>
      </p:sp>
    </p:spTree>
    <p:extLst>
      <p:ext uri="{BB962C8B-B14F-4D97-AF65-F5344CB8AC3E}">
        <p14:creationId xmlns:p14="http://schemas.microsoft.com/office/powerpoint/2010/main" val="1230108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dirty="0" smtClean="0">
                <a:latin typeface="Arial"/>
                <a:ea typeface="PMingLiU"/>
              </a:rPr>
              <a:t>讓我們來討論 </a:t>
            </a:r>
            <a:r>
              <a:rPr lang="en-US" altLang="zh-TW" dirty="0" smtClean="0">
                <a:latin typeface="Arial"/>
                <a:ea typeface="PMingLiU"/>
              </a:rPr>
              <a:t>VMware </a:t>
            </a:r>
            <a:r>
              <a:rPr lang="zh-TW" altLang="en-US" dirty="0" smtClean="0">
                <a:latin typeface="Arial"/>
                <a:ea typeface="PMingLiU"/>
              </a:rPr>
              <a:t>如何提供 </a:t>
            </a:r>
            <a:r>
              <a:rPr lang="en-US" altLang="zh-TW" dirty="0" smtClean="0">
                <a:latin typeface="Arial"/>
                <a:ea typeface="PMingLiU"/>
              </a:rPr>
              <a:t>IT </a:t>
            </a:r>
            <a:r>
              <a:rPr lang="zh-TW" altLang="en-US" dirty="0" smtClean="0">
                <a:latin typeface="Arial"/>
                <a:ea typeface="PMingLiU"/>
              </a:rPr>
              <a:t>即服務的基礎，以及如何領導產業轉型成軟體定義的企業。</a:t>
            </a:r>
          </a:p>
          <a:p>
            <a:endParaRPr lang="en-US" dirty="0" smtClean="0">
              <a:latin typeface="Arial"/>
              <a:ea typeface="PMingLiU"/>
            </a:endParaRPr>
          </a:p>
          <a:p>
            <a:r>
              <a:rPr lang="zh-TW" altLang="en-US" dirty="0" smtClean="0">
                <a:latin typeface="Arial"/>
                <a:ea typeface="PMingLiU"/>
              </a:rPr>
              <a:t>現今世界應用程式無所不在</a:t>
            </a:r>
            <a:r>
              <a:rPr lang="en-US" altLang="zh-TW" dirty="0" smtClean="0">
                <a:latin typeface="Arial"/>
                <a:ea typeface="PMingLiU"/>
              </a:rPr>
              <a:t>—</a:t>
            </a:r>
            <a:r>
              <a:rPr lang="zh-TW" altLang="en-US" dirty="0" smtClean="0">
                <a:latin typeface="Arial"/>
                <a:ea typeface="PMingLiU"/>
              </a:rPr>
              <a:t>無論是世界各地執行業務的傳統應用程式，針對使用者使用而最佳化的現代化應用程式，或是完全透過雲端所傳遞的軟體即服務皆然。建立、傳遞及管理這些應用程式，是 </a:t>
            </a:r>
            <a:r>
              <a:rPr lang="en-US" altLang="zh-TW" dirty="0" smtClean="0">
                <a:latin typeface="Arial"/>
                <a:ea typeface="PMingLiU"/>
              </a:rPr>
              <a:t>IT </a:t>
            </a:r>
            <a:r>
              <a:rPr lang="zh-TW" altLang="en-US" dirty="0" smtClean="0">
                <a:latin typeface="Arial"/>
                <a:ea typeface="PMingLiU"/>
              </a:rPr>
              <a:t>最重大的挑戰。</a:t>
            </a:r>
          </a:p>
          <a:p>
            <a:endParaRPr lang="en-US" baseline="0" dirty="0" smtClean="0">
              <a:latin typeface="Arial"/>
              <a:ea typeface="PMingLiU"/>
            </a:endParaRPr>
          </a:p>
          <a:p>
            <a:r>
              <a:rPr lang="zh-TW" altLang="en-US" spc="30" dirty="0" smtClean="0">
                <a:latin typeface="Arial"/>
                <a:ea typeface="PMingLiU"/>
              </a:rPr>
              <a:t>為了了解 </a:t>
            </a:r>
            <a:r>
              <a:rPr lang="en-US" altLang="zh-TW" spc="30" dirty="0" smtClean="0">
                <a:latin typeface="Arial"/>
                <a:ea typeface="PMingLiU"/>
              </a:rPr>
              <a:t>VMware </a:t>
            </a:r>
            <a:r>
              <a:rPr lang="zh-TW" altLang="en-US" spc="30" dirty="0" smtClean="0">
                <a:latin typeface="Arial"/>
                <a:ea typeface="PMingLiU"/>
              </a:rPr>
              <a:t>能如何協助解決 </a:t>
            </a:r>
            <a:r>
              <a:rPr lang="en-US" altLang="zh-TW" spc="30" dirty="0" smtClean="0">
                <a:latin typeface="Arial"/>
                <a:ea typeface="PMingLiU"/>
              </a:rPr>
              <a:t>IT </a:t>
            </a:r>
            <a:r>
              <a:rPr lang="zh-TW" altLang="en-US" spc="30" dirty="0" smtClean="0">
                <a:latin typeface="Arial"/>
                <a:ea typeface="PMingLiU"/>
              </a:rPr>
              <a:t>所面臨的新挑戰，不妨後退一步，並回顧我們所走過的歷程。</a:t>
            </a:r>
          </a:p>
          <a:p>
            <a:endParaRPr lang="en-US" dirty="0">
              <a:latin typeface="Arial"/>
              <a:ea typeface="PMingLiU"/>
            </a:endParaRPr>
          </a:p>
          <a:p>
            <a:r>
              <a:rPr lang="zh-TW" altLang="en-US" dirty="0" smtClean="0">
                <a:latin typeface="Arial"/>
                <a:ea typeface="PMingLiU"/>
              </a:rPr>
              <a:t>從 </a:t>
            </a:r>
            <a:r>
              <a:rPr lang="en-US" altLang="zh-TW" dirty="0" smtClean="0">
                <a:latin typeface="Arial"/>
                <a:ea typeface="PMingLiU"/>
              </a:rPr>
              <a:t>VMware </a:t>
            </a:r>
            <a:r>
              <a:rPr lang="zh-TW" altLang="en-US" dirty="0" smtClean="0">
                <a:latin typeface="Arial"/>
                <a:ea typeface="PMingLiU"/>
              </a:rPr>
              <a:t>藉由打破作業系統與硬體的束縛以提供突破性創新的運算層開始，進而建立資源集區起，</a:t>
            </a:r>
            <a:r>
              <a:rPr lang="en-US" altLang="zh-TW" dirty="0" smtClean="0">
                <a:latin typeface="Arial"/>
                <a:ea typeface="PMingLiU"/>
              </a:rPr>
              <a:t>VMware </a:t>
            </a:r>
            <a:r>
              <a:rPr lang="zh-TW" altLang="en-US" dirty="0" smtClean="0">
                <a:latin typeface="Arial"/>
                <a:ea typeface="PMingLiU"/>
              </a:rPr>
              <a:t>已透過虛擬化為企業省下數十億的 </a:t>
            </a:r>
            <a:r>
              <a:rPr lang="en-US" altLang="zh-TW" dirty="0" smtClean="0">
                <a:latin typeface="Arial"/>
                <a:ea typeface="PMingLiU"/>
              </a:rPr>
              <a:t>IT </a:t>
            </a:r>
            <a:r>
              <a:rPr lang="zh-TW" altLang="en-US" dirty="0" smtClean="0">
                <a:latin typeface="Arial"/>
                <a:ea typeface="PMingLiU"/>
              </a:rPr>
              <a:t>成本。</a:t>
            </a:r>
            <a:r>
              <a:rPr lang="en-US" altLang="zh-TW" dirty="0" smtClean="0">
                <a:latin typeface="Arial"/>
                <a:ea typeface="PMingLiU"/>
              </a:rPr>
              <a:t>VMware </a:t>
            </a:r>
            <a:r>
              <a:rPr lang="zh-TW" altLang="en-US" dirty="0" smtClean="0">
                <a:latin typeface="Arial"/>
                <a:ea typeface="PMingLiU"/>
              </a:rPr>
              <a:t>運用虛擬化、抽取及建立集區的基本原理提供類似的創新，現在更將它應用至網路和儲存裝置。藉由虛擬化資料中心的所有層面 </a:t>
            </a:r>
            <a:r>
              <a:rPr lang="en-US" altLang="zh-TW" dirty="0" smtClean="0">
                <a:latin typeface="Arial"/>
                <a:ea typeface="PMingLiU"/>
              </a:rPr>
              <a:t>(</a:t>
            </a:r>
            <a:r>
              <a:rPr lang="zh-TW" altLang="en-US" dirty="0" smtClean="0">
                <a:latin typeface="Arial"/>
                <a:ea typeface="PMingLiU"/>
              </a:rPr>
              <a:t>亦即運算、網路、安全性及儲存裝置</a:t>
            </a:r>
            <a:r>
              <a:rPr lang="en-US" altLang="zh-TW" dirty="0" smtClean="0">
                <a:latin typeface="Arial"/>
                <a:ea typeface="PMingLiU"/>
              </a:rPr>
              <a:t>)</a:t>
            </a:r>
            <a:r>
              <a:rPr lang="zh-TW" altLang="en-US" dirty="0" smtClean="0">
                <a:latin typeface="Arial"/>
                <a:ea typeface="PMingLiU"/>
              </a:rPr>
              <a:t>，</a:t>
            </a:r>
            <a:r>
              <a:rPr lang="en-US" altLang="zh-TW" dirty="0" smtClean="0">
                <a:latin typeface="Arial"/>
                <a:ea typeface="PMingLiU"/>
              </a:rPr>
              <a:t>VMW </a:t>
            </a:r>
            <a:r>
              <a:rPr lang="zh-TW" altLang="en-US" dirty="0" smtClean="0">
                <a:latin typeface="Arial"/>
                <a:ea typeface="PMingLiU"/>
              </a:rPr>
              <a:t>客戶能轉型至完全虛擬化的基礎架構。</a:t>
            </a:r>
          </a:p>
          <a:p>
            <a:r>
              <a:rPr lang="en-US" dirty="0" smtClean="0">
                <a:latin typeface="Arial"/>
                <a:ea typeface="PMingLiU"/>
              </a:rPr>
              <a:t> </a:t>
            </a:r>
            <a:endParaRPr lang="en-US" dirty="0">
              <a:latin typeface="Arial"/>
              <a:ea typeface="PMingLiU"/>
            </a:endParaRPr>
          </a:p>
          <a:p>
            <a:r>
              <a:rPr lang="zh-TW" altLang="en-US" dirty="0" smtClean="0">
                <a:latin typeface="Arial"/>
                <a:ea typeface="PMingLiU"/>
              </a:rPr>
              <a:t>因為 </a:t>
            </a:r>
            <a:r>
              <a:rPr lang="en-US" altLang="zh-TW" dirty="0" smtClean="0">
                <a:latin typeface="Arial"/>
                <a:ea typeface="PMingLiU"/>
              </a:rPr>
              <a:t>VMW </a:t>
            </a:r>
            <a:r>
              <a:rPr lang="zh-TW" altLang="en-US" dirty="0" smtClean="0">
                <a:latin typeface="Arial"/>
                <a:ea typeface="PMingLiU"/>
              </a:rPr>
              <a:t>虛擬化的基礎架構是完全從硬體中抽取出來的，因此在您資料中心執行的工作負載能緊密地部署在您所選擇的環境，無論是私有雲、公有雲或混合雲當中。</a:t>
            </a:r>
          </a:p>
          <a:p>
            <a:endParaRPr lang="en-US" baseline="0" dirty="0" smtClean="0">
              <a:latin typeface="Arial"/>
              <a:ea typeface="PMingLiU"/>
            </a:endParaRPr>
          </a:p>
          <a:p>
            <a:r>
              <a:rPr lang="zh-TW" altLang="en-US" dirty="0" smtClean="0">
                <a:latin typeface="Arial"/>
                <a:ea typeface="PMingLiU"/>
              </a:rPr>
              <a:t>軟體定義的環境不僅僅需要跨整體虛擬化基礎架構的通用管理，而是需要採原則式自動化。</a:t>
            </a:r>
            <a:r>
              <a:rPr lang="en-US" altLang="zh-TW" dirty="0" smtClean="0">
                <a:latin typeface="Arial"/>
                <a:ea typeface="PMingLiU"/>
              </a:rPr>
              <a:t>VMware </a:t>
            </a:r>
            <a:r>
              <a:rPr lang="zh-TW" altLang="en-US" dirty="0" smtClean="0">
                <a:latin typeface="Arial"/>
                <a:ea typeface="PMingLiU"/>
              </a:rPr>
              <a:t>的管理方案包括雲端自動化、雲端作業及解決方案，能協助管理您雲端實作方案的業務及財務各方面事宜。</a:t>
            </a:r>
          </a:p>
          <a:p>
            <a:endParaRPr lang="en-US" baseline="0" dirty="0" smtClean="0">
              <a:latin typeface="Arial"/>
              <a:ea typeface="PMingLiU"/>
            </a:endParaRPr>
          </a:p>
          <a:p>
            <a:r>
              <a:rPr lang="zh-TW" altLang="en-US" dirty="0" smtClean="0">
                <a:latin typeface="Arial"/>
                <a:ea typeface="PMingLiU"/>
              </a:rPr>
              <a:t>我們將此稱之為軟體定義的資料中心。</a:t>
            </a:r>
          </a:p>
          <a:p>
            <a:endParaRPr lang="en-US" baseline="0" dirty="0" smtClean="0">
              <a:latin typeface="Arial"/>
              <a:ea typeface="PMingLiU"/>
            </a:endParaRPr>
          </a:p>
          <a:p>
            <a:r>
              <a:rPr lang="zh-TW" altLang="en-US" dirty="0" smtClean="0">
                <a:latin typeface="Arial"/>
                <a:ea typeface="PMingLiU"/>
              </a:rPr>
              <a:t>軟體定義的資料中心是建立、執行及管理您應用程式的理想環境。而且，為業務部門提供應用程式的最終目標，是讓使用者能以自助方式使用應用程式。使用者的期待不斷與日俱增。他們希望能隨時隨地從任何裝置存取其應用程式和資料。</a:t>
            </a:r>
            <a:r>
              <a:rPr lang="en-US" altLang="zh-TW" dirty="0" smtClean="0">
                <a:latin typeface="Arial"/>
                <a:ea typeface="PMingLiU"/>
              </a:rPr>
              <a:t>VMware </a:t>
            </a:r>
            <a:r>
              <a:rPr lang="zh-TW" altLang="en-US" dirty="0" smtClean="0">
                <a:latin typeface="Arial"/>
                <a:ea typeface="PMingLiU"/>
              </a:rPr>
              <a:t>提供各種不同的解決方案，以運用軟體定義的資料中心來解決行動員工的爆炸性需求，同時維持 </a:t>
            </a:r>
            <a:r>
              <a:rPr lang="en-US" altLang="zh-TW" dirty="0" smtClean="0">
                <a:latin typeface="Arial"/>
                <a:ea typeface="PMingLiU"/>
              </a:rPr>
              <a:t>IT </a:t>
            </a:r>
            <a:r>
              <a:rPr lang="zh-TW" altLang="en-US" dirty="0" smtClean="0">
                <a:latin typeface="Arial"/>
                <a:ea typeface="PMingLiU"/>
              </a:rPr>
              <a:t>控制能力。</a:t>
            </a:r>
            <a:endParaRPr lang="zh-TW" altLang="en-US" dirty="0">
              <a:latin typeface="Arial"/>
              <a:ea typeface="PMingLiU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71251-43D1-1F4C-9FF7-1AA3E1BF72CC}" type="slidenum">
              <a:rPr lang="en-US" smtClean="0">
                <a:solidFill>
                  <a:prstClr val="black"/>
                </a:solidFill>
                <a:latin typeface="Calibri"/>
                <a:ea typeface="PMingLiU"/>
              </a:rPr>
              <a:pPr/>
              <a:t>13</a:t>
            </a:fld>
            <a:endParaRPr lang="en-US">
              <a:solidFill>
                <a:prstClr val="black"/>
              </a:solidFill>
              <a:latin typeface="Calibri"/>
              <a:ea typeface="PMingLiU"/>
            </a:endParaRPr>
          </a:p>
        </p:txBody>
      </p:sp>
    </p:spTree>
    <p:extLst>
      <p:ext uri="{BB962C8B-B14F-4D97-AF65-F5344CB8AC3E}">
        <p14:creationId xmlns:p14="http://schemas.microsoft.com/office/powerpoint/2010/main" val="1230108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dirty="0" smtClean="0">
                <a:latin typeface="Arial"/>
                <a:ea typeface="PMingLiU"/>
              </a:rPr>
              <a:t>讓我們來討論 </a:t>
            </a:r>
            <a:r>
              <a:rPr lang="en-US" altLang="zh-TW" dirty="0" smtClean="0">
                <a:latin typeface="Arial"/>
                <a:ea typeface="PMingLiU"/>
              </a:rPr>
              <a:t>VMware </a:t>
            </a:r>
            <a:r>
              <a:rPr lang="zh-TW" altLang="en-US" dirty="0" smtClean="0">
                <a:latin typeface="Arial"/>
                <a:ea typeface="PMingLiU"/>
              </a:rPr>
              <a:t>如何提供 </a:t>
            </a:r>
            <a:r>
              <a:rPr lang="en-US" altLang="zh-TW" dirty="0" smtClean="0">
                <a:latin typeface="Arial"/>
                <a:ea typeface="PMingLiU"/>
              </a:rPr>
              <a:t>IT </a:t>
            </a:r>
            <a:r>
              <a:rPr lang="zh-TW" altLang="en-US" dirty="0" smtClean="0">
                <a:latin typeface="Arial"/>
                <a:ea typeface="PMingLiU"/>
              </a:rPr>
              <a:t>即服務的基礎，以及如何領導產業轉型成軟體定義的企業。</a:t>
            </a:r>
          </a:p>
          <a:p>
            <a:endParaRPr lang="en-US" dirty="0" smtClean="0">
              <a:latin typeface="Arial"/>
              <a:ea typeface="PMingLiU"/>
            </a:endParaRPr>
          </a:p>
          <a:p>
            <a:r>
              <a:rPr lang="zh-TW" altLang="en-US" dirty="0" smtClean="0">
                <a:latin typeface="Arial"/>
                <a:ea typeface="PMingLiU"/>
              </a:rPr>
              <a:t>現今世界應用程式無所不在</a:t>
            </a:r>
            <a:r>
              <a:rPr lang="en-US" altLang="zh-TW" dirty="0" smtClean="0">
                <a:latin typeface="Arial"/>
                <a:ea typeface="PMingLiU"/>
              </a:rPr>
              <a:t>—</a:t>
            </a:r>
            <a:r>
              <a:rPr lang="zh-TW" altLang="en-US" dirty="0" smtClean="0">
                <a:latin typeface="Arial"/>
                <a:ea typeface="PMingLiU"/>
              </a:rPr>
              <a:t>無論是世界各地執行業務的傳統應用程式，針對使用者使用而最佳化的現代化應用程式，或是完全透過雲端所傳遞的軟體即服務皆然。建立、傳遞及管理這些應用程式，是 </a:t>
            </a:r>
            <a:r>
              <a:rPr lang="en-US" altLang="zh-TW" dirty="0" smtClean="0">
                <a:latin typeface="Arial"/>
                <a:ea typeface="PMingLiU"/>
              </a:rPr>
              <a:t>IT </a:t>
            </a:r>
            <a:r>
              <a:rPr lang="zh-TW" altLang="en-US" dirty="0" smtClean="0">
                <a:latin typeface="Arial"/>
                <a:ea typeface="PMingLiU"/>
              </a:rPr>
              <a:t>最重大的挑戰。</a:t>
            </a:r>
          </a:p>
          <a:p>
            <a:endParaRPr lang="en-US" baseline="0" dirty="0" smtClean="0">
              <a:latin typeface="Arial"/>
              <a:ea typeface="PMingLiU"/>
            </a:endParaRPr>
          </a:p>
          <a:p>
            <a:r>
              <a:rPr lang="zh-TW" altLang="en-US" spc="30" dirty="0" smtClean="0">
                <a:latin typeface="Arial"/>
                <a:ea typeface="PMingLiU"/>
              </a:rPr>
              <a:t>為了了解 </a:t>
            </a:r>
            <a:r>
              <a:rPr lang="en-US" altLang="zh-TW" spc="30" dirty="0" smtClean="0">
                <a:latin typeface="Arial"/>
                <a:ea typeface="PMingLiU"/>
              </a:rPr>
              <a:t>VMware </a:t>
            </a:r>
            <a:r>
              <a:rPr lang="zh-TW" altLang="en-US" spc="30" dirty="0" smtClean="0">
                <a:latin typeface="Arial"/>
                <a:ea typeface="PMingLiU"/>
              </a:rPr>
              <a:t>能如何協助解決 </a:t>
            </a:r>
            <a:r>
              <a:rPr lang="en-US" altLang="zh-TW" spc="30" dirty="0" smtClean="0">
                <a:latin typeface="Arial"/>
                <a:ea typeface="PMingLiU"/>
              </a:rPr>
              <a:t>IT </a:t>
            </a:r>
            <a:r>
              <a:rPr lang="zh-TW" altLang="en-US" spc="30" dirty="0" smtClean="0">
                <a:latin typeface="Arial"/>
                <a:ea typeface="PMingLiU"/>
              </a:rPr>
              <a:t>所面臨的新挑戰，不妨後退一步，並回顧我們所走過的歷程。</a:t>
            </a:r>
          </a:p>
          <a:p>
            <a:endParaRPr lang="en-US" dirty="0">
              <a:latin typeface="Arial"/>
              <a:ea typeface="PMingLiU"/>
            </a:endParaRPr>
          </a:p>
          <a:p>
            <a:r>
              <a:rPr lang="zh-TW" altLang="en-US" dirty="0" smtClean="0">
                <a:latin typeface="Arial"/>
                <a:ea typeface="PMingLiU"/>
              </a:rPr>
              <a:t>從 </a:t>
            </a:r>
            <a:r>
              <a:rPr lang="en-US" altLang="zh-TW" dirty="0" smtClean="0">
                <a:latin typeface="Arial"/>
                <a:ea typeface="PMingLiU"/>
              </a:rPr>
              <a:t>VMware </a:t>
            </a:r>
            <a:r>
              <a:rPr lang="zh-TW" altLang="en-US" dirty="0" smtClean="0">
                <a:latin typeface="Arial"/>
                <a:ea typeface="PMingLiU"/>
              </a:rPr>
              <a:t>藉由打破作業系統與硬體的束縛以提供突破性創新的運算層開始，進而建立資源集區起，</a:t>
            </a:r>
            <a:r>
              <a:rPr lang="en-US" altLang="zh-TW" dirty="0" smtClean="0">
                <a:latin typeface="Arial"/>
                <a:ea typeface="PMingLiU"/>
              </a:rPr>
              <a:t>VMware </a:t>
            </a:r>
            <a:r>
              <a:rPr lang="zh-TW" altLang="en-US" dirty="0" smtClean="0">
                <a:latin typeface="Arial"/>
                <a:ea typeface="PMingLiU"/>
              </a:rPr>
              <a:t>已透過虛擬化為企業省下數十億的 </a:t>
            </a:r>
            <a:r>
              <a:rPr lang="en-US" altLang="zh-TW" dirty="0" smtClean="0">
                <a:latin typeface="Arial"/>
                <a:ea typeface="PMingLiU"/>
              </a:rPr>
              <a:t>IT </a:t>
            </a:r>
            <a:r>
              <a:rPr lang="zh-TW" altLang="en-US" dirty="0" smtClean="0">
                <a:latin typeface="Arial"/>
                <a:ea typeface="PMingLiU"/>
              </a:rPr>
              <a:t>成本。</a:t>
            </a:r>
            <a:r>
              <a:rPr lang="en-US" altLang="zh-TW" dirty="0" smtClean="0">
                <a:latin typeface="Arial"/>
                <a:ea typeface="PMingLiU"/>
              </a:rPr>
              <a:t>VMware </a:t>
            </a:r>
            <a:r>
              <a:rPr lang="zh-TW" altLang="en-US" dirty="0" smtClean="0">
                <a:latin typeface="Arial"/>
                <a:ea typeface="PMingLiU"/>
              </a:rPr>
              <a:t>運用虛擬化、抽取及建立集區的基本原理提供類似的創新，現在更將它應用至網路和儲存裝置。藉由虛擬化資料中心的所有層面 </a:t>
            </a:r>
            <a:r>
              <a:rPr lang="en-US" altLang="zh-TW" dirty="0" smtClean="0">
                <a:latin typeface="Arial"/>
                <a:ea typeface="PMingLiU"/>
              </a:rPr>
              <a:t>(</a:t>
            </a:r>
            <a:r>
              <a:rPr lang="zh-TW" altLang="en-US" dirty="0" smtClean="0">
                <a:latin typeface="Arial"/>
                <a:ea typeface="PMingLiU"/>
              </a:rPr>
              <a:t>亦即運算、網路、安全性及儲存裝置</a:t>
            </a:r>
            <a:r>
              <a:rPr lang="en-US" altLang="zh-TW" dirty="0" smtClean="0">
                <a:latin typeface="Arial"/>
                <a:ea typeface="PMingLiU"/>
              </a:rPr>
              <a:t>)</a:t>
            </a:r>
            <a:r>
              <a:rPr lang="zh-TW" altLang="en-US" dirty="0" smtClean="0">
                <a:latin typeface="Arial"/>
                <a:ea typeface="PMingLiU"/>
              </a:rPr>
              <a:t>，</a:t>
            </a:r>
            <a:r>
              <a:rPr lang="en-US" altLang="zh-TW" dirty="0" smtClean="0">
                <a:latin typeface="Arial"/>
                <a:ea typeface="PMingLiU"/>
              </a:rPr>
              <a:t>VMW </a:t>
            </a:r>
            <a:r>
              <a:rPr lang="zh-TW" altLang="en-US" dirty="0" smtClean="0">
                <a:latin typeface="Arial"/>
                <a:ea typeface="PMingLiU"/>
              </a:rPr>
              <a:t>客戶能轉型至完全虛擬化的基礎架構。</a:t>
            </a:r>
          </a:p>
          <a:p>
            <a:r>
              <a:rPr lang="en-US" dirty="0" smtClean="0">
                <a:latin typeface="Arial"/>
                <a:ea typeface="PMingLiU"/>
              </a:rPr>
              <a:t> </a:t>
            </a:r>
            <a:endParaRPr lang="en-US" dirty="0">
              <a:latin typeface="Arial"/>
              <a:ea typeface="PMingLiU"/>
            </a:endParaRPr>
          </a:p>
          <a:p>
            <a:r>
              <a:rPr lang="zh-TW" altLang="en-US" dirty="0" smtClean="0">
                <a:latin typeface="Arial"/>
                <a:ea typeface="PMingLiU"/>
              </a:rPr>
              <a:t>因為 </a:t>
            </a:r>
            <a:r>
              <a:rPr lang="en-US" altLang="zh-TW" dirty="0" smtClean="0">
                <a:latin typeface="Arial"/>
                <a:ea typeface="PMingLiU"/>
              </a:rPr>
              <a:t>VMW </a:t>
            </a:r>
            <a:r>
              <a:rPr lang="zh-TW" altLang="en-US" dirty="0" smtClean="0">
                <a:latin typeface="Arial"/>
                <a:ea typeface="PMingLiU"/>
              </a:rPr>
              <a:t>虛擬化的基礎架構是完全從硬體中抽取出來的，因此在您資料中心執行的工作負載能緊密地部署在您所選擇的環境，無論是私有雲、公有雲或混合雲當中。</a:t>
            </a:r>
          </a:p>
          <a:p>
            <a:endParaRPr lang="en-US" baseline="0" dirty="0" smtClean="0">
              <a:latin typeface="Arial"/>
              <a:ea typeface="PMingLiU"/>
            </a:endParaRPr>
          </a:p>
          <a:p>
            <a:r>
              <a:rPr lang="zh-TW" altLang="en-US" dirty="0" smtClean="0">
                <a:latin typeface="Arial"/>
                <a:ea typeface="PMingLiU"/>
              </a:rPr>
              <a:t>軟體定義的環境不僅僅需要跨整體虛擬化基礎架構的通用管理，而是需要採原則式自動化。</a:t>
            </a:r>
            <a:r>
              <a:rPr lang="en-US" altLang="zh-TW" dirty="0" smtClean="0">
                <a:latin typeface="Arial"/>
                <a:ea typeface="PMingLiU"/>
              </a:rPr>
              <a:t>VMware </a:t>
            </a:r>
            <a:r>
              <a:rPr lang="zh-TW" altLang="en-US" dirty="0" smtClean="0">
                <a:latin typeface="Arial"/>
                <a:ea typeface="PMingLiU"/>
              </a:rPr>
              <a:t>的管理方案包括雲端自動化、雲端作業及解決方案，能協助管理您雲端實作方案的業務及財務各方面事宜。</a:t>
            </a:r>
          </a:p>
          <a:p>
            <a:endParaRPr lang="en-US" baseline="0" dirty="0" smtClean="0">
              <a:latin typeface="Arial"/>
              <a:ea typeface="PMingLiU"/>
            </a:endParaRPr>
          </a:p>
          <a:p>
            <a:r>
              <a:rPr lang="zh-TW" altLang="en-US" dirty="0" smtClean="0">
                <a:latin typeface="Arial"/>
                <a:ea typeface="PMingLiU"/>
              </a:rPr>
              <a:t>我們將此稱之為軟體定義的資料中心。</a:t>
            </a:r>
          </a:p>
          <a:p>
            <a:endParaRPr lang="en-US" baseline="0" dirty="0" smtClean="0">
              <a:latin typeface="Arial"/>
              <a:ea typeface="PMingLiU"/>
            </a:endParaRPr>
          </a:p>
          <a:p>
            <a:r>
              <a:rPr lang="zh-TW" altLang="en-US" dirty="0" smtClean="0">
                <a:latin typeface="Arial"/>
                <a:ea typeface="PMingLiU"/>
              </a:rPr>
              <a:t>軟體定義的資料中心是建立、執行及管理您應用程式的理想環境。而且，為業務部門提供應用程式的最終目標，是讓使用者能以自助方式使用應用程式。使用者的期待不斷與日俱增。他們希望能隨時隨地從任何裝置存取其應用程式和資料。</a:t>
            </a:r>
            <a:r>
              <a:rPr lang="en-US" altLang="zh-TW" dirty="0" smtClean="0">
                <a:latin typeface="Arial"/>
                <a:ea typeface="PMingLiU"/>
              </a:rPr>
              <a:t>VMware </a:t>
            </a:r>
            <a:r>
              <a:rPr lang="zh-TW" altLang="en-US" dirty="0" smtClean="0">
                <a:latin typeface="Arial"/>
                <a:ea typeface="PMingLiU"/>
              </a:rPr>
              <a:t>提供各種不同的解決方案，以運用軟體定義的資料中心來解決行動員工的爆炸性需求，同時維持 </a:t>
            </a:r>
            <a:r>
              <a:rPr lang="en-US" altLang="zh-TW" dirty="0" smtClean="0">
                <a:latin typeface="Arial"/>
                <a:ea typeface="PMingLiU"/>
              </a:rPr>
              <a:t>IT </a:t>
            </a:r>
            <a:r>
              <a:rPr lang="zh-TW" altLang="en-US" dirty="0" smtClean="0">
                <a:latin typeface="Arial"/>
                <a:ea typeface="PMingLiU"/>
              </a:rPr>
              <a:t>控制能力。</a:t>
            </a:r>
            <a:endParaRPr lang="zh-TW" altLang="en-US" dirty="0">
              <a:latin typeface="Arial"/>
              <a:ea typeface="PMingLiU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71251-43D1-1F4C-9FF7-1AA3E1BF72CC}" type="slidenum">
              <a:rPr lang="en-US" smtClean="0">
                <a:solidFill>
                  <a:prstClr val="black"/>
                </a:solidFill>
                <a:latin typeface="Calibri"/>
                <a:ea typeface="PMingLiU"/>
              </a:rPr>
              <a:pPr/>
              <a:t>15</a:t>
            </a:fld>
            <a:endParaRPr lang="en-US">
              <a:solidFill>
                <a:prstClr val="black"/>
              </a:solidFill>
              <a:latin typeface="Calibri"/>
              <a:ea typeface="PMingLiU"/>
            </a:endParaRPr>
          </a:p>
        </p:txBody>
      </p:sp>
    </p:spTree>
    <p:extLst>
      <p:ext uri="{BB962C8B-B14F-4D97-AF65-F5344CB8AC3E}">
        <p14:creationId xmlns:p14="http://schemas.microsoft.com/office/powerpoint/2010/main" val="1230108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dirty="0" smtClean="0">
                <a:latin typeface="Arial"/>
                <a:ea typeface="PMingLiU"/>
              </a:rPr>
              <a:t>讓我們來討論 </a:t>
            </a:r>
            <a:r>
              <a:rPr lang="en-US" altLang="zh-TW" dirty="0" smtClean="0">
                <a:latin typeface="Arial"/>
                <a:ea typeface="PMingLiU"/>
              </a:rPr>
              <a:t>VMware </a:t>
            </a:r>
            <a:r>
              <a:rPr lang="zh-TW" altLang="en-US" dirty="0" smtClean="0">
                <a:latin typeface="Arial"/>
                <a:ea typeface="PMingLiU"/>
              </a:rPr>
              <a:t>如何提供 </a:t>
            </a:r>
            <a:r>
              <a:rPr lang="en-US" altLang="zh-TW" dirty="0" smtClean="0">
                <a:latin typeface="Arial"/>
                <a:ea typeface="PMingLiU"/>
              </a:rPr>
              <a:t>IT </a:t>
            </a:r>
            <a:r>
              <a:rPr lang="zh-TW" altLang="en-US" dirty="0" smtClean="0">
                <a:latin typeface="Arial"/>
                <a:ea typeface="PMingLiU"/>
              </a:rPr>
              <a:t>即服務的基礎，以及如何領導產業轉型成軟體定義的企業。</a:t>
            </a:r>
          </a:p>
          <a:p>
            <a:endParaRPr lang="en-US" dirty="0" smtClean="0">
              <a:latin typeface="Arial"/>
              <a:ea typeface="PMingLiU"/>
            </a:endParaRPr>
          </a:p>
          <a:p>
            <a:r>
              <a:rPr lang="zh-TW" altLang="en-US" dirty="0" smtClean="0">
                <a:latin typeface="Arial"/>
                <a:ea typeface="PMingLiU"/>
              </a:rPr>
              <a:t>現今世界應用程式無所不在</a:t>
            </a:r>
            <a:r>
              <a:rPr lang="en-US" altLang="zh-TW" dirty="0" smtClean="0">
                <a:latin typeface="Arial"/>
                <a:ea typeface="PMingLiU"/>
              </a:rPr>
              <a:t>—</a:t>
            </a:r>
            <a:r>
              <a:rPr lang="zh-TW" altLang="en-US" dirty="0" smtClean="0">
                <a:latin typeface="Arial"/>
                <a:ea typeface="PMingLiU"/>
              </a:rPr>
              <a:t>無論是世界各地執行業務的傳統應用程式，針對使用者使用而最佳化的現代化應用程式，或是完全透過雲端所傳遞的軟體即服務皆然。建立、傳遞及管理這些應用程式，是 </a:t>
            </a:r>
            <a:r>
              <a:rPr lang="en-US" altLang="zh-TW" dirty="0" smtClean="0">
                <a:latin typeface="Arial"/>
                <a:ea typeface="PMingLiU"/>
              </a:rPr>
              <a:t>IT </a:t>
            </a:r>
            <a:r>
              <a:rPr lang="zh-TW" altLang="en-US" dirty="0" smtClean="0">
                <a:latin typeface="Arial"/>
                <a:ea typeface="PMingLiU"/>
              </a:rPr>
              <a:t>最重大的挑戰。</a:t>
            </a:r>
          </a:p>
          <a:p>
            <a:endParaRPr lang="en-US" baseline="0" dirty="0" smtClean="0">
              <a:latin typeface="Arial"/>
              <a:ea typeface="PMingLiU"/>
            </a:endParaRPr>
          </a:p>
          <a:p>
            <a:r>
              <a:rPr lang="zh-TW" altLang="en-US" spc="30" dirty="0" smtClean="0">
                <a:latin typeface="Arial"/>
                <a:ea typeface="PMingLiU"/>
              </a:rPr>
              <a:t>為了了解 </a:t>
            </a:r>
            <a:r>
              <a:rPr lang="en-US" altLang="zh-TW" spc="30" dirty="0" smtClean="0">
                <a:latin typeface="Arial"/>
                <a:ea typeface="PMingLiU"/>
              </a:rPr>
              <a:t>VMware </a:t>
            </a:r>
            <a:r>
              <a:rPr lang="zh-TW" altLang="en-US" spc="30" dirty="0" smtClean="0">
                <a:latin typeface="Arial"/>
                <a:ea typeface="PMingLiU"/>
              </a:rPr>
              <a:t>能如何協助解決 </a:t>
            </a:r>
            <a:r>
              <a:rPr lang="en-US" altLang="zh-TW" spc="30" dirty="0" smtClean="0">
                <a:latin typeface="Arial"/>
                <a:ea typeface="PMingLiU"/>
              </a:rPr>
              <a:t>IT </a:t>
            </a:r>
            <a:r>
              <a:rPr lang="zh-TW" altLang="en-US" spc="30" dirty="0" smtClean="0">
                <a:latin typeface="Arial"/>
                <a:ea typeface="PMingLiU"/>
              </a:rPr>
              <a:t>所面臨的新挑戰，不妨後退一步，並回顧我們所走過的歷程。</a:t>
            </a:r>
          </a:p>
          <a:p>
            <a:endParaRPr lang="en-US" dirty="0">
              <a:latin typeface="Arial"/>
              <a:ea typeface="PMingLiU"/>
            </a:endParaRPr>
          </a:p>
          <a:p>
            <a:r>
              <a:rPr lang="zh-TW" altLang="en-US" dirty="0" smtClean="0">
                <a:latin typeface="Arial"/>
                <a:ea typeface="PMingLiU"/>
              </a:rPr>
              <a:t>從 </a:t>
            </a:r>
            <a:r>
              <a:rPr lang="en-US" altLang="zh-TW" dirty="0" smtClean="0">
                <a:latin typeface="Arial"/>
                <a:ea typeface="PMingLiU"/>
              </a:rPr>
              <a:t>VMware </a:t>
            </a:r>
            <a:r>
              <a:rPr lang="zh-TW" altLang="en-US" dirty="0" smtClean="0">
                <a:latin typeface="Arial"/>
                <a:ea typeface="PMingLiU"/>
              </a:rPr>
              <a:t>藉由打破作業系統與硬體的束縛以提供突破性創新的運算層開始，進而建立資源集區起，</a:t>
            </a:r>
            <a:r>
              <a:rPr lang="en-US" altLang="zh-TW" dirty="0" smtClean="0">
                <a:latin typeface="Arial"/>
                <a:ea typeface="PMingLiU"/>
              </a:rPr>
              <a:t>VMware </a:t>
            </a:r>
            <a:r>
              <a:rPr lang="zh-TW" altLang="en-US" dirty="0" smtClean="0">
                <a:latin typeface="Arial"/>
                <a:ea typeface="PMingLiU"/>
              </a:rPr>
              <a:t>已透過虛擬化為企業省下數十億的 </a:t>
            </a:r>
            <a:r>
              <a:rPr lang="en-US" altLang="zh-TW" dirty="0" smtClean="0">
                <a:latin typeface="Arial"/>
                <a:ea typeface="PMingLiU"/>
              </a:rPr>
              <a:t>IT </a:t>
            </a:r>
            <a:r>
              <a:rPr lang="zh-TW" altLang="en-US" dirty="0" smtClean="0">
                <a:latin typeface="Arial"/>
                <a:ea typeface="PMingLiU"/>
              </a:rPr>
              <a:t>成本。</a:t>
            </a:r>
            <a:r>
              <a:rPr lang="en-US" altLang="zh-TW" dirty="0" smtClean="0">
                <a:latin typeface="Arial"/>
                <a:ea typeface="PMingLiU"/>
              </a:rPr>
              <a:t>VMware </a:t>
            </a:r>
            <a:r>
              <a:rPr lang="zh-TW" altLang="en-US" dirty="0" smtClean="0">
                <a:latin typeface="Arial"/>
                <a:ea typeface="PMingLiU"/>
              </a:rPr>
              <a:t>運用虛擬化、抽取及建立集區的基本原理提供類似的創新，現在更將它應用至網路和儲存裝置。藉由虛擬化資料中心的所有層面 </a:t>
            </a:r>
            <a:r>
              <a:rPr lang="en-US" altLang="zh-TW" dirty="0" smtClean="0">
                <a:latin typeface="Arial"/>
                <a:ea typeface="PMingLiU"/>
              </a:rPr>
              <a:t>(</a:t>
            </a:r>
            <a:r>
              <a:rPr lang="zh-TW" altLang="en-US" dirty="0" smtClean="0">
                <a:latin typeface="Arial"/>
                <a:ea typeface="PMingLiU"/>
              </a:rPr>
              <a:t>亦即運算、網路、安全性及儲存裝置</a:t>
            </a:r>
            <a:r>
              <a:rPr lang="en-US" altLang="zh-TW" dirty="0" smtClean="0">
                <a:latin typeface="Arial"/>
                <a:ea typeface="PMingLiU"/>
              </a:rPr>
              <a:t>)</a:t>
            </a:r>
            <a:r>
              <a:rPr lang="zh-TW" altLang="en-US" dirty="0" smtClean="0">
                <a:latin typeface="Arial"/>
                <a:ea typeface="PMingLiU"/>
              </a:rPr>
              <a:t>，</a:t>
            </a:r>
            <a:r>
              <a:rPr lang="en-US" altLang="zh-TW" dirty="0" smtClean="0">
                <a:latin typeface="Arial"/>
                <a:ea typeface="PMingLiU"/>
              </a:rPr>
              <a:t>VMW </a:t>
            </a:r>
            <a:r>
              <a:rPr lang="zh-TW" altLang="en-US" dirty="0" smtClean="0">
                <a:latin typeface="Arial"/>
                <a:ea typeface="PMingLiU"/>
              </a:rPr>
              <a:t>客戶能轉型至完全虛擬化的基礎架構。</a:t>
            </a:r>
          </a:p>
          <a:p>
            <a:r>
              <a:rPr lang="en-US" dirty="0" smtClean="0">
                <a:latin typeface="Arial"/>
                <a:ea typeface="PMingLiU"/>
              </a:rPr>
              <a:t> </a:t>
            </a:r>
            <a:endParaRPr lang="en-US" dirty="0">
              <a:latin typeface="Arial"/>
              <a:ea typeface="PMingLiU"/>
            </a:endParaRPr>
          </a:p>
          <a:p>
            <a:r>
              <a:rPr lang="zh-TW" altLang="en-US" dirty="0" smtClean="0">
                <a:latin typeface="Arial"/>
                <a:ea typeface="PMingLiU"/>
              </a:rPr>
              <a:t>因為 </a:t>
            </a:r>
            <a:r>
              <a:rPr lang="en-US" altLang="zh-TW" dirty="0" smtClean="0">
                <a:latin typeface="Arial"/>
                <a:ea typeface="PMingLiU"/>
              </a:rPr>
              <a:t>VMW </a:t>
            </a:r>
            <a:r>
              <a:rPr lang="zh-TW" altLang="en-US" dirty="0" smtClean="0">
                <a:latin typeface="Arial"/>
                <a:ea typeface="PMingLiU"/>
              </a:rPr>
              <a:t>虛擬化的基礎架構是完全從硬體中抽取出來的，因此在您資料中心執行的工作負載能緊密地部署在您所選擇的環境，無論是私有雲、公有雲或混合雲當中。</a:t>
            </a:r>
          </a:p>
          <a:p>
            <a:endParaRPr lang="en-US" baseline="0" dirty="0" smtClean="0">
              <a:latin typeface="Arial"/>
              <a:ea typeface="PMingLiU"/>
            </a:endParaRPr>
          </a:p>
          <a:p>
            <a:r>
              <a:rPr lang="zh-TW" altLang="en-US" dirty="0" smtClean="0">
                <a:latin typeface="Arial"/>
                <a:ea typeface="PMingLiU"/>
              </a:rPr>
              <a:t>軟體定義的環境不僅僅需要跨整體虛擬化基礎架構的通用管理，而是需要採原則式自動化。</a:t>
            </a:r>
            <a:r>
              <a:rPr lang="en-US" altLang="zh-TW" dirty="0" smtClean="0">
                <a:latin typeface="Arial"/>
                <a:ea typeface="PMingLiU"/>
              </a:rPr>
              <a:t>VMware </a:t>
            </a:r>
            <a:r>
              <a:rPr lang="zh-TW" altLang="en-US" dirty="0" smtClean="0">
                <a:latin typeface="Arial"/>
                <a:ea typeface="PMingLiU"/>
              </a:rPr>
              <a:t>的管理方案包括雲端自動化、雲端作業及解決方案，能協助管理您雲端實作方案的業務及財務各方面事宜。</a:t>
            </a:r>
          </a:p>
          <a:p>
            <a:endParaRPr lang="en-US" baseline="0" dirty="0" smtClean="0">
              <a:latin typeface="Arial"/>
              <a:ea typeface="PMingLiU"/>
            </a:endParaRPr>
          </a:p>
          <a:p>
            <a:r>
              <a:rPr lang="zh-TW" altLang="en-US" dirty="0" smtClean="0">
                <a:latin typeface="Arial"/>
                <a:ea typeface="PMingLiU"/>
              </a:rPr>
              <a:t>我們將此稱之為軟體定義的資料中心。</a:t>
            </a:r>
          </a:p>
          <a:p>
            <a:endParaRPr lang="en-US" baseline="0" dirty="0" smtClean="0">
              <a:latin typeface="Arial"/>
              <a:ea typeface="PMingLiU"/>
            </a:endParaRPr>
          </a:p>
          <a:p>
            <a:r>
              <a:rPr lang="zh-TW" altLang="en-US" dirty="0" smtClean="0">
                <a:latin typeface="Arial"/>
                <a:ea typeface="PMingLiU"/>
              </a:rPr>
              <a:t>軟體定義的資料中心是建立、執行及管理您應用程式的理想環境。而且，為業務部門提供應用程式的最終目標，是讓使用者能以自助方式使用應用程式。使用者的期待不斷與日俱增。他們希望能隨時隨地從任何裝置存取其應用程式和資料。</a:t>
            </a:r>
            <a:r>
              <a:rPr lang="en-US" altLang="zh-TW" dirty="0" smtClean="0">
                <a:latin typeface="Arial"/>
                <a:ea typeface="PMingLiU"/>
              </a:rPr>
              <a:t>VMware </a:t>
            </a:r>
            <a:r>
              <a:rPr lang="zh-TW" altLang="en-US" dirty="0" smtClean="0">
                <a:latin typeface="Arial"/>
                <a:ea typeface="PMingLiU"/>
              </a:rPr>
              <a:t>提供各種不同的解決方案，以運用軟體定義的資料中心來解決行動員工的爆炸性需求，同時維持 </a:t>
            </a:r>
            <a:r>
              <a:rPr lang="en-US" altLang="zh-TW" dirty="0" smtClean="0">
                <a:latin typeface="Arial"/>
                <a:ea typeface="PMingLiU"/>
              </a:rPr>
              <a:t>IT </a:t>
            </a:r>
            <a:r>
              <a:rPr lang="zh-TW" altLang="en-US" dirty="0" smtClean="0">
                <a:latin typeface="Arial"/>
                <a:ea typeface="PMingLiU"/>
              </a:rPr>
              <a:t>控制能力。</a:t>
            </a:r>
            <a:endParaRPr lang="zh-TW" altLang="en-US" dirty="0">
              <a:latin typeface="Arial"/>
              <a:ea typeface="PMingLiU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71251-43D1-1F4C-9FF7-1AA3E1BF72CC}" type="slidenum">
              <a:rPr lang="en-US" smtClean="0">
                <a:solidFill>
                  <a:prstClr val="black"/>
                </a:solidFill>
                <a:latin typeface="Calibri"/>
                <a:ea typeface="PMingLiU"/>
              </a:rPr>
              <a:pPr/>
              <a:t>18</a:t>
            </a:fld>
            <a:endParaRPr lang="en-US">
              <a:solidFill>
                <a:prstClr val="black"/>
              </a:solidFill>
              <a:latin typeface="Calibri"/>
              <a:ea typeface="PMingLiU"/>
            </a:endParaRPr>
          </a:p>
        </p:txBody>
      </p:sp>
    </p:spTree>
    <p:extLst>
      <p:ext uri="{BB962C8B-B14F-4D97-AF65-F5344CB8AC3E}">
        <p14:creationId xmlns:p14="http://schemas.microsoft.com/office/powerpoint/2010/main" val="1230108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zh-TW" altLang="en-US" dirty="0" smtClean="0">
                <a:latin typeface="Arial"/>
                <a:ea typeface="PMingLiU"/>
              </a:rPr>
              <a:t>讓我們來討論 </a:t>
            </a:r>
            <a:r>
              <a:rPr lang="en-US" altLang="zh-TW" dirty="0" smtClean="0">
                <a:latin typeface="Arial"/>
                <a:ea typeface="PMingLiU"/>
              </a:rPr>
              <a:t>VMware </a:t>
            </a:r>
            <a:r>
              <a:rPr lang="zh-TW" altLang="en-US" dirty="0" smtClean="0">
                <a:latin typeface="Arial"/>
                <a:ea typeface="PMingLiU"/>
              </a:rPr>
              <a:t>如何提供 </a:t>
            </a:r>
            <a:r>
              <a:rPr lang="en-US" altLang="zh-TW" dirty="0" smtClean="0">
                <a:latin typeface="Arial"/>
                <a:ea typeface="PMingLiU"/>
              </a:rPr>
              <a:t>IT </a:t>
            </a:r>
            <a:r>
              <a:rPr lang="zh-TW" altLang="en-US" dirty="0" smtClean="0">
                <a:latin typeface="Arial"/>
                <a:ea typeface="PMingLiU"/>
              </a:rPr>
              <a:t>即服務的基礎，以及如何領導產業轉型成軟體定義的企業。</a:t>
            </a:r>
          </a:p>
          <a:p>
            <a:endParaRPr lang="en-US" dirty="0" smtClean="0">
              <a:latin typeface="Arial"/>
              <a:ea typeface="PMingLiU"/>
            </a:endParaRPr>
          </a:p>
          <a:p>
            <a:r>
              <a:rPr lang="zh-TW" altLang="en-US" dirty="0" smtClean="0">
                <a:latin typeface="Arial"/>
                <a:ea typeface="PMingLiU"/>
              </a:rPr>
              <a:t>現今世界應用程式無所不在</a:t>
            </a:r>
            <a:r>
              <a:rPr lang="en-US" altLang="zh-TW" dirty="0" smtClean="0">
                <a:latin typeface="Arial"/>
                <a:ea typeface="PMingLiU"/>
              </a:rPr>
              <a:t>—</a:t>
            </a:r>
            <a:r>
              <a:rPr lang="zh-TW" altLang="en-US" dirty="0" smtClean="0">
                <a:latin typeface="Arial"/>
                <a:ea typeface="PMingLiU"/>
              </a:rPr>
              <a:t>無論是世界各地執行業務的傳統應用程式，針對使用者使用而最佳化的現代化應用程式，或是完全透過雲端所傳遞的軟體即服務皆然。建立、傳遞及管理這些應用程式，是 </a:t>
            </a:r>
            <a:r>
              <a:rPr lang="en-US" altLang="zh-TW" dirty="0" smtClean="0">
                <a:latin typeface="Arial"/>
                <a:ea typeface="PMingLiU"/>
              </a:rPr>
              <a:t>IT </a:t>
            </a:r>
            <a:r>
              <a:rPr lang="zh-TW" altLang="en-US" dirty="0" smtClean="0">
                <a:latin typeface="Arial"/>
                <a:ea typeface="PMingLiU"/>
              </a:rPr>
              <a:t>最重大的挑戰。</a:t>
            </a:r>
          </a:p>
          <a:p>
            <a:endParaRPr lang="en-US" baseline="0" dirty="0" smtClean="0">
              <a:latin typeface="Arial"/>
              <a:ea typeface="PMingLiU"/>
            </a:endParaRPr>
          </a:p>
          <a:p>
            <a:r>
              <a:rPr lang="zh-TW" altLang="en-US" spc="30" dirty="0" smtClean="0">
                <a:latin typeface="Arial"/>
                <a:ea typeface="PMingLiU"/>
              </a:rPr>
              <a:t>為了了解 </a:t>
            </a:r>
            <a:r>
              <a:rPr lang="en-US" altLang="zh-TW" spc="30" dirty="0" smtClean="0">
                <a:latin typeface="Arial"/>
                <a:ea typeface="PMingLiU"/>
              </a:rPr>
              <a:t>VMware </a:t>
            </a:r>
            <a:r>
              <a:rPr lang="zh-TW" altLang="en-US" spc="30" dirty="0" smtClean="0">
                <a:latin typeface="Arial"/>
                <a:ea typeface="PMingLiU"/>
              </a:rPr>
              <a:t>能如何協助解決 </a:t>
            </a:r>
            <a:r>
              <a:rPr lang="en-US" altLang="zh-TW" spc="30" dirty="0" smtClean="0">
                <a:latin typeface="Arial"/>
                <a:ea typeface="PMingLiU"/>
              </a:rPr>
              <a:t>IT </a:t>
            </a:r>
            <a:r>
              <a:rPr lang="zh-TW" altLang="en-US" spc="30" dirty="0" smtClean="0">
                <a:latin typeface="Arial"/>
                <a:ea typeface="PMingLiU"/>
              </a:rPr>
              <a:t>所面臨的新挑戰，不妨後退一步，並回顧我們所走過的歷程。</a:t>
            </a:r>
          </a:p>
          <a:p>
            <a:endParaRPr lang="en-US" dirty="0">
              <a:latin typeface="Arial"/>
              <a:ea typeface="PMingLiU"/>
            </a:endParaRPr>
          </a:p>
          <a:p>
            <a:r>
              <a:rPr lang="zh-TW" altLang="en-US" dirty="0" smtClean="0">
                <a:latin typeface="Arial"/>
                <a:ea typeface="PMingLiU"/>
              </a:rPr>
              <a:t>從 </a:t>
            </a:r>
            <a:r>
              <a:rPr lang="en-US" altLang="zh-TW" dirty="0" smtClean="0">
                <a:latin typeface="Arial"/>
                <a:ea typeface="PMingLiU"/>
              </a:rPr>
              <a:t>VMware </a:t>
            </a:r>
            <a:r>
              <a:rPr lang="zh-TW" altLang="en-US" dirty="0" smtClean="0">
                <a:latin typeface="Arial"/>
                <a:ea typeface="PMingLiU"/>
              </a:rPr>
              <a:t>藉由打破作業系統與硬體的束縛以提供突破性創新的運算層開始，進而建立資源集區起，</a:t>
            </a:r>
            <a:r>
              <a:rPr lang="en-US" altLang="zh-TW" dirty="0" smtClean="0">
                <a:latin typeface="Arial"/>
                <a:ea typeface="PMingLiU"/>
              </a:rPr>
              <a:t>VMware </a:t>
            </a:r>
            <a:r>
              <a:rPr lang="zh-TW" altLang="en-US" dirty="0" smtClean="0">
                <a:latin typeface="Arial"/>
                <a:ea typeface="PMingLiU"/>
              </a:rPr>
              <a:t>已透過虛擬化為企業省下數十億的 </a:t>
            </a:r>
            <a:r>
              <a:rPr lang="en-US" altLang="zh-TW" dirty="0" smtClean="0">
                <a:latin typeface="Arial"/>
                <a:ea typeface="PMingLiU"/>
              </a:rPr>
              <a:t>IT </a:t>
            </a:r>
            <a:r>
              <a:rPr lang="zh-TW" altLang="en-US" dirty="0" smtClean="0">
                <a:latin typeface="Arial"/>
                <a:ea typeface="PMingLiU"/>
              </a:rPr>
              <a:t>成本。</a:t>
            </a:r>
            <a:r>
              <a:rPr lang="en-US" altLang="zh-TW" dirty="0" smtClean="0">
                <a:latin typeface="Arial"/>
                <a:ea typeface="PMingLiU"/>
              </a:rPr>
              <a:t>VMware </a:t>
            </a:r>
            <a:r>
              <a:rPr lang="zh-TW" altLang="en-US" dirty="0" smtClean="0">
                <a:latin typeface="Arial"/>
                <a:ea typeface="PMingLiU"/>
              </a:rPr>
              <a:t>運用虛擬化、抽取及建立集區的基本原理提供類似的創新，現在更將它應用至網路和儲存裝置。藉由虛擬化資料中心的所有層面 </a:t>
            </a:r>
            <a:r>
              <a:rPr lang="en-US" altLang="zh-TW" dirty="0" smtClean="0">
                <a:latin typeface="Arial"/>
                <a:ea typeface="PMingLiU"/>
              </a:rPr>
              <a:t>(</a:t>
            </a:r>
            <a:r>
              <a:rPr lang="zh-TW" altLang="en-US" dirty="0" smtClean="0">
                <a:latin typeface="Arial"/>
                <a:ea typeface="PMingLiU"/>
              </a:rPr>
              <a:t>亦即運算、網路、安全性及儲存裝置</a:t>
            </a:r>
            <a:r>
              <a:rPr lang="en-US" altLang="zh-TW" dirty="0" smtClean="0">
                <a:latin typeface="Arial"/>
                <a:ea typeface="PMingLiU"/>
              </a:rPr>
              <a:t>)</a:t>
            </a:r>
            <a:r>
              <a:rPr lang="zh-TW" altLang="en-US" dirty="0" smtClean="0">
                <a:latin typeface="Arial"/>
                <a:ea typeface="PMingLiU"/>
              </a:rPr>
              <a:t>，</a:t>
            </a:r>
            <a:r>
              <a:rPr lang="en-US" altLang="zh-TW" dirty="0" smtClean="0">
                <a:latin typeface="Arial"/>
                <a:ea typeface="PMingLiU"/>
              </a:rPr>
              <a:t>VMW </a:t>
            </a:r>
            <a:r>
              <a:rPr lang="zh-TW" altLang="en-US" dirty="0" smtClean="0">
                <a:latin typeface="Arial"/>
                <a:ea typeface="PMingLiU"/>
              </a:rPr>
              <a:t>客戶能轉型至完全虛擬化的基礎架構。</a:t>
            </a:r>
          </a:p>
          <a:p>
            <a:r>
              <a:rPr lang="en-US" dirty="0" smtClean="0">
                <a:latin typeface="Arial"/>
                <a:ea typeface="PMingLiU"/>
              </a:rPr>
              <a:t> </a:t>
            </a:r>
            <a:endParaRPr lang="en-US" dirty="0">
              <a:latin typeface="Arial"/>
              <a:ea typeface="PMingLiU"/>
            </a:endParaRPr>
          </a:p>
          <a:p>
            <a:r>
              <a:rPr lang="zh-TW" altLang="en-US" dirty="0" smtClean="0">
                <a:latin typeface="Arial"/>
                <a:ea typeface="PMingLiU"/>
              </a:rPr>
              <a:t>因為 </a:t>
            </a:r>
            <a:r>
              <a:rPr lang="en-US" altLang="zh-TW" dirty="0" smtClean="0">
                <a:latin typeface="Arial"/>
                <a:ea typeface="PMingLiU"/>
              </a:rPr>
              <a:t>VMW </a:t>
            </a:r>
            <a:r>
              <a:rPr lang="zh-TW" altLang="en-US" dirty="0" smtClean="0">
                <a:latin typeface="Arial"/>
                <a:ea typeface="PMingLiU"/>
              </a:rPr>
              <a:t>虛擬化的基礎架構是完全從硬體中抽取出來的，因此在您資料中心執行的工作負載能緊密地部署在您所選擇的環境，無論是私有雲、公有雲或混合雲當中。</a:t>
            </a:r>
          </a:p>
          <a:p>
            <a:endParaRPr lang="en-US" baseline="0" dirty="0" smtClean="0">
              <a:latin typeface="Arial"/>
              <a:ea typeface="PMingLiU"/>
            </a:endParaRPr>
          </a:p>
          <a:p>
            <a:r>
              <a:rPr lang="zh-TW" altLang="en-US" dirty="0" smtClean="0">
                <a:latin typeface="Arial"/>
                <a:ea typeface="PMingLiU"/>
              </a:rPr>
              <a:t>軟體定義的環境不僅僅需要跨整體虛擬化基礎架構的通用管理，而是需要採原則式自動化。</a:t>
            </a:r>
            <a:r>
              <a:rPr lang="en-US" altLang="zh-TW" dirty="0" smtClean="0">
                <a:latin typeface="Arial"/>
                <a:ea typeface="PMingLiU"/>
              </a:rPr>
              <a:t>VMware </a:t>
            </a:r>
            <a:r>
              <a:rPr lang="zh-TW" altLang="en-US" dirty="0" smtClean="0">
                <a:latin typeface="Arial"/>
                <a:ea typeface="PMingLiU"/>
              </a:rPr>
              <a:t>的管理方案包括雲端自動化、雲端作業及解決方案，能協助管理您雲端實作方案的業務及財務各方面事宜。</a:t>
            </a:r>
          </a:p>
          <a:p>
            <a:endParaRPr lang="en-US" baseline="0" dirty="0" smtClean="0">
              <a:latin typeface="Arial"/>
              <a:ea typeface="PMingLiU"/>
            </a:endParaRPr>
          </a:p>
          <a:p>
            <a:r>
              <a:rPr lang="zh-TW" altLang="en-US" dirty="0" smtClean="0">
                <a:latin typeface="Arial"/>
                <a:ea typeface="PMingLiU"/>
              </a:rPr>
              <a:t>我們將此稱之為軟體定義的資料中心。</a:t>
            </a:r>
          </a:p>
          <a:p>
            <a:endParaRPr lang="en-US" baseline="0" dirty="0" smtClean="0">
              <a:latin typeface="Arial"/>
              <a:ea typeface="PMingLiU"/>
            </a:endParaRPr>
          </a:p>
          <a:p>
            <a:r>
              <a:rPr lang="zh-TW" altLang="en-US" dirty="0" smtClean="0">
                <a:latin typeface="Arial"/>
                <a:ea typeface="PMingLiU"/>
              </a:rPr>
              <a:t>軟體定義的資料中心是建立、執行及管理您應用程式的理想環境。而且，為業務部門提供應用程式的最終目標，是讓使用者能以自助方式使用應用程式。使用者的期待不斷與日俱增。他們希望能隨時隨地從任何裝置存取其應用程式和資料。</a:t>
            </a:r>
            <a:r>
              <a:rPr lang="en-US" altLang="zh-TW" dirty="0" smtClean="0">
                <a:latin typeface="Arial"/>
                <a:ea typeface="PMingLiU"/>
              </a:rPr>
              <a:t>VMware </a:t>
            </a:r>
            <a:r>
              <a:rPr lang="zh-TW" altLang="en-US" dirty="0" smtClean="0">
                <a:latin typeface="Arial"/>
                <a:ea typeface="PMingLiU"/>
              </a:rPr>
              <a:t>提供各種不同的解決方案，以運用軟體定義的資料中心來解決行動員工的爆炸性需求，同時維持 </a:t>
            </a:r>
            <a:r>
              <a:rPr lang="en-US" altLang="zh-TW" dirty="0" smtClean="0">
                <a:latin typeface="Arial"/>
                <a:ea typeface="PMingLiU"/>
              </a:rPr>
              <a:t>IT </a:t>
            </a:r>
            <a:r>
              <a:rPr lang="zh-TW" altLang="en-US" dirty="0" smtClean="0">
                <a:latin typeface="Arial"/>
                <a:ea typeface="PMingLiU"/>
              </a:rPr>
              <a:t>控制能力。</a:t>
            </a:r>
            <a:endParaRPr lang="zh-TW" altLang="en-US" dirty="0">
              <a:latin typeface="Arial"/>
              <a:ea typeface="PMingLiU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71251-43D1-1F4C-9FF7-1AA3E1BF72CC}" type="slidenum">
              <a:rPr lang="en-US" smtClean="0">
                <a:solidFill>
                  <a:prstClr val="black"/>
                </a:solidFill>
                <a:latin typeface="Calibri"/>
                <a:ea typeface="PMingLiU"/>
              </a:rPr>
              <a:pPr/>
              <a:t>20</a:t>
            </a:fld>
            <a:endParaRPr lang="en-US">
              <a:solidFill>
                <a:prstClr val="black"/>
              </a:solidFill>
              <a:latin typeface="Calibri"/>
              <a:ea typeface="PMingLiU"/>
            </a:endParaRPr>
          </a:p>
        </p:txBody>
      </p:sp>
    </p:spTree>
    <p:extLst>
      <p:ext uri="{BB962C8B-B14F-4D97-AF65-F5344CB8AC3E}">
        <p14:creationId xmlns:p14="http://schemas.microsoft.com/office/powerpoint/2010/main" val="1230108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FBC3A-A12C-40F9-BB8D-BC30C79013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25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573024"/>
            <a:ext cx="9144000" cy="62849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26720"/>
            <a:ext cx="6858000" cy="109728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6858000" cy="6858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312819" y="6074829"/>
            <a:ext cx="1373087" cy="216433"/>
            <a:chOff x="-84138" y="5622925"/>
            <a:chExt cx="4330701" cy="682626"/>
          </a:xfrm>
          <a:solidFill>
            <a:srgbClr val="FFFFFF"/>
          </a:solidFill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6934200" y="6505956"/>
            <a:ext cx="1751706" cy="1996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700" dirty="0" smtClean="0">
                <a:solidFill>
                  <a:schemeClr val="bg1"/>
                </a:solidFill>
              </a:rPr>
              <a:t>© 2014</a:t>
            </a:r>
            <a:r>
              <a:rPr lang="en-US" sz="700" baseline="0" dirty="0" smtClean="0">
                <a:solidFill>
                  <a:schemeClr val="bg1"/>
                </a:solidFill>
              </a:rPr>
              <a:t> VMware Inc. All rights reserved.</a:t>
            </a:r>
            <a:endParaRPr lang="en-US" sz="7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309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tric 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295401" y="4740499"/>
            <a:ext cx="3048000" cy="1415602"/>
          </a:xfrm>
        </p:spPr>
        <p:txBody>
          <a:bodyPr anchor="ctr"/>
          <a:lstStyle>
            <a:lvl1pPr marL="3175" indent="0" algn="r">
              <a:spcBef>
                <a:spcPts val="0"/>
              </a:spcBef>
              <a:buNone/>
              <a:defRPr sz="8800">
                <a:solidFill>
                  <a:schemeClr val="accent3">
                    <a:lumMod val="50000"/>
                  </a:schemeClr>
                </a:solidFill>
              </a:defRPr>
            </a:lvl1pPr>
            <a:lvl2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2pPr>
            <a:lvl3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3pPr>
            <a:lvl4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4pPr>
            <a:lvl5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5pPr>
            <a:lvl6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6pPr>
            <a:lvl7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7pPr>
            <a:lvl8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8pPr>
            <a:lvl9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XX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0" y="4740499"/>
            <a:ext cx="3383280" cy="1415602"/>
          </a:xfrm>
        </p:spPr>
        <p:txBody>
          <a:bodyPr anchor="ctr"/>
          <a:lstStyle>
            <a:lvl1pPr marL="3175" indent="0">
              <a:spcBef>
                <a:spcPts val="0"/>
              </a:spcBef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  <a:lvl6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6pPr>
            <a:lvl7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7pPr>
            <a:lvl8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8pPr>
            <a:lvl9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48524" y="6446044"/>
            <a:ext cx="1099793" cy="173355"/>
            <a:chOff x="-84138" y="5622925"/>
            <a:chExt cx="4330701" cy="682626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3962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393192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371600"/>
            <a:ext cx="393192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6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3931920" cy="639762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3931920" cy="3962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371600"/>
            <a:ext cx="3931920" cy="639762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057400"/>
            <a:ext cx="3931920" cy="3962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0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36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19200"/>
            <a:ext cx="82296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956201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06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800" b="1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5943600" cy="464819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200" y="1371600"/>
            <a:ext cx="2133600" cy="4648199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41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800" b="1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71600"/>
            <a:ext cx="9144000" cy="3429000"/>
          </a:xfrm>
        </p:spPr>
        <p:txBody>
          <a:bodyPr tIns="365760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953000"/>
            <a:ext cx="8229600" cy="1066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99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800" b="1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71600"/>
            <a:ext cx="4504872" cy="3429000"/>
          </a:xfrm>
        </p:spPr>
        <p:txBody>
          <a:bodyPr tIns="365760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36" y="4953000"/>
            <a:ext cx="3581400" cy="1066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639128" y="1371600"/>
            <a:ext cx="4504872" cy="3429000"/>
          </a:xfrm>
        </p:spPr>
        <p:txBody>
          <a:bodyPr tIns="365760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 smtClean="0"/>
              <a:t>Click icon to add picture</a:t>
            </a:r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>
          <a:xfrm>
            <a:off x="5105400" y="4953000"/>
            <a:ext cx="3581400" cy="1066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7431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800" b="1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71600"/>
            <a:ext cx="2971800" cy="3429000"/>
          </a:xfrm>
        </p:spPr>
        <p:txBody>
          <a:bodyPr tIns="365760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953000"/>
            <a:ext cx="2057400" cy="1066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3086100" y="1371600"/>
            <a:ext cx="2971800" cy="3429000"/>
          </a:xfrm>
        </p:spPr>
        <p:txBody>
          <a:bodyPr tIns="365760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 smtClean="0"/>
              <a:t>Click icon to add picture</a:t>
            </a:r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>
          <a:xfrm>
            <a:off x="3543300" y="4953000"/>
            <a:ext cx="2057400" cy="1066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6172200" y="1371600"/>
            <a:ext cx="2971800" cy="3429000"/>
          </a:xfrm>
        </p:spPr>
        <p:txBody>
          <a:bodyPr tIns="365760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 smtClean="0"/>
              <a:t>Click icon to add picture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6"/>
          </p:nvPr>
        </p:nvSpPr>
        <p:spPr>
          <a:xfrm>
            <a:off x="6629400" y="4953000"/>
            <a:ext cx="2057400" cy="1066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accent4"/>
                </a:solidFill>
              </a:defRPr>
            </a:lvl2pPr>
            <a:lvl3pPr marL="0" indent="0">
              <a:buNone/>
              <a:defRPr sz="1800">
                <a:solidFill>
                  <a:schemeClr val="accent4"/>
                </a:solidFill>
              </a:defRPr>
            </a:lvl3pPr>
            <a:lvl4pPr marL="0" indent="0">
              <a:buNone/>
              <a:defRPr sz="1800">
                <a:solidFill>
                  <a:schemeClr val="accent4"/>
                </a:solidFill>
              </a:defRPr>
            </a:lvl4pPr>
            <a:lvl5pPr marL="0" indent="0">
              <a:buNone/>
              <a:defRPr sz="1800">
                <a:solidFill>
                  <a:schemeClr val="accent4"/>
                </a:solidFill>
              </a:defRPr>
            </a:lvl5pPr>
            <a:lvl6pPr marL="0" indent="0">
              <a:buNone/>
              <a:defRPr sz="1800">
                <a:solidFill>
                  <a:schemeClr val="accent4"/>
                </a:solidFill>
              </a:defRPr>
            </a:lvl6pPr>
            <a:lvl7pPr marL="0" indent="0">
              <a:buNone/>
              <a:defRPr sz="1800">
                <a:solidFill>
                  <a:schemeClr val="accent4"/>
                </a:solidFill>
              </a:defRPr>
            </a:lvl7pPr>
            <a:lvl8pPr marL="0" indent="0">
              <a:buNone/>
              <a:defRPr sz="1800">
                <a:solidFill>
                  <a:schemeClr val="accent4"/>
                </a:solidFill>
              </a:defRPr>
            </a:lvl8pPr>
            <a:lvl9pPr marL="0" indent="0">
              <a:buNone/>
              <a:defRPr sz="18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4652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resenter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573024"/>
            <a:ext cx="9144000" cy="62849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26720"/>
            <a:ext cx="6858000" cy="109728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6858000" cy="6858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2743200" cy="228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8pPr>
          </a:lstStyle>
          <a:p>
            <a:pPr lvl="0"/>
            <a:r>
              <a:rPr lang="en-US" dirty="0" smtClean="0"/>
              <a:t>Click to add presenter’s name 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081068"/>
            <a:ext cx="2743200" cy="228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5pPr>
            <a:lvl6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6pPr>
            <a:lvl7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7pPr>
            <a:lvl8pPr marL="0" indent="0">
              <a:lnSpc>
                <a:spcPct val="9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8pPr>
          </a:lstStyle>
          <a:p>
            <a:pPr lvl="0"/>
            <a:r>
              <a:rPr lang="en-US" dirty="0" smtClean="0"/>
              <a:t>Click to add date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312819" y="6074829"/>
            <a:ext cx="1373087" cy="216433"/>
            <a:chOff x="-84138" y="5622925"/>
            <a:chExt cx="4330701" cy="682626"/>
          </a:xfrm>
          <a:solidFill>
            <a:srgbClr val="FFFFFF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Box 3"/>
          <p:cNvSpPr txBox="1"/>
          <p:nvPr userDrawn="1"/>
        </p:nvSpPr>
        <p:spPr>
          <a:xfrm>
            <a:off x="6934200" y="6505956"/>
            <a:ext cx="1751706" cy="1996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700" dirty="0" smtClean="0">
                <a:solidFill>
                  <a:schemeClr val="bg1"/>
                </a:solidFill>
              </a:rPr>
              <a:t>© 2014</a:t>
            </a:r>
            <a:r>
              <a:rPr lang="en-US" sz="700" baseline="0" dirty="0" smtClean="0">
                <a:solidFill>
                  <a:schemeClr val="bg1"/>
                </a:solidFill>
              </a:rPr>
              <a:t> VMware Inc. All rights reserved.</a:t>
            </a:r>
            <a:endParaRPr lang="en-US" sz="7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138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ustom Section Header">
    <p:bg bwMode="ltGray"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 bwMode="ltGray">
          <a:xfrm>
            <a:off x="0" y="0"/>
            <a:ext cx="9154736" cy="6867797"/>
            <a:chOff x="0" y="0"/>
            <a:chExt cx="9154736" cy="686779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0" y="0"/>
              <a:ext cx="6409944" cy="686779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3457935" y="856"/>
              <a:ext cx="5696801" cy="3154680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 bwMode="ltGray">
            <a:xfrm>
              <a:off x="448524" y="6446044"/>
              <a:ext cx="1099793" cy="173355"/>
              <a:chOff x="-84138" y="5622925"/>
              <a:chExt cx="4330701" cy="682626"/>
            </a:xfrm>
          </p:grpSpPr>
          <p:sp>
            <p:nvSpPr>
              <p:cNvPr id="6" name="Freeform 6"/>
              <p:cNvSpPr>
                <a:spLocks/>
              </p:cNvSpPr>
              <p:nvPr/>
            </p:nvSpPr>
            <p:spPr bwMode="ltGray">
              <a:xfrm>
                <a:off x="1589088" y="5649913"/>
                <a:ext cx="914400" cy="647700"/>
              </a:xfrm>
              <a:custGeom>
                <a:avLst/>
                <a:gdLst>
                  <a:gd name="T0" fmla="*/ 52 w 243"/>
                  <a:gd name="T1" fmla="*/ 159 h 170"/>
                  <a:gd name="T2" fmla="*/ 2 w 243"/>
                  <a:gd name="T3" fmla="*/ 19 h 170"/>
                  <a:gd name="T4" fmla="*/ 0 w 243"/>
                  <a:gd name="T5" fmla="*/ 12 h 170"/>
                  <a:gd name="T6" fmla="*/ 13 w 243"/>
                  <a:gd name="T7" fmla="*/ 0 h 170"/>
                  <a:gd name="T8" fmla="*/ 25 w 243"/>
                  <a:gd name="T9" fmla="*/ 11 h 170"/>
                  <a:gd name="T10" fmla="*/ 67 w 243"/>
                  <a:gd name="T11" fmla="*/ 131 h 170"/>
                  <a:gd name="T12" fmla="*/ 109 w 243"/>
                  <a:gd name="T13" fmla="*/ 10 h 170"/>
                  <a:gd name="T14" fmla="*/ 121 w 243"/>
                  <a:gd name="T15" fmla="*/ 0 h 170"/>
                  <a:gd name="T16" fmla="*/ 122 w 243"/>
                  <a:gd name="T17" fmla="*/ 0 h 170"/>
                  <a:gd name="T18" fmla="*/ 135 w 243"/>
                  <a:gd name="T19" fmla="*/ 10 h 170"/>
                  <a:gd name="T20" fmla="*/ 177 w 243"/>
                  <a:gd name="T21" fmla="*/ 131 h 170"/>
                  <a:gd name="T22" fmla="*/ 219 w 243"/>
                  <a:gd name="T23" fmla="*/ 10 h 170"/>
                  <a:gd name="T24" fmla="*/ 231 w 243"/>
                  <a:gd name="T25" fmla="*/ 0 h 170"/>
                  <a:gd name="T26" fmla="*/ 243 w 243"/>
                  <a:gd name="T27" fmla="*/ 12 h 170"/>
                  <a:gd name="T28" fmla="*/ 241 w 243"/>
                  <a:gd name="T29" fmla="*/ 19 h 170"/>
                  <a:gd name="T30" fmla="*/ 191 w 243"/>
                  <a:gd name="T31" fmla="*/ 159 h 170"/>
                  <a:gd name="T32" fmla="*/ 177 w 243"/>
                  <a:gd name="T33" fmla="*/ 170 h 170"/>
                  <a:gd name="T34" fmla="*/ 176 w 243"/>
                  <a:gd name="T35" fmla="*/ 170 h 170"/>
                  <a:gd name="T36" fmla="*/ 163 w 243"/>
                  <a:gd name="T37" fmla="*/ 159 h 170"/>
                  <a:gd name="T38" fmla="*/ 122 w 243"/>
                  <a:gd name="T39" fmla="*/ 40 h 170"/>
                  <a:gd name="T40" fmla="*/ 80 w 243"/>
                  <a:gd name="T41" fmla="*/ 159 h 170"/>
                  <a:gd name="T42" fmla="*/ 66 w 243"/>
                  <a:gd name="T43" fmla="*/ 170 h 170"/>
                  <a:gd name="T44" fmla="*/ 66 w 243"/>
                  <a:gd name="T45" fmla="*/ 170 h 170"/>
                  <a:gd name="T46" fmla="*/ 52 w 243"/>
                  <a:gd name="T47" fmla="*/ 159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43" h="170">
                    <a:moveTo>
                      <a:pt x="52" y="159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7"/>
                      <a:pt x="0" y="14"/>
                      <a:pt x="0" y="12"/>
                    </a:cubicBezTo>
                    <a:cubicBezTo>
                      <a:pt x="0" y="6"/>
                      <a:pt x="5" y="0"/>
                      <a:pt x="13" y="0"/>
                    </a:cubicBezTo>
                    <a:cubicBezTo>
                      <a:pt x="19" y="0"/>
                      <a:pt x="23" y="4"/>
                      <a:pt x="25" y="11"/>
                    </a:cubicBezTo>
                    <a:cubicBezTo>
                      <a:pt x="67" y="131"/>
                      <a:pt x="67" y="131"/>
                      <a:pt x="67" y="131"/>
                    </a:cubicBezTo>
                    <a:cubicBezTo>
                      <a:pt x="109" y="10"/>
                      <a:pt x="109" y="10"/>
                      <a:pt x="109" y="10"/>
                    </a:cubicBezTo>
                    <a:cubicBezTo>
                      <a:pt x="111" y="4"/>
                      <a:pt x="114" y="0"/>
                      <a:pt x="121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29" y="0"/>
                      <a:pt x="133" y="4"/>
                      <a:pt x="135" y="10"/>
                    </a:cubicBezTo>
                    <a:cubicBezTo>
                      <a:pt x="177" y="131"/>
                      <a:pt x="177" y="131"/>
                      <a:pt x="177" y="131"/>
                    </a:cubicBezTo>
                    <a:cubicBezTo>
                      <a:pt x="219" y="10"/>
                      <a:pt x="219" y="10"/>
                      <a:pt x="219" y="10"/>
                    </a:cubicBezTo>
                    <a:cubicBezTo>
                      <a:pt x="221" y="5"/>
                      <a:pt x="224" y="0"/>
                      <a:pt x="231" y="0"/>
                    </a:cubicBezTo>
                    <a:cubicBezTo>
                      <a:pt x="238" y="0"/>
                      <a:pt x="243" y="6"/>
                      <a:pt x="243" y="12"/>
                    </a:cubicBezTo>
                    <a:cubicBezTo>
                      <a:pt x="243" y="14"/>
                      <a:pt x="242" y="17"/>
                      <a:pt x="241" y="19"/>
                    </a:cubicBezTo>
                    <a:cubicBezTo>
                      <a:pt x="191" y="159"/>
                      <a:pt x="191" y="159"/>
                      <a:pt x="191" y="159"/>
                    </a:cubicBezTo>
                    <a:cubicBezTo>
                      <a:pt x="188" y="166"/>
                      <a:pt x="183" y="170"/>
                      <a:pt x="177" y="170"/>
                    </a:cubicBezTo>
                    <a:cubicBezTo>
                      <a:pt x="176" y="170"/>
                      <a:pt x="176" y="170"/>
                      <a:pt x="176" y="170"/>
                    </a:cubicBezTo>
                    <a:cubicBezTo>
                      <a:pt x="170" y="170"/>
                      <a:pt x="165" y="166"/>
                      <a:pt x="163" y="159"/>
                    </a:cubicBezTo>
                    <a:cubicBezTo>
                      <a:pt x="122" y="40"/>
                      <a:pt x="122" y="40"/>
                      <a:pt x="122" y="40"/>
                    </a:cubicBezTo>
                    <a:cubicBezTo>
                      <a:pt x="80" y="159"/>
                      <a:pt x="80" y="159"/>
                      <a:pt x="80" y="159"/>
                    </a:cubicBezTo>
                    <a:cubicBezTo>
                      <a:pt x="78" y="166"/>
                      <a:pt x="73" y="170"/>
                      <a:pt x="66" y="170"/>
                    </a:cubicBezTo>
                    <a:cubicBezTo>
                      <a:pt x="66" y="170"/>
                      <a:pt x="66" y="170"/>
                      <a:pt x="66" y="170"/>
                    </a:cubicBezTo>
                    <a:cubicBezTo>
                      <a:pt x="60" y="170"/>
                      <a:pt x="55" y="166"/>
                      <a:pt x="52" y="159"/>
                    </a:cubicBezTo>
                  </a:path>
                </a:pathLst>
              </a:custGeom>
              <a:solidFill>
                <a:srgbClr val="7170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Freeform 7"/>
              <p:cNvSpPr>
                <a:spLocks/>
              </p:cNvSpPr>
              <p:nvPr/>
            </p:nvSpPr>
            <p:spPr bwMode="ltGray">
              <a:xfrm>
                <a:off x="3163888" y="5649913"/>
                <a:ext cx="354013" cy="647700"/>
              </a:xfrm>
              <a:custGeom>
                <a:avLst/>
                <a:gdLst>
                  <a:gd name="T0" fmla="*/ 0 w 94"/>
                  <a:gd name="T1" fmla="*/ 13 h 170"/>
                  <a:gd name="T2" fmla="*/ 12 w 94"/>
                  <a:gd name="T3" fmla="*/ 0 h 170"/>
                  <a:gd name="T4" fmla="*/ 24 w 94"/>
                  <a:gd name="T5" fmla="*/ 13 h 170"/>
                  <a:gd name="T6" fmla="*/ 24 w 94"/>
                  <a:gd name="T7" fmla="*/ 41 h 170"/>
                  <a:gd name="T8" fmla="*/ 82 w 94"/>
                  <a:gd name="T9" fmla="*/ 0 h 170"/>
                  <a:gd name="T10" fmla="*/ 94 w 94"/>
                  <a:gd name="T11" fmla="*/ 13 h 170"/>
                  <a:gd name="T12" fmla="*/ 83 w 94"/>
                  <a:gd name="T13" fmla="*/ 25 h 170"/>
                  <a:gd name="T14" fmla="*/ 24 w 94"/>
                  <a:gd name="T15" fmla="*/ 101 h 170"/>
                  <a:gd name="T16" fmla="*/ 24 w 94"/>
                  <a:gd name="T17" fmla="*/ 157 h 170"/>
                  <a:gd name="T18" fmla="*/ 12 w 94"/>
                  <a:gd name="T19" fmla="*/ 170 h 170"/>
                  <a:gd name="T20" fmla="*/ 0 w 94"/>
                  <a:gd name="T21" fmla="*/ 157 h 170"/>
                  <a:gd name="T22" fmla="*/ 0 w 94"/>
                  <a:gd name="T23" fmla="*/ 1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" h="170">
                    <a:moveTo>
                      <a:pt x="0" y="13"/>
                    </a:moveTo>
                    <a:cubicBezTo>
                      <a:pt x="0" y="6"/>
                      <a:pt x="5" y="0"/>
                      <a:pt x="12" y="0"/>
                    </a:cubicBezTo>
                    <a:cubicBezTo>
                      <a:pt x="19" y="0"/>
                      <a:pt x="24" y="5"/>
                      <a:pt x="24" y="1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37" y="13"/>
                      <a:pt x="64" y="0"/>
                      <a:pt x="82" y="0"/>
                    </a:cubicBezTo>
                    <a:cubicBezTo>
                      <a:pt x="89" y="0"/>
                      <a:pt x="94" y="6"/>
                      <a:pt x="94" y="13"/>
                    </a:cubicBezTo>
                    <a:cubicBezTo>
                      <a:pt x="94" y="20"/>
                      <a:pt x="89" y="24"/>
                      <a:pt x="83" y="25"/>
                    </a:cubicBezTo>
                    <a:cubicBezTo>
                      <a:pt x="51" y="29"/>
                      <a:pt x="24" y="53"/>
                      <a:pt x="24" y="101"/>
                    </a:cubicBezTo>
                    <a:cubicBezTo>
                      <a:pt x="24" y="157"/>
                      <a:pt x="24" y="157"/>
                      <a:pt x="24" y="157"/>
                    </a:cubicBezTo>
                    <a:cubicBezTo>
                      <a:pt x="24" y="164"/>
                      <a:pt x="19" y="170"/>
                      <a:pt x="12" y="170"/>
                    </a:cubicBezTo>
                    <a:cubicBezTo>
                      <a:pt x="5" y="170"/>
                      <a:pt x="0" y="164"/>
                      <a:pt x="0" y="157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7170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8"/>
              <p:cNvSpPr>
                <a:spLocks noEditPoints="1"/>
              </p:cNvSpPr>
              <p:nvPr/>
            </p:nvSpPr>
            <p:spPr bwMode="ltGray">
              <a:xfrm>
                <a:off x="3509963" y="5649913"/>
                <a:ext cx="579438" cy="655638"/>
              </a:xfrm>
              <a:custGeom>
                <a:avLst/>
                <a:gdLst>
                  <a:gd name="T0" fmla="*/ 129 w 154"/>
                  <a:gd name="T1" fmla="*/ 76 h 172"/>
                  <a:gd name="T2" fmla="*/ 77 w 154"/>
                  <a:gd name="T3" fmla="*/ 21 h 172"/>
                  <a:gd name="T4" fmla="*/ 25 w 154"/>
                  <a:gd name="T5" fmla="*/ 76 h 172"/>
                  <a:gd name="T6" fmla="*/ 129 w 154"/>
                  <a:gd name="T7" fmla="*/ 76 h 172"/>
                  <a:gd name="T8" fmla="*/ 81 w 154"/>
                  <a:gd name="T9" fmla="*/ 172 h 172"/>
                  <a:gd name="T10" fmla="*/ 0 w 154"/>
                  <a:gd name="T11" fmla="*/ 86 h 172"/>
                  <a:gd name="T12" fmla="*/ 0 w 154"/>
                  <a:gd name="T13" fmla="*/ 85 h 172"/>
                  <a:gd name="T14" fmla="*/ 78 w 154"/>
                  <a:gd name="T15" fmla="*/ 0 h 172"/>
                  <a:gd name="T16" fmla="*/ 154 w 154"/>
                  <a:gd name="T17" fmla="*/ 83 h 172"/>
                  <a:gd name="T18" fmla="*/ 142 w 154"/>
                  <a:gd name="T19" fmla="*/ 95 h 172"/>
                  <a:gd name="T20" fmla="*/ 25 w 154"/>
                  <a:gd name="T21" fmla="*/ 95 h 172"/>
                  <a:gd name="T22" fmla="*/ 82 w 154"/>
                  <a:gd name="T23" fmla="*/ 150 h 172"/>
                  <a:gd name="T24" fmla="*/ 129 w 154"/>
                  <a:gd name="T25" fmla="*/ 131 h 172"/>
                  <a:gd name="T26" fmla="*/ 136 w 154"/>
                  <a:gd name="T27" fmla="*/ 128 h 172"/>
                  <a:gd name="T28" fmla="*/ 146 w 154"/>
                  <a:gd name="T29" fmla="*/ 139 h 172"/>
                  <a:gd name="T30" fmla="*/ 142 w 154"/>
                  <a:gd name="T31" fmla="*/ 147 h 172"/>
                  <a:gd name="T32" fmla="*/ 81 w 154"/>
                  <a:gd name="T33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4" h="172">
                    <a:moveTo>
                      <a:pt x="129" y="76"/>
                    </a:moveTo>
                    <a:cubicBezTo>
                      <a:pt x="127" y="47"/>
                      <a:pt x="110" y="21"/>
                      <a:pt x="77" y="21"/>
                    </a:cubicBezTo>
                    <a:cubicBezTo>
                      <a:pt x="49" y="21"/>
                      <a:pt x="28" y="44"/>
                      <a:pt x="25" y="76"/>
                    </a:cubicBezTo>
                    <a:lnTo>
                      <a:pt x="129" y="76"/>
                    </a:lnTo>
                    <a:close/>
                    <a:moveTo>
                      <a:pt x="81" y="172"/>
                    </a:moveTo>
                    <a:cubicBezTo>
                      <a:pt x="36" y="172"/>
                      <a:pt x="0" y="137"/>
                      <a:pt x="0" y="86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38"/>
                      <a:pt x="33" y="0"/>
                      <a:pt x="78" y="0"/>
                    </a:cubicBezTo>
                    <a:cubicBezTo>
                      <a:pt x="126" y="0"/>
                      <a:pt x="154" y="40"/>
                      <a:pt x="154" y="83"/>
                    </a:cubicBezTo>
                    <a:cubicBezTo>
                      <a:pt x="154" y="90"/>
                      <a:pt x="148" y="95"/>
                      <a:pt x="142" y="95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8" y="130"/>
                      <a:pt x="53" y="150"/>
                      <a:pt x="82" y="150"/>
                    </a:cubicBezTo>
                    <a:cubicBezTo>
                      <a:pt x="102" y="150"/>
                      <a:pt x="117" y="142"/>
                      <a:pt x="129" y="131"/>
                    </a:cubicBezTo>
                    <a:cubicBezTo>
                      <a:pt x="131" y="130"/>
                      <a:pt x="133" y="128"/>
                      <a:pt x="136" y="128"/>
                    </a:cubicBezTo>
                    <a:cubicBezTo>
                      <a:pt x="142" y="128"/>
                      <a:pt x="146" y="133"/>
                      <a:pt x="146" y="139"/>
                    </a:cubicBezTo>
                    <a:cubicBezTo>
                      <a:pt x="146" y="142"/>
                      <a:pt x="145" y="145"/>
                      <a:pt x="142" y="147"/>
                    </a:cubicBezTo>
                    <a:cubicBezTo>
                      <a:pt x="127" y="162"/>
                      <a:pt x="109" y="172"/>
                      <a:pt x="81" y="172"/>
                    </a:cubicBezTo>
                  </a:path>
                </a:pathLst>
              </a:custGeom>
              <a:solidFill>
                <a:srgbClr val="7170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ltGray">
              <a:xfrm>
                <a:off x="2503488" y="5649913"/>
                <a:ext cx="547688" cy="655638"/>
              </a:xfrm>
              <a:custGeom>
                <a:avLst/>
                <a:gdLst>
                  <a:gd name="T0" fmla="*/ 122 w 146"/>
                  <a:gd name="T1" fmla="*/ 107 h 172"/>
                  <a:gd name="T2" fmla="*/ 122 w 146"/>
                  <a:gd name="T3" fmla="*/ 91 h 172"/>
                  <a:gd name="T4" fmla="*/ 74 w 146"/>
                  <a:gd name="T5" fmla="*/ 84 h 172"/>
                  <a:gd name="T6" fmla="*/ 25 w 146"/>
                  <a:gd name="T7" fmla="*/ 118 h 172"/>
                  <a:gd name="T8" fmla="*/ 25 w 146"/>
                  <a:gd name="T9" fmla="*/ 119 h 172"/>
                  <a:gd name="T10" fmla="*/ 67 w 146"/>
                  <a:gd name="T11" fmla="*/ 152 h 172"/>
                  <a:gd name="T12" fmla="*/ 122 w 146"/>
                  <a:gd name="T13" fmla="*/ 107 h 172"/>
                  <a:gd name="T14" fmla="*/ 0 w 146"/>
                  <a:gd name="T15" fmla="*/ 120 h 172"/>
                  <a:gd name="T16" fmla="*/ 0 w 146"/>
                  <a:gd name="T17" fmla="*/ 119 h 172"/>
                  <a:gd name="T18" fmla="*/ 71 w 146"/>
                  <a:gd name="T19" fmla="*/ 66 h 172"/>
                  <a:gd name="T20" fmla="*/ 122 w 146"/>
                  <a:gd name="T21" fmla="*/ 73 h 172"/>
                  <a:gd name="T22" fmla="*/ 122 w 146"/>
                  <a:gd name="T23" fmla="*/ 67 h 172"/>
                  <a:gd name="T24" fmla="*/ 73 w 146"/>
                  <a:gd name="T25" fmla="*/ 22 h 172"/>
                  <a:gd name="T26" fmla="*/ 34 w 146"/>
                  <a:gd name="T27" fmla="*/ 30 h 172"/>
                  <a:gd name="T28" fmla="*/ 30 w 146"/>
                  <a:gd name="T29" fmla="*/ 31 h 172"/>
                  <a:gd name="T30" fmla="*/ 19 w 146"/>
                  <a:gd name="T31" fmla="*/ 20 h 172"/>
                  <a:gd name="T32" fmla="*/ 26 w 146"/>
                  <a:gd name="T33" fmla="*/ 10 h 172"/>
                  <a:gd name="T34" fmla="*/ 75 w 146"/>
                  <a:gd name="T35" fmla="*/ 0 h 172"/>
                  <a:gd name="T36" fmla="*/ 129 w 146"/>
                  <a:gd name="T37" fmla="*/ 19 h 172"/>
                  <a:gd name="T38" fmla="*/ 146 w 146"/>
                  <a:gd name="T39" fmla="*/ 67 h 172"/>
                  <a:gd name="T40" fmla="*/ 146 w 146"/>
                  <a:gd name="T41" fmla="*/ 158 h 172"/>
                  <a:gd name="T42" fmla="*/ 134 w 146"/>
                  <a:gd name="T43" fmla="*/ 170 h 172"/>
                  <a:gd name="T44" fmla="*/ 122 w 146"/>
                  <a:gd name="T45" fmla="*/ 159 h 172"/>
                  <a:gd name="T46" fmla="*/ 122 w 146"/>
                  <a:gd name="T47" fmla="*/ 143 h 172"/>
                  <a:gd name="T48" fmla="*/ 62 w 146"/>
                  <a:gd name="T49" fmla="*/ 172 h 172"/>
                  <a:gd name="T50" fmla="*/ 0 w 146"/>
                  <a:gd name="T51" fmla="*/ 12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6" h="172">
                    <a:moveTo>
                      <a:pt x="122" y="107"/>
                    </a:moveTo>
                    <a:cubicBezTo>
                      <a:pt x="122" y="91"/>
                      <a:pt x="122" y="91"/>
                      <a:pt x="122" y="91"/>
                    </a:cubicBezTo>
                    <a:cubicBezTo>
                      <a:pt x="110" y="88"/>
                      <a:pt x="94" y="84"/>
                      <a:pt x="74" y="84"/>
                    </a:cubicBezTo>
                    <a:cubicBezTo>
                      <a:pt x="43" y="84"/>
                      <a:pt x="25" y="98"/>
                      <a:pt x="25" y="118"/>
                    </a:cubicBezTo>
                    <a:cubicBezTo>
                      <a:pt x="25" y="119"/>
                      <a:pt x="25" y="119"/>
                      <a:pt x="25" y="119"/>
                    </a:cubicBezTo>
                    <a:cubicBezTo>
                      <a:pt x="25" y="140"/>
                      <a:pt x="45" y="152"/>
                      <a:pt x="67" y="152"/>
                    </a:cubicBezTo>
                    <a:cubicBezTo>
                      <a:pt x="97" y="152"/>
                      <a:pt x="122" y="133"/>
                      <a:pt x="122" y="107"/>
                    </a:cubicBezTo>
                    <a:moveTo>
                      <a:pt x="0" y="120"/>
                    </a:moveTo>
                    <a:cubicBezTo>
                      <a:pt x="0" y="119"/>
                      <a:pt x="0" y="119"/>
                      <a:pt x="0" y="119"/>
                    </a:cubicBezTo>
                    <a:cubicBezTo>
                      <a:pt x="0" y="85"/>
                      <a:pt x="29" y="66"/>
                      <a:pt x="71" y="66"/>
                    </a:cubicBezTo>
                    <a:cubicBezTo>
                      <a:pt x="92" y="66"/>
                      <a:pt x="107" y="69"/>
                      <a:pt x="122" y="73"/>
                    </a:cubicBezTo>
                    <a:cubicBezTo>
                      <a:pt x="122" y="67"/>
                      <a:pt x="122" y="67"/>
                      <a:pt x="122" y="67"/>
                    </a:cubicBezTo>
                    <a:cubicBezTo>
                      <a:pt x="122" y="37"/>
                      <a:pt x="104" y="22"/>
                      <a:pt x="73" y="22"/>
                    </a:cubicBezTo>
                    <a:cubicBezTo>
                      <a:pt x="56" y="22"/>
                      <a:pt x="46" y="24"/>
                      <a:pt x="34" y="30"/>
                    </a:cubicBezTo>
                    <a:cubicBezTo>
                      <a:pt x="33" y="30"/>
                      <a:pt x="31" y="31"/>
                      <a:pt x="30" y="31"/>
                    </a:cubicBezTo>
                    <a:cubicBezTo>
                      <a:pt x="24" y="31"/>
                      <a:pt x="19" y="26"/>
                      <a:pt x="19" y="20"/>
                    </a:cubicBezTo>
                    <a:cubicBezTo>
                      <a:pt x="19" y="15"/>
                      <a:pt x="21" y="12"/>
                      <a:pt x="26" y="10"/>
                    </a:cubicBezTo>
                    <a:cubicBezTo>
                      <a:pt x="42" y="3"/>
                      <a:pt x="54" y="0"/>
                      <a:pt x="75" y="0"/>
                    </a:cubicBezTo>
                    <a:cubicBezTo>
                      <a:pt x="99" y="0"/>
                      <a:pt x="117" y="6"/>
                      <a:pt x="129" y="19"/>
                    </a:cubicBezTo>
                    <a:cubicBezTo>
                      <a:pt x="140" y="30"/>
                      <a:pt x="146" y="46"/>
                      <a:pt x="146" y="67"/>
                    </a:cubicBezTo>
                    <a:cubicBezTo>
                      <a:pt x="146" y="158"/>
                      <a:pt x="146" y="158"/>
                      <a:pt x="146" y="158"/>
                    </a:cubicBezTo>
                    <a:cubicBezTo>
                      <a:pt x="146" y="165"/>
                      <a:pt x="141" y="170"/>
                      <a:pt x="134" y="170"/>
                    </a:cubicBezTo>
                    <a:cubicBezTo>
                      <a:pt x="127" y="170"/>
                      <a:pt x="122" y="165"/>
                      <a:pt x="122" y="159"/>
                    </a:cubicBezTo>
                    <a:cubicBezTo>
                      <a:pt x="122" y="143"/>
                      <a:pt x="122" y="143"/>
                      <a:pt x="122" y="143"/>
                    </a:cubicBezTo>
                    <a:cubicBezTo>
                      <a:pt x="111" y="158"/>
                      <a:pt x="91" y="172"/>
                      <a:pt x="62" y="172"/>
                    </a:cubicBezTo>
                    <a:cubicBezTo>
                      <a:pt x="32" y="172"/>
                      <a:pt x="0" y="154"/>
                      <a:pt x="0" y="120"/>
                    </a:cubicBezTo>
                  </a:path>
                </a:pathLst>
              </a:custGeom>
              <a:solidFill>
                <a:srgbClr val="7170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ltGray">
              <a:xfrm>
                <a:off x="-84138" y="5622925"/>
                <a:ext cx="1635125" cy="682625"/>
              </a:xfrm>
              <a:custGeom>
                <a:avLst/>
                <a:gdLst>
                  <a:gd name="T0" fmla="*/ 49 w 435"/>
                  <a:gd name="T1" fmla="*/ 18 h 179"/>
                  <a:gd name="T2" fmla="*/ 17 w 435"/>
                  <a:gd name="T3" fmla="*/ 6 h 179"/>
                  <a:gd name="T4" fmla="*/ 6 w 435"/>
                  <a:gd name="T5" fmla="*/ 37 h 179"/>
                  <a:gd name="T6" fmla="*/ 58 w 435"/>
                  <a:gd name="T7" fmla="*/ 152 h 179"/>
                  <a:gd name="T8" fmla="*/ 92 w 435"/>
                  <a:gd name="T9" fmla="*/ 179 h 179"/>
                  <a:gd name="T10" fmla="*/ 125 w 435"/>
                  <a:gd name="T11" fmla="*/ 152 h 179"/>
                  <a:gd name="T12" fmla="*/ 171 w 435"/>
                  <a:gd name="T13" fmla="*/ 51 h 179"/>
                  <a:gd name="T14" fmla="*/ 178 w 435"/>
                  <a:gd name="T15" fmla="*/ 46 h 179"/>
                  <a:gd name="T16" fmla="*/ 185 w 435"/>
                  <a:gd name="T17" fmla="*/ 54 h 179"/>
                  <a:gd name="T18" fmla="*/ 185 w 435"/>
                  <a:gd name="T19" fmla="*/ 151 h 179"/>
                  <a:gd name="T20" fmla="*/ 209 w 435"/>
                  <a:gd name="T21" fmla="*/ 179 h 179"/>
                  <a:gd name="T22" fmla="*/ 234 w 435"/>
                  <a:gd name="T23" fmla="*/ 151 h 179"/>
                  <a:gd name="T24" fmla="*/ 234 w 435"/>
                  <a:gd name="T25" fmla="*/ 72 h 179"/>
                  <a:gd name="T26" fmla="*/ 260 w 435"/>
                  <a:gd name="T27" fmla="*/ 46 h 179"/>
                  <a:gd name="T28" fmla="*/ 285 w 435"/>
                  <a:gd name="T29" fmla="*/ 72 h 179"/>
                  <a:gd name="T30" fmla="*/ 285 w 435"/>
                  <a:gd name="T31" fmla="*/ 151 h 179"/>
                  <a:gd name="T32" fmla="*/ 310 w 435"/>
                  <a:gd name="T33" fmla="*/ 179 h 179"/>
                  <a:gd name="T34" fmla="*/ 334 w 435"/>
                  <a:gd name="T35" fmla="*/ 151 h 179"/>
                  <a:gd name="T36" fmla="*/ 334 w 435"/>
                  <a:gd name="T37" fmla="*/ 72 h 179"/>
                  <a:gd name="T38" fmla="*/ 360 w 435"/>
                  <a:gd name="T39" fmla="*/ 46 h 179"/>
                  <a:gd name="T40" fmla="*/ 385 w 435"/>
                  <a:gd name="T41" fmla="*/ 72 h 179"/>
                  <a:gd name="T42" fmla="*/ 385 w 435"/>
                  <a:gd name="T43" fmla="*/ 151 h 179"/>
                  <a:gd name="T44" fmla="*/ 410 w 435"/>
                  <a:gd name="T45" fmla="*/ 179 h 179"/>
                  <a:gd name="T46" fmla="*/ 435 w 435"/>
                  <a:gd name="T47" fmla="*/ 151 h 179"/>
                  <a:gd name="T48" fmla="*/ 435 w 435"/>
                  <a:gd name="T49" fmla="*/ 61 h 179"/>
                  <a:gd name="T50" fmla="*/ 375 w 435"/>
                  <a:gd name="T51" fmla="*/ 4 h 179"/>
                  <a:gd name="T52" fmla="*/ 323 w 435"/>
                  <a:gd name="T53" fmla="*/ 26 h 179"/>
                  <a:gd name="T54" fmla="*/ 272 w 435"/>
                  <a:gd name="T55" fmla="*/ 4 h 179"/>
                  <a:gd name="T56" fmla="*/ 223 w 435"/>
                  <a:gd name="T57" fmla="*/ 26 h 179"/>
                  <a:gd name="T58" fmla="*/ 178 w 435"/>
                  <a:gd name="T59" fmla="*/ 4 h 179"/>
                  <a:gd name="T60" fmla="*/ 125 w 435"/>
                  <a:gd name="T61" fmla="*/ 40 h 179"/>
                  <a:gd name="T62" fmla="*/ 92 w 435"/>
                  <a:gd name="T63" fmla="*/ 119 h 179"/>
                  <a:gd name="T64" fmla="*/ 49 w 435"/>
                  <a:gd name="T65" fmla="*/ 18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5" h="179">
                    <a:moveTo>
                      <a:pt x="49" y="18"/>
                    </a:moveTo>
                    <a:cubicBezTo>
                      <a:pt x="43" y="6"/>
                      <a:pt x="30" y="0"/>
                      <a:pt x="17" y="6"/>
                    </a:cubicBezTo>
                    <a:cubicBezTo>
                      <a:pt x="5" y="12"/>
                      <a:pt x="0" y="25"/>
                      <a:pt x="6" y="37"/>
                    </a:cubicBezTo>
                    <a:cubicBezTo>
                      <a:pt x="58" y="152"/>
                      <a:pt x="58" y="152"/>
                      <a:pt x="58" y="152"/>
                    </a:cubicBezTo>
                    <a:cubicBezTo>
                      <a:pt x="67" y="169"/>
                      <a:pt x="75" y="179"/>
                      <a:pt x="92" y="179"/>
                    </a:cubicBezTo>
                    <a:cubicBezTo>
                      <a:pt x="109" y="179"/>
                      <a:pt x="117" y="169"/>
                      <a:pt x="125" y="152"/>
                    </a:cubicBezTo>
                    <a:cubicBezTo>
                      <a:pt x="125" y="152"/>
                      <a:pt x="171" y="52"/>
                      <a:pt x="171" y="51"/>
                    </a:cubicBezTo>
                    <a:cubicBezTo>
                      <a:pt x="172" y="50"/>
                      <a:pt x="173" y="46"/>
                      <a:pt x="178" y="46"/>
                    </a:cubicBezTo>
                    <a:cubicBezTo>
                      <a:pt x="182" y="47"/>
                      <a:pt x="185" y="50"/>
                      <a:pt x="185" y="54"/>
                    </a:cubicBezTo>
                    <a:cubicBezTo>
                      <a:pt x="185" y="151"/>
                      <a:pt x="185" y="151"/>
                      <a:pt x="185" y="151"/>
                    </a:cubicBezTo>
                    <a:cubicBezTo>
                      <a:pt x="185" y="166"/>
                      <a:pt x="193" y="179"/>
                      <a:pt x="209" y="179"/>
                    </a:cubicBezTo>
                    <a:cubicBezTo>
                      <a:pt x="225" y="179"/>
                      <a:pt x="234" y="166"/>
                      <a:pt x="234" y="151"/>
                    </a:cubicBezTo>
                    <a:cubicBezTo>
                      <a:pt x="234" y="72"/>
                      <a:pt x="234" y="72"/>
                      <a:pt x="234" y="72"/>
                    </a:cubicBezTo>
                    <a:cubicBezTo>
                      <a:pt x="234" y="56"/>
                      <a:pt x="245" y="46"/>
                      <a:pt x="260" y="46"/>
                    </a:cubicBezTo>
                    <a:cubicBezTo>
                      <a:pt x="275" y="46"/>
                      <a:pt x="285" y="57"/>
                      <a:pt x="285" y="72"/>
                    </a:cubicBezTo>
                    <a:cubicBezTo>
                      <a:pt x="285" y="151"/>
                      <a:pt x="285" y="151"/>
                      <a:pt x="285" y="151"/>
                    </a:cubicBezTo>
                    <a:cubicBezTo>
                      <a:pt x="285" y="166"/>
                      <a:pt x="294" y="179"/>
                      <a:pt x="310" y="179"/>
                    </a:cubicBezTo>
                    <a:cubicBezTo>
                      <a:pt x="326" y="179"/>
                      <a:pt x="334" y="166"/>
                      <a:pt x="334" y="151"/>
                    </a:cubicBezTo>
                    <a:cubicBezTo>
                      <a:pt x="334" y="72"/>
                      <a:pt x="334" y="72"/>
                      <a:pt x="334" y="72"/>
                    </a:cubicBezTo>
                    <a:cubicBezTo>
                      <a:pt x="334" y="56"/>
                      <a:pt x="345" y="46"/>
                      <a:pt x="360" y="46"/>
                    </a:cubicBezTo>
                    <a:cubicBezTo>
                      <a:pt x="375" y="46"/>
                      <a:pt x="385" y="57"/>
                      <a:pt x="385" y="72"/>
                    </a:cubicBezTo>
                    <a:cubicBezTo>
                      <a:pt x="385" y="151"/>
                      <a:pt x="385" y="151"/>
                      <a:pt x="385" y="151"/>
                    </a:cubicBezTo>
                    <a:cubicBezTo>
                      <a:pt x="385" y="166"/>
                      <a:pt x="394" y="179"/>
                      <a:pt x="410" y="179"/>
                    </a:cubicBezTo>
                    <a:cubicBezTo>
                      <a:pt x="426" y="179"/>
                      <a:pt x="435" y="166"/>
                      <a:pt x="435" y="151"/>
                    </a:cubicBezTo>
                    <a:cubicBezTo>
                      <a:pt x="435" y="61"/>
                      <a:pt x="435" y="61"/>
                      <a:pt x="435" y="61"/>
                    </a:cubicBezTo>
                    <a:cubicBezTo>
                      <a:pt x="435" y="27"/>
                      <a:pt x="408" y="4"/>
                      <a:pt x="375" y="4"/>
                    </a:cubicBezTo>
                    <a:cubicBezTo>
                      <a:pt x="343" y="4"/>
                      <a:pt x="323" y="26"/>
                      <a:pt x="323" y="26"/>
                    </a:cubicBezTo>
                    <a:cubicBezTo>
                      <a:pt x="312" y="12"/>
                      <a:pt x="297" y="4"/>
                      <a:pt x="272" y="4"/>
                    </a:cubicBezTo>
                    <a:cubicBezTo>
                      <a:pt x="246" y="4"/>
                      <a:pt x="223" y="26"/>
                      <a:pt x="223" y="26"/>
                    </a:cubicBezTo>
                    <a:cubicBezTo>
                      <a:pt x="212" y="12"/>
                      <a:pt x="194" y="4"/>
                      <a:pt x="178" y="4"/>
                    </a:cubicBezTo>
                    <a:cubicBezTo>
                      <a:pt x="155" y="4"/>
                      <a:pt x="136" y="14"/>
                      <a:pt x="125" y="40"/>
                    </a:cubicBezTo>
                    <a:cubicBezTo>
                      <a:pt x="92" y="119"/>
                      <a:pt x="92" y="119"/>
                      <a:pt x="92" y="119"/>
                    </a:cubicBezTo>
                    <a:lnTo>
                      <a:pt x="49" y="18"/>
                    </a:lnTo>
                    <a:close/>
                  </a:path>
                </a:pathLst>
              </a:custGeom>
              <a:solidFill>
                <a:srgbClr val="7170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1"/>
              <p:cNvSpPr>
                <a:spLocks noEditPoints="1"/>
              </p:cNvSpPr>
              <p:nvPr/>
            </p:nvSpPr>
            <p:spPr bwMode="ltGray">
              <a:xfrm>
                <a:off x="4097338" y="5649913"/>
                <a:ext cx="149225" cy="157163"/>
              </a:xfrm>
              <a:custGeom>
                <a:avLst/>
                <a:gdLst>
                  <a:gd name="T0" fmla="*/ 37 w 40"/>
                  <a:gd name="T1" fmla="*/ 20 h 41"/>
                  <a:gd name="T2" fmla="*/ 37 w 40"/>
                  <a:gd name="T3" fmla="*/ 20 h 41"/>
                  <a:gd name="T4" fmla="*/ 20 w 40"/>
                  <a:gd name="T5" fmla="*/ 4 h 41"/>
                  <a:gd name="T6" fmla="*/ 3 w 40"/>
                  <a:gd name="T7" fmla="*/ 20 h 41"/>
                  <a:gd name="T8" fmla="*/ 3 w 40"/>
                  <a:gd name="T9" fmla="*/ 21 h 41"/>
                  <a:gd name="T10" fmla="*/ 20 w 40"/>
                  <a:gd name="T11" fmla="*/ 37 h 41"/>
                  <a:gd name="T12" fmla="*/ 37 w 40"/>
                  <a:gd name="T13" fmla="*/ 20 h 41"/>
                  <a:gd name="T14" fmla="*/ 0 w 40"/>
                  <a:gd name="T15" fmla="*/ 21 h 41"/>
                  <a:gd name="T16" fmla="*/ 0 w 40"/>
                  <a:gd name="T17" fmla="*/ 20 h 41"/>
                  <a:gd name="T18" fmla="*/ 20 w 40"/>
                  <a:gd name="T19" fmla="*/ 0 h 41"/>
                  <a:gd name="T20" fmla="*/ 40 w 40"/>
                  <a:gd name="T21" fmla="*/ 20 h 41"/>
                  <a:gd name="T22" fmla="*/ 40 w 40"/>
                  <a:gd name="T23" fmla="*/ 20 h 41"/>
                  <a:gd name="T24" fmla="*/ 20 w 40"/>
                  <a:gd name="T25" fmla="*/ 41 h 41"/>
                  <a:gd name="T26" fmla="*/ 0 w 40"/>
                  <a:gd name="T27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41">
                    <a:moveTo>
                      <a:pt x="37" y="20"/>
                    </a:move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1"/>
                      <a:pt x="29" y="4"/>
                      <a:pt x="20" y="4"/>
                    </a:cubicBezTo>
                    <a:cubicBezTo>
                      <a:pt x="11" y="4"/>
                      <a:pt x="3" y="11"/>
                      <a:pt x="3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30"/>
                      <a:pt x="11" y="37"/>
                      <a:pt x="20" y="37"/>
                    </a:cubicBezTo>
                    <a:cubicBezTo>
                      <a:pt x="29" y="37"/>
                      <a:pt x="37" y="30"/>
                      <a:pt x="37" y="20"/>
                    </a:cubicBezTo>
                    <a:moveTo>
                      <a:pt x="0" y="21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0" y="9"/>
                      <a:pt x="40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32"/>
                      <a:pt x="31" y="41"/>
                      <a:pt x="20" y="41"/>
                    </a:cubicBezTo>
                    <a:cubicBezTo>
                      <a:pt x="8" y="41"/>
                      <a:pt x="0" y="32"/>
                      <a:pt x="0" y="21"/>
                    </a:cubicBezTo>
                  </a:path>
                </a:pathLst>
              </a:custGeom>
              <a:solidFill>
                <a:srgbClr val="7170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2"/>
              <p:cNvSpPr>
                <a:spLocks noEditPoints="1"/>
              </p:cNvSpPr>
              <p:nvPr/>
            </p:nvSpPr>
            <p:spPr bwMode="ltGray">
              <a:xfrm>
                <a:off x="4141788" y="5688013"/>
                <a:ext cx="63500" cy="76200"/>
              </a:xfrm>
              <a:custGeom>
                <a:avLst/>
                <a:gdLst>
                  <a:gd name="T0" fmla="*/ 9 w 17"/>
                  <a:gd name="T1" fmla="*/ 10 h 20"/>
                  <a:gd name="T2" fmla="*/ 12 w 17"/>
                  <a:gd name="T3" fmla="*/ 7 h 20"/>
                  <a:gd name="T4" fmla="*/ 12 w 17"/>
                  <a:gd name="T5" fmla="*/ 7 h 20"/>
                  <a:gd name="T6" fmla="*/ 9 w 17"/>
                  <a:gd name="T7" fmla="*/ 4 h 20"/>
                  <a:gd name="T8" fmla="*/ 5 w 17"/>
                  <a:gd name="T9" fmla="*/ 4 h 20"/>
                  <a:gd name="T10" fmla="*/ 5 w 17"/>
                  <a:gd name="T11" fmla="*/ 10 h 20"/>
                  <a:gd name="T12" fmla="*/ 9 w 17"/>
                  <a:gd name="T13" fmla="*/ 10 h 20"/>
                  <a:gd name="T14" fmla="*/ 0 w 17"/>
                  <a:gd name="T15" fmla="*/ 2 h 20"/>
                  <a:gd name="T16" fmla="*/ 2 w 17"/>
                  <a:gd name="T17" fmla="*/ 0 h 20"/>
                  <a:gd name="T18" fmla="*/ 9 w 17"/>
                  <a:gd name="T19" fmla="*/ 0 h 20"/>
                  <a:gd name="T20" fmla="*/ 15 w 17"/>
                  <a:gd name="T21" fmla="*/ 2 h 20"/>
                  <a:gd name="T22" fmla="*/ 17 w 17"/>
                  <a:gd name="T23" fmla="*/ 7 h 20"/>
                  <a:gd name="T24" fmla="*/ 17 w 17"/>
                  <a:gd name="T25" fmla="*/ 7 h 20"/>
                  <a:gd name="T26" fmla="*/ 13 w 17"/>
                  <a:gd name="T27" fmla="*/ 13 h 20"/>
                  <a:gd name="T28" fmla="*/ 16 w 17"/>
                  <a:gd name="T29" fmla="*/ 17 h 20"/>
                  <a:gd name="T30" fmla="*/ 16 w 17"/>
                  <a:gd name="T31" fmla="*/ 18 h 20"/>
                  <a:gd name="T32" fmla="*/ 14 w 17"/>
                  <a:gd name="T33" fmla="*/ 20 h 20"/>
                  <a:gd name="T34" fmla="*/ 12 w 17"/>
                  <a:gd name="T35" fmla="*/ 19 h 20"/>
                  <a:gd name="T36" fmla="*/ 8 w 17"/>
                  <a:gd name="T37" fmla="*/ 14 h 20"/>
                  <a:gd name="T38" fmla="*/ 5 w 17"/>
                  <a:gd name="T39" fmla="*/ 14 h 20"/>
                  <a:gd name="T40" fmla="*/ 5 w 17"/>
                  <a:gd name="T41" fmla="*/ 18 h 20"/>
                  <a:gd name="T42" fmla="*/ 2 w 17"/>
                  <a:gd name="T43" fmla="*/ 20 h 20"/>
                  <a:gd name="T44" fmla="*/ 0 w 17"/>
                  <a:gd name="T45" fmla="*/ 18 h 20"/>
                  <a:gd name="T46" fmla="*/ 0 w 17"/>
                  <a:gd name="T4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" h="20">
                    <a:moveTo>
                      <a:pt x="9" y="10"/>
                    </a:moveTo>
                    <a:cubicBezTo>
                      <a:pt x="11" y="10"/>
                      <a:pt x="12" y="9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5"/>
                      <a:pt x="11" y="4"/>
                      <a:pt x="9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10"/>
                      <a:pt x="5" y="10"/>
                      <a:pt x="5" y="10"/>
                    </a:cubicBezTo>
                    <a:lnTo>
                      <a:pt x="9" y="10"/>
                    </a:lnTo>
                    <a:close/>
                    <a:moveTo>
                      <a:pt x="0" y="2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2" y="0"/>
                      <a:pt x="14" y="1"/>
                      <a:pt x="15" y="2"/>
                    </a:cubicBezTo>
                    <a:cubicBezTo>
                      <a:pt x="16" y="3"/>
                      <a:pt x="17" y="5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10"/>
                      <a:pt x="15" y="12"/>
                      <a:pt x="13" y="13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8"/>
                      <a:pt x="16" y="18"/>
                    </a:cubicBezTo>
                    <a:cubicBezTo>
                      <a:pt x="16" y="19"/>
                      <a:pt x="15" y="20"/>
                      <a:pt x="14" y="20"/>
                    </a:cubicBezTo>
                    <a:cubicBezTo>
                      <a:pt x="13" y="20"/>
                      <a:pt x="13" y="20"/>
                      <a:pt x="12" y="19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4" y="20"/>
                      <a:pt x="2" y="20"/>
                    </a:cubicBezTo>
                    <a:cubicBezTo>
                      <a:pt x="1" y="20"/>
                      <a:pt x="0" y="19"/>
                      <a:pt x="0" y="18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170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4572000" cy="1524000"/>
          </a:xfrm>
        </p:spPr>
        <p:txBody>
          <a:bodyPr anchor="b"/>
          <a:lstStyle>
            <a:lvl1pPr algn="l">
              <a:defRPr sz="3600" b="1" cap="none" baseline="0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76600"/>
            <a:ext cx="4572000" cy="609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3208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Quote">
    <p:bg bwMode="ltGray"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 bwMode="ltGray">
          <a:xfrm>
            <a:off x="0" y="2855067"/>
            <a:ext cx="4753484" cy="4002933"/>
            <a:chOff x="0" y="2855067"/>
            <a:chExt cx="4753484" cy="400293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0" y="2855067"/>
              <a:ext cx="4753484" cy="4002933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 bwMode="ltGray">
            <a:xfrm>
              <a:off x="448524" y="6446044"/>
              <a:ext cx="1099793" cy="173355"/>
              <a:chOff x="-84138" y="5622925"/>
              <a:chExt cx="4330701" cy="682626"/>
            </a:xfrm>
            <a:solidFill>
              <a:srgbClr val="FFFFFF"/>
            </a:solidFill>
          </p:grpSpPr>
          <p:sp>
            <p:nvSpPr>
              <p:cNvPr id="19" name="Freeform 18"/>
              <p:cNvSpPr>
                <a:spLocks/>
              </p:cNvSpPr>
              <p:nvPr/>
            </p:nvSpPr>
            <p:spPr bwMode="ltGray">
              <a:xfrm>
                <a:off x="1589088" y="5649913"/>
                <a:ext cx="914400" cy="647700"/>
              </a:xfrm>
              <a:custGeom>
                <a:avLst/>
                <a:gdLst>
                  <a:gd name="T0" fmla="*/ 52 w 243"/>
                  <a:gd name="T1" fmla="*/ 159 h 170"/>
                  <a:gd name="T2" fmla="*/ 2 w 243"/>
                  <a:gd name="T3" fmla="*/ 19 h 170"/>
                  <a:gd name="T4" fmla="*/ 0 w 243"/>
                  <a:gd name="T5" fmla="*/ 12 h 170"/>
                  <a:gd name="T6" fmla="*/ 13 w 243"/>
                  <a:gd name="T7" fmla="*/ 0 h 170"/>
                  <a:gd name="T8" fmla="*/ 25 w 243"/>
                  <a:gd name="T9" fmla="*/ 11 h 170"/>
                  <a:gd name="T10" fmla="*/ 67 w 243"/>
                  <a:gd name="T11" fmla="*/ 131 h 170"/>
                  <a:gd name="T12" fmla="*/ 109 w 243"/>
                  <a:gd name="T13" fmla="*/ 10 h 170"/>
                  <a:gd name="T14" fmla="*/ 121 w 243"/>
                  <a:gd name="T15" fmla="*/ 0 h 170"/>
                  <a:gd name="T16" fmla="*/ 122 w 243"/>
                  <a:gd name="T17" fmla="*/ 0 h 170"/>
                  <a:gd name="T18" fmla="*/ 135 w 243"/>
                  <a:gd name="T19" fmla="*/ 10 h 170"/>
                  <a:gd name="T20" fmla="*/ 177 w 243"/>
                  <a:gd name="T21" fmla="*/ 131 h 170"/>
                  <a:gd name="T22" fmla="*/ 219 w 243"/>
                  <a:gd name="T23" fmla="*/ 10 h 170"/>
                  <a:gd name="T24" fmla="*/ 231 w 243"/>
                  <a:gd name="T25" fmla="*/ 0 h 170"/>
                  <a:gd name="T26" fmla="*/ 243 w 243"/>
                  <a:gd name="T27" fmla="*/ 12 h 170"/>
                  <a:gd name="T28" fmla="*/ 241 w 243"/>
                  <a:gd name="T29" fmla="*/ 19 h 170"/>
                  <a:gd name="T30" fmla="*/ 191 w 243"/>
                  <a:gd name="T31" fmla="*/ 159 h 170"/>
                  <a:gd name="T32" fmla="*/ 177 w 243"/>
                  <a:gd name="T33" fmla="*/ 170 h 170"/>
                  <a:gd name="T34" fmla="*/ 176 w 243"/>
                  <a:gd name="T35" fmla="*/ 170 h 170"/>
                  <a:gd name="T36" fmla="*/ 163 w 243"/>
                  <a:gd name="T37" fmla="*/ 159 h 170"/>
                  <a:gd name="T38" fmla="*/ 122 w 243"/>
                  <a:gd name="T39" fmla="*/ 40 h 170"/>
                  <a:gd name="T40" fmla="*/ 80 w 243"/>
                  <a:gd name="T41" fmla="*/ 159 h 170"/>
                  <a:gd name="T42" fmla="*/ 66 w 243"/>
                  <a:gd name="T43" fmla="*/ 170 h 170"/>
                  <a:gd name="T44" fmla="*/ 66 w 243"/>
                  <a:gd name="T45" fmla="*/ 170 h 170"/>
                  <a:gd name="T46" fmla="*/ 52 w 243"/>
                  <a:gd name="T47" fmla="*/ 159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43" h="170">
                    <a:moveTo>
                      <a:pt x="52" y="159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7"/>
                      <a:pt x="0" y="14"/>
                      <a:pt x="0" y="12"/>
                    </a:cubicBezTo>
                    <a:cubicBezTo>
                      <a:pt x="0" y="6"/>
                      <a:pt x="5" y="0"/>
                      <a:pt x="13" y="0"/>
                    </a:cubicBezTo>
                    <a:cubicBezTo>
                      <a:pt x="19" y="0"/>
                      <a:pt x="23" y="4"/>
                      <a:pt x="25" y="11"/>
                    </a:cubicBezTo>
                    <a:cubicBezTo>
                      <a:pt x="67" y="131"/>
                      <a:pt x="67" y="131"/>
                      <a:pt x="67" y="131"/>
                    </a:cubicBezTo>
                    <a:cubicBezTo>
                      <a:pt x="109" y="10"/>
                      <a:pt x="109" y="10"/>
                      <a:pt x="109" y="10"/>
                    </a:cubicBezTo>
                    <a:cubicBezTo>
                      <a:pt x="111" y="4"/>
                      <a:pt x="114" y="0"/>
                      <a:pt x="121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29" y="0"/>
                      <a:pt x="133" y="4"/>
                      <a:pt x="135" y="10"/>
                    </a:cubicBezTo>
                    <a:cubicBezTo>
                      <a:pt x="177" y="131"/>
                      <a:pt x="177" y="131"/>
                      <a:pt x="177" y="131"/>
                    </a:cubicBezTo>
                    <a:cubicBezTo>
                      <a:pt x="219" y="10"/>
                      <a:pt x="219" y="10"/>
                      <a:pt x="219" y="10"/>
                    </a:cubicBezTo>
                    <a:cubicBezTo>
                      <a:pt x="221" y="5"/>
                      <a:pt x="224" y="0"/>
                      <a:pt x="231" y="0"/>
                    </a:cubicBezTo>
                    <a:cubicBezTo>
                      <a:pt x="238" y="0"/>
                      <a:pt x="243" y="6"/>
                      <a:pt x="243" y="12"/>
                    </a:cubicBezTo>
                    <a:cubicBezTo>
                      <a:pt x="243" y="14"/>
                      <a:pt x="242" y="17"/>
                      <a:pt x="241" y="19"/>
                    </a:cubicBezTo>
                    <a:cubicBezTo>
                      <a:pt x="191" y="159"/>
                      <a:pt x="191" y="159"/>
                      <a:pt x="191" y="159"/>
                    </a:cubicBezTo>
                    <a:cubicBezTo>
                      <a:pt x="188" y="166"/>
                      <a:pt x="183" y="170"/>
                      <a:pt x="177" y="170"/>
                    </a:cubicBezTo>
                    <a:cubicBezTo>
                      <a:pt x="176" y="170"/>
                      <a:pt x="176" y="170"/>
                      <a:pt x="176" y="170"/>
                    </a:cubicBezTo>
                    <a:cubicBezTo>
                      <a:pt x="170" y="170"/>
                      <a:pt x="165" y="166"/>
                      <a:pt x="163" y="159"/>
                    </a:cubicBezTo>
                    <a:cubicBezTo>
                      <a:pt x="122" y="40"/>
                      <a:pt x="122" y="40"/>
                      <a:pt x="122" y="40"/>
                    </a:cubicBezTo>
                    <a:cubicBezTo>
                      <a:pt x="80" y="159"/>
                      <a:pt x="80" y="159"/>
                      <a:pt x="80" y="159"/>
                    </a:cubicBezTo>
                    <a:cubicBezTo>
                      <a:pt x="78" y="166"/>
                      <a:pt x="73" y="170"/>
                      <a:pt x="66" y="170"/>
                    </a:cubicBezTo>
                    <a:cubicBezTo>
                      <a:pt x="66" y="170"/>
                      <a:pt x="66" y="170"/>
                      <a:pt x="66" y="170"/>
                    </a:cubicBezTo>
                    <a:cubicBezTo>
                      <a:pt x="60" y="170"/>
                      <a:pt x="55" y="166"/>
                      <a:pt x="52" y="15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ltGray">
              <a:xfrm>
                <a:off x="3163888" y="5649913"/>
                <a:ext cx="354013" cy="647700"/>
              </a:xfrm>
              <a:custGeom>
                <a:avLst/>
                <a:gdLst>
                  <a:gd name="T0" fmla="*/ 0 w 94"/>
                  <a:gd name="T1" fmla="*/ 13 h 170"/>
                  <a:gd name="T2" fmla="*/ 12 w 94"/>
                  <a:gd name="T3" fmla="*/ 0 h 170"/>
                  <a:gd name="T4" fmla="*/ 24 w 94"/>
                  <a:gd name="T5" fmla="*/ 13 h 170"/>
                  <a:gd name="T6" fmla="*/ 24 w 94"/>
                  <a:gd name="T7" fmla="*/ 41 h 170"/>
                  <a:gd name="T8" fmla="*/ 82 w 94"/>
                  <a:gd name="T9" fmla="*/ 0 h 170"/>
                  <a:gd name="T10" fmla="*/ 94 w 94"/>
                  <a:gd name="T11" fmla="*/ 13 h 170"/>
                  <a:gd name="T12" fmla="*/ 83 w 94"/>
                  <a:gd name="T13" fmla="*/ 25 h 170"/>
                  <a:gd name="T14" fmla="*/ 24 w 94"/>
                  <a:gd name="T15" fmla="*/ 101 h 170"/>
                  <a:gd name="T16" fmla="*/ 24 w 94"/>
                  <a:gd name="T17" fmla="*/ 157 h 170"/>
                  <a:gd name="T18" fmla="*/ 12 w 94"/>
                  <a:gd name="T19" fmla="*/ 170 h 170"/>
                  <a:gd name="T20" fmla="*/ 0 w 94"/>
                  <a:gd name="T21" fmla="*/ 157 h 170"/>
                  <a:gd name="T22" fmla="*/ 0 w 94"/>
                  <a:gd name="T23" fmla="*/ 1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" h="170">
                    <a:moveTo>
                      <a:pt x="0" y="13"/>
                    </a:moveTo>
                    <a:cubicBezTo>
                      <a:pt x="0" y="6"/>
                      <a:pt x="5" y="0"/>
                      <a:pt x="12" y="0"/>
                    </a:cubicBezTo>
                    <a:cubicBezTo>
                      <a:pt x="19" y="0"/>
                      <a:pt x="24" y="5"/>
                      <a:pt x="24" y="1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37" y="13"/>
                      <a:pt x="64" y="0"/>
                      <a:pt x="82" y="0"/>
                    </a:cubicBezTo>
                    <a:cubicBezTo>
                      <a:pt x="89" y="0"/>
                      <a:pt x="94" y="6"/>
                      <a:pt x="94" y="13"/>
                    </a:cubicBezTo>
                    <a:cubicBezTo>
                      <a:pt x="94" y="20"/>
                      <a:pt x="89" y="24"/>
                      <a:pt x="83" y="25"/>
                    </a:cubicBezTo>
                    <a:cubicBezTo>
                      <a:pt x="51" y="29"/>
                      <a:pt x="24" y="53"/>
                      <a:pt x="24" y="101"/>
                    </a:cubicBezTo>
                    <a:cubicBezTo>
                      <a:pt x="24" y="157"/>
                      <a:pt x="24" y="157"/>
                      <a:pt x="24" y="157"/>
                    </a:cubicBezTo>
                    <a:cubicBezTo>
                      <a:pt x="24" y="164"/>
                      <a:pt x="19" y="170"/>
                      <a:pt x="12" y="170"/>
                    </a:cubicBezTo>
                    <a:cubicBezTo>
                      <a:pt x="5" y="170"/>
                      <a:pt x="0" y="164"/>
                      <a:pt x="0" y="157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0"/>
              <p:cNvSpPr>
                <a:spLocks noEditPoints="1"/>
              </p:cNvSpPr>
              <p:nvPr/>
            </p:nvSpPr>
            <p:spPr bwMode="ltGray">
              <a:xfrm>
                <a:off x="3509963" y="5649913"/>
                <a:ext cx="579438" cy="655638"/>
              </a:xfrm>
              <a:custGeom>
                <a:avLst/>
                <a:gdLst>
                  <a:gd name="T0" fmla="*/ 129 w 154"/>
                  <a:gd name="T1" fmla="*/ 76 h 172"/>
                  <a:gd name="T2" fmla="*/ 77 w 154"/>
                  <a:gd name="T3" fmla="*/ 21 h 172"/>
                  <a:gd name="T4" fmla="*/ 25 w 154"/>
                  <a:gd name="T5" fmla="*/ 76 h 172"/>
                  <a:gd name="T6" fmla="*/ 129 w 154"/>
                  <a:gd name="T7" fmla="*/ 76 h 172"/>
                  <a:gd name="T8" fmla="*/ 81 w 154"/>
                  <a:gd name="T9" fmla="*/ 172 h 172"/>
                  <a:gd name="T10" fmla="*/ 0 w 154"/>
                  <a:gd name="T11" fmla="*/ 86 h 172"/>
                  <a:gd name="T12" fmla="*/ 0 w 154"/>
                  <a:gd name="T13" fmla="*/ 85 h 172"/>
                  <a:gd name="T14" fmla="*/ 78 w 154"/>
                  <a:gd name="T15" fmla="*/ 0 h 172"/>
                  <a:gd name="T16" fmla="*/ 154 w 154"/>
                  <a:gd name="T17" fmla="*/ 83 h 172"/>
                  <a:gd name="T18" fmla="*/ 142 w 154"/>
                  <a:gd name="T19" fmla="*/ 95 h 172"/>
                  <a:gd name="T20" fmla="*/ 25 w 154"/>
                  <a:gd name="T21" fmla="*/ 95 h 172"/>
                  <a:gd name="T22" fmla="*/ 82 w 154"/>
                  <a:gd name="T23" fmla="*/ 150 h 172"/>
                  <a:gd name="T24" fmla="*/ 129 w 154"/>
                  <a:gd name="T25" fmla="*/ 131 h 172"/>
                  <a:gd name="T26" fmla="*/ 136 w 154"/>
                  <a:gd name="T27" fmla="*/ 128 h 172"/>
                  <a:gd name="T28" fmla="*/ 146 w 154"/>
                  <a:gd name="T29" fmla="*/ 139 h 172"/>
                  <a:gd name="T30" fmla="*/ 142 w 154"/>
                  <a:gd name="T31" fmla="*/ 147 h 172"/>
                  <a:gd name="T32" fmla="*/ 81 w 154"/>
                  <a:gd name="T33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4" h="172">
                    <a:moveTo>
                      <a:pt x="129" y="76"/>
                    </a:moveTo>
                    <a:cubicBezTo>
                      <a:pt x="127" y="47"/>
                      <a:pt x="110" y="21"/>
                      <a:pt x="77" y="21"/>
                    </a:cubicBezTo>
                    <a:cubicBezTo>
                      <a:pt x="49" y="21"/>
                      <a:pt x="28" y="44"/>
                      <a:pt x="25" y="76"/>
                    </a:cubicBezTo>
                    <a:lnTo>
                      <a:pt x="129" y="76"/>
                    </a:lnTo>
                    <a:close/>
                    <a:moveTo>
                      <a:pt x="81" y="172"/>
                    </a:moveTo>
                    <a:cubicBezTo>
                      <a:pt x="36" y="172"/>
                      <a:pt x="0" y="137"/>
                      <a:pt x="0" y="86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38"/>
                      <a:pt x="33" y="0"/>
                      <a:pt x="78" y="0"/>
                    </a:cubicBezTo>
                    <a:cubicBezTo>
                      <a:pt x="126" y="0"/>
                      <a:pt x="154" y="40"/>
                      <a:pt x="154" y="83"/>
                    </a:cubicBezTo>
                    <a:cubicBezTo>
                      <a:pt x="154" y="90"/>
                      <a:pt x="148" y="95"/>
                      <a:pt x="142" y="95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8" y="130"/>
                      <a:pt x="53" y="150"/>
                      <a:pt x="82" y="150"/>
                    </a:cubicBezTo>
                    <a:cubicBezTo>
                      <a:pt x="102" y="150"/>
                      <a:pt x="117" y="142"/>
                      <a:pt x="129" y="131"/>
                    </a:cubicBezTo>
                    <a:cubicBezTo>
                      <a:pt x="131" y="130"/>
                      <a:pt x="133" y="128"/>
                      <a:pt x="136" y="128"/>
                    </a:cubicBezTo>
                    <a:cubicBezTo>
                      <a:pt x="142" y="128"/>
                      <a:pt x="146" y="133"/>
                      <a:pt x="146" y="139"/>
                    </a:cubicBezTo>
                    <a:cubicBezTo>
                      <a:pt x="146" y="142"/>
                      <a:pt x="145" y="145"/>
                      <a:pt x="142" y="147"/>
                    </a:cubicBezTo>
                    <a:cubicBezTo>
                      <a:pt x="127" y="162"/>
                      <a:pt x="109" y="172"/>
                      <a:pt x="81" y="17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ltGray">
              <a:xfrm>
                <a:off x="2503488" y="5649913"/>
                <a:ext cx="547688" cy="655638"/>
              </a:xfrm>
              <a:custGeom>
                <a:avLst/>
                <a:gdLst>
                  <a:gd name="T0" fmla="*/ 122 w 146"/>
                  <a:gd name="T1" fmla="*/ 107 h 172"/>
                  <a:gd name="T2" fmla="*/ 122 w 146"/>
                  <a:gd name="T3" fmla="*/ 91 h 172"/>
                  <a:gd name="T4" fmla="*/ 74 w 146"/>
                  <a:gd name="T5" fmla="*/ 84 h 172"/>
                  <a:gd name="T6" fmla="*/ 25 w 146"/>
                  <a:gd name="T7" fmla="*/ 118 h 172"/>
                  <a:gd name="T8" fmla="*/ 25 w 146"/>
                  <a:gd name="T9" fmla="*/ 119 h 172"/>
                  <a:gd name="T10" fmla="*/ 67 w 146"/>
                  <a:gd name="T11" fmla="*/ 152 h 172"/>
                  <a:gd name="T12" fmla="*/ 122 w 146"/>
                  <a:gd name="T13" fmla="*/ 107 h 172"/>
                  <a:gd name="T14" fmla="*/ 0 w 146"/>
                  <a:gd name="T15" fmla="*/ 120 h 172"/>
                  <a:gd name="T16" fmla="*/ 0 w 146"/>
                  <a:gd name="T17" fmla="*/ 119 h 172"/>
                  <a:gd name="T18" fmla="*/ 71 w 146"/>
                  <a:gd name="T19" fmla="*/ 66 h 172"/>
                  <a:gd name="T20" fmla="*/ 122 w 146"/>
                  <a:gd name="T21" fmla="*/ 73 h 172"/>
                  <a:gd name="T22" fmla="*/ 122 w 146"/>
                  <a:gd name="T23" fmla="*/ 67 h 172"/>
                  <a:gd name="T24" fmla="*/ 73 w 146"/>
                  <a:gd name="T25" fmla="*/ 22 h 172"/>
                  <a:gd name="T26" fmla="*/ 34 w 146"/>
                  <a:gd name="T27" fmla="*/ 30 h 172"/>
                  <a:gd name="T28" fmla="*/ 30 w 146"/>
                  <a:gd name="T29" fmla="*/ 31 h 172"/>
                  <a:gd name="T30" fmla="*/ 19 w 146"/>
                  <a:gd name="T31" fmla="*/ 20 h 172"/>
                  <a:gd name="T32" fmla="*/ 26 w 146"/>
                  <a:gd name="T33" fmla="*/ 10 h 172"/>
                  <a:gd name="T34" fmla="*/ 75 w 146"/>
                  <a:gd name="T35" fmla="*/ 0 h 172"/>
                  <a:gd name="T36" fmla="*/ 129 w 146"/>
                  <a:gd name="T37" fmla="*/ 19 h 172"/>
                  <a:gd name="T38" fmla="*/ 146 w 146"/>
                  <a:gd name="T39" fmla="*/ 67 h 172"/>
                  <a:gd name="T40" fmla="*/ 146 w 146"/>
                  <a:gd name="T41" fmla="*/ 158 h 172"/>
                  <a:gd name="T42" fmla="*/ 134 w 146"/>
                  <a:gd name="T43" fmla="*/ 170 h 172"/>
                  <a:gd name="T44" fmla="*/ 122 w 146"/>
                  <a:gd name="T45" fmla="*/ 159 h 172"/>
                  <a:gd name="T46" fmla="*/ 122 w 146"/>
                  <a:gd name="T47" fmla="*/ 143 h 172"/>
                  <a:gd name="T48" fmla="*/ 62 w 146"/>
                  <a:gd name="T49" fmla="*/ 172 h 172"/>
                  <a:gd name="T50" fmla="*/ 0 w 146"/>
                  <a:gd name="T51" fmla="*/ 12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6" h="172">
                    <a:moveTo>
                      <a:pt x="122" y="107"/>
                    </a:moveTo>
                    <a:cubicBezTo>
                      <a:pt x="122" y="91"/>
                      <a:pt x="122" y="91"/>
                      <a:pt x="122" y="91"/>
                    </a:cubicBezTo>
                    <a:cubicBezTo>
                      <a:pt x="110" y="88"/>
                      <a:pt x="94" y="84"/>
                      <a:pt x="74" y="84"/>
                    </a:cubicBezTo>
                    <a:cubicBezTo>
                      <a:pt x="43" y="84"/>
                      <a:pt x="25" y="98"/>
                      <a:pt x="25" y="118"/>
                    </a:cubicBezTo>
                    <a:cubicBezTo>
                      <a:pt x="25" y="119"/>
                      <a:pt x="25" y="119"/>
                      <a:pt x="25" y="119"/>
                    </a:cubicBezTo>
                    <a:cubicBezTo>
                      <a:pt x="25" y="140"/>
                      <a:pt x="45" y="152"/>
                      <a:pt x="67" y="152"/>
                    </a:cubicBezTo>
                    <a:cubicBezTo>
                      <a:pt x="97" y="152"/>
                      <a:pt x="122" y="133"/>
                      <a:pt x="122" y="107"/>
                    </a:cubicBezTo>
                    <a:moveTo>
                      <a:pt x="0" y="120"/>
                    </a:moveTo>
                    <a:cubicBezTo>
                      <a:pt x="0" y="119"/>
                      <a:pt x="0" y="119"/>
                      <a:pt x="0" y="119"/>
                    </a:cubicBezTo>
                    <a:cubicBezTo>
                      <a:pt x="0" y="85"/>
                      <a:pt x="29" y="66"/>
                      <a:pt x="71" y="66"/>
                    </a:cubicBezTo>
                    <a:cubicBezTo>
                      <a:pt x="92" y="66"/>
                      <a:pt x="107" y="69"/>
                      <a:pt x="122" y="73"/>
                    </a:cubicBezTo>
                    <a:cubicBezTo>
                      <a:pt x="122" y="67"/>
                      <a:pt x="122" y="67"/>
                      <a:pt x="122" y="67"/>
                    </a:cubicBezTo>
                    <a:cubicBezTo>
                      <a:pt x="122" y="37"/>
                      <a:pt x="104" y="22"/>
                      <a:pt x="73" y="22"/>
                    </a:cubicBezTo>
                    <a:cubicBezTo>
                      <a:pt x="56" y="22"/>
                      <a:pt x="46" y="24"/>
                      <a:pt x="34" y="30"/>
                    </a:cubicBezTo>
                    <a:cubicBezTo>
                      <a:pt x="33" y="30"/>
                      <a:pt x="31" y="31"/>
                      <a:pt x="30" y="31"/>
                    </a:cubicBezTo>
                    <a:cubicBezTo>
                      <a:pt x="24" y="31"/>
                      <a:pt x="19" y="26"/>
                      <a:pt x="19" y="20"/>
                    </a:cubicBezTo>
                    <a:cubicBezTo>
                      <a:pt x="19" y="15"/>
                      <a:pt x="21" y="12"/>
                      <a:pt x="26" y="10"/>
                    </a:cubicBezTo>
                    <a:cubicBezTo>
                      <a:pt x="42" y="3"/>
                      <a:pt x="54" y="0"/>
                      <a:pt x="75" y="0"/>
                    </a:cubicBezTo>
                    <a:cubicBezTo>
                      <a:pt x="99" y="0"/>
                      <a:pt x="117" y="6"/>
                      <a:pt x="129" y="19"/>
                    </a:cubicBezTo>
                    <a:cubicBezTo>
                      <a:pt x="140" y="30"/>
                      <a:pt x="146" y="46"/>
                      <a:pt x="146" y="67"/>
                    </a:cubicBezTo>
                    <a:cubicBezTo>
                      <a:pt x="146" y="158"/>
                      <a:pt x="146" y="158"/>
                      <a:pt x="146" y="158"/>
                    </a:cubicBezTo>
                    <a:cubicBezTo>
                      <a:pt x="146" y="165"/>
                      <a:pt x="141" y="170"/>
                      <a:pt x="134" y="170"/>
                    </a:cubicBezTo>
                    <a:cubicBezTo>
                      <a:pt x="127" y="170"/>
                      <a:pt x="122" y="165"/>
                      <a:pt x="122" y="159"/>
                    </a:cubicBezTo>
                    <a:cubicBezTo>
                      <a:pt x="122" y="143"/>
                      <a:pt x="122" y="143"/>
                      <a:pt x="122" y="143"/>
                    </a:cubicBezTo>
                    <a:cubicBezTo>
                      <a:pt x="111" y="158"/>
                      <a:pt x="91" y="172"/>
                      <a:pt x="62" y="172"/>
                    </a:cubicBezTo>
                    <a:cubicBezTo>
                      <a:pt x="32" y="172"/>
                      <a:pt x="0" y="154"/>
                      <a:pt x="0" y="1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0"/>
              <p:cNvSpPr>
                <a:spLocks/>
              </p:cNvSpPr>
              <p:nvPr/>
            </p:nvSpPr>
            <p:spPr bwMode="ltGray">
              <a:xfrm>
                <a:off x="-84138" y="5622925"/>
                <a:ext cx="1635125" cy="682625"/>
              </a:xfrm>
              <a:custGeom>
                <a:avLst/>
                <a:gdLst>
                  <a:gd name="T0" fmla="*/ 49 w 435"/>
                  <a:gd name="T1" fmla="*/ 18 h 179"/>
                  <a:gd name="T2" fmla="*/ 17 w 435"/>
                  <a:gd name="T3" fmla="*/ 6 h 179"/>
                  <a:gd name="T4" fmla="*/ 6 w 435"/>
                  <a:gd name="T5" fmla="*/ 37 h 179"/>
                  <a:gd name="T6" fmla="*/ 58 w 435"/>
                  <a:gd name="T7" fmla="*/ 152 h 179"/>
                  <a:gd name="T8" fmla="*/ 92 w 435"/>
                  <a:gd name="T9" fmla="*/ 179 h 179"/>
                  <a:gd name="T10" fmla="*/ 125 w 435"/>
                  <a:gd name="T11" fmla="*/ 152 h 179"/>
                  <a:gd name="T12" fmla="*/ 171 w 435"/>
                  <a:gd name="T13" fmla="*/ 51 h 179"/>
                  <a:gd name="T14" fmla="*/ 178 w 435"/>
                  <a:gd name="T15" fmla="*/ 46 h 179"/>
                  <a:gd name="T16" fmla="*/ 185 w 435"/>
                  <a:gd name="T17" fmla="*/ 54 h 179"/>
                  <a:gd name="T18" fmla="*/ 185 w 435"/>
                  <a:gd name="T19" fmla="*/ 151 h 179"/>
                  <a:gd name="T20" fmla="*/ 209 w 435"/>
                  <a:gd name="T21" fmla="*/ 179 h 179"/>
                  <a:gd name="T22" fmla="*/ 234 w 435"/>
                  <a:gd name="T23" fmla="*/ 151 h 179"/>
                  <a:gd name="T24" fmla="*/ 234 w 435"/>
                  <a:gd name="T25" fmla="*/ 72 h 179"/>
                  <a:gd name="T26" fmla="*/ 260 w 435"/>
                  <a:gd name="T27" fmla="*/ 46 h 179"/>
                  <a:gd name="T28" fmla="*/ 285 w 435"/>
                  <a:gd name="T29" fmla="*/ 72 h 179"/>
                  <a:gd name="T30" fmla="*/ 285 w 435"/>
                  <a:gd name="T31" fmla="*/ 151 h 179"/>
                  <a:gd name="T32" fmla="*/ 310 w 435"/>
                  <a:gd name="T33" fmla="*/ 179 h 179"/>
                  <a:gd name="T34" fmla="*/ 334 w 435"/>
                  <a:gd name="T35" fmla="*/ 151 h 179"/>
                  <a:gd name="T36" fmla="*/ 334 w 435"/>
                  <a:gd name="T37" fmla="*/ 72 h 179"/>
                  <a:gd name="T38" fmla="*/ 360 w 435"/>
                  <a:gd name="T39" fmla="*/ 46 h 179"/>
                  <a:gd name="T40" fmla="*/ 385 w 435"/>
                  <a:gd name="T41" fmla="*/ 72 h 179"/>
                  <a:gd name="T42" fmla="*/ 385 w 435"/>
                  <a:gd name="T43" fmla="*/ 151 h 179"/>
                  <a:gd name="T44" fmla="*/ 410 w 435"/>
                  <a:gd name="T45" fmla="*/ 179 h 179"/>
                  <a:gd name="T46" fmla="*/ 435 w 435"/>
                  <a:gd name="T47" fmla="*/ 151 h 179"/>
                  <a:gd name="T48" fmla="*/ 435 w 435"/>
                  <a:gd name="T49" fmla="*/ 61 h 179"/>
                  <a:gd name="T50" fmla="*/ 375 w 435"/>
                  <a:gd name="T51" fmla="*/ 4 h 179"/>
                  <a:gd name="T52" fmla="*/ 323 w 435"/>
                  <a:gd name="T53" fmla="*/ 26 h 179"/>
                  <a:gd name="T54" fmla="*/ 272 w 435"/>
                  <a:gd name="T55" fmla="*/ 4 h 179"/>
                  <a:gd name="T56" fmla="*/ 223 w 435"/>
                  <a:gd name="T57" fmla="*/ 26 h 179"/>
                  <a:gd name="T58" fmla="*/ 178 w 435"/>
                  <a:gd name="T59" fmla="*/ 4 h 179"/>
                  <a:gd name="T60" fmla="*/ 125 w 435"/>
                  <a:gd name="T61" fmla="*/ 40 h 179"/>
                  <a:gd name="T62" fmla="*/ 92 w 435"/>
                  <a:gd name="T63" fmla="*/ 119 h 179"/>
                  <a:gd name="T64" fmla="*/ 49 w 435"/>
                  <a:gd name="T65" fmla="*/ 18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5" h="179">
                    <a:moveTo>
                      <a:pt x="49" y="18"/>
                    </a:moveTo>
                    <a:cubicBezTo>
                      <a:pt x="43" y="6"/>
                      <a:pt x="30" y="0"/>
                      <a:pt x="17" y="6"/>
                    </a:cubicBezTo>
                    <a:cubicBezTo>
                      <a:pt x="5" y="12"/>
                      <a:pt x="0" y="25"/>
                      <a:pt x="6" y="37"/>
                    </a:cubicBezTo>
                    <a:cubicBezTo>
                      <a:pt x="58" y="152"/>
                      <a:pt x="58" y="152"/>
                      <a:pt x="58" y="152"/>
                    </a:cubicBezTo>
                    <a:cubicBezTo>
                      <a:pt x="67" y="169"/>
                      <a:pt x="75" y="179"/>
                      <a:pt x="92" y="179"/>
                    </a:cubicBezTo>
                    <a:cubicBezTo>
                      <a:pt x="109" y="179"/>
                      <a:pt x="117" y="169"/>
                      <a:pt x="125" y="152"/>
                    </a:cubicBezTo>
                    <a:cubicBezTo>
                      <a:pt x="125" y="152"/>
                      <a:pt x="171" y="52"/>
                      <a:pt x="171" y="51"/>
                    </a:cubicBezTo>
                    <a:cubicBezTo>
                      <a:pt x="172" y="50"/>
                      <a:pt x="173" y="46"/>
                      <a:pt x="178" y="46"/>
                    </a:cubicBezTo>
                    <a:cubicBezTo>
                      <a:pt x="182" y="47"/>
                      <a:pt x="185" y="50"/>
                      <a:pt x="185" y="54"/>
                    </a:cubicBezTo>
                    <a:cubicBezTo>
                      <a:pt x="185" y="151"/>
                      <a:pt x="185" y="151"/>
                      <a:pt x="185" y="151"/>
                    </a:cubicBezTo>
                    <a:cubicBezTo>
                      <a:pt x="185" y="166"/>
                      <a:pt x="193" y="179"/>
                      <a:pt x="209" y="179"/>
                    </a:cubicBezTo>
                    <a:cubicBezTo>
                      <a:pt x="225" y="179"/>
                      <a:pt x="234" y="166"/>
                      <a:pt x="234" y="151"/>
                    </a:cubicBezTo>
                    <a:cubicBezTo>
                      <a:pt x="234" y="72"/>
                      <a:pt x="234" y="72"/>
                      <a:pt x="234" y="72"/>
                    </a:cubicBezTo>
                    <a:cubicBezTo>
                      <a:pt x="234" y="56"/>
                      <a:pt x="245" y="46"/>
                      <a:pt x="260" y="46"/>
                    </a:cubicBezTo>
                    <a:cubicBezTo>
                      <a:pt x="275" y="46"/>
                      <a:pt x="285" y="57"/>
                      <a:pt x="285" y="72"/>
                    </a:cubicBezTo>
                    <a:cubicBezTo>
                      <a:pt x="285" y="151"/>
                      <a:pt x="285" y="151"/>
                      <a:pt x="285" y="151"/>
                    </a:cubicBezTo>
                    <a:cubicBezTo>
                      <a:pt x="285" y="166"/>
                      <a:pt x="294" y="179"/>
                      <a:pt x="310" y="179"/>
                    </a:cubicBezTo>
                    <a:cubicBezTo>
                      <a:pt x="326" y="179"/>
                      <a:pt x="334" y="166"/>
                      <a:pt x="334" y="151"/>
                    </a:cubicBezTo>
                    <a:cubicBezTo>
                      <a:pt x="334" y="72"/>
                      <a:pt x="334" y="72"/>
                      <a:pt x="334" y="72"/>
                    </a:cubicBezTo>
                    <a:cubicBezTo>
                      <a:pt x="334" y="56"/>
                      <a:pt x="345" y="46"/>
                      <a:pt x="360" y="46"/>
                    </a:cubicBezTo>
                    <a:cubicBezTo>
                      <a:pt x="375" y="46"/>
                      <a:pt x="385" y="57"/>
                      <a:pt x="385" y="72"/>
                    </a:cubicBezTo>
                    <a:cubicBezTo>
                      <a:pt x="385" y="151"/>
                      <a:pt x="385" y="151"/>
                      <a:pt x="385" y="151"/>
                    </a:cubicBezTo>
                    <a:cubicBezTo>
                      <a:pt x="385" y="166"/>
                      <a:pt x="394" y="179"/>
                      <a:pt x="410" y="179"/>
                    </a:cubicBezTo>
                    <a:cubicBezTo>
                      <a:pt x="426" y="179"/>
                      <a:pt x="435" y="166"/>
                      <a:pt x="435" y="151"/>
                    </a:cubicBezTo>
                    <a:cubicBezTo>
                      <a:pt x="435" y="61"/>
                      <a:pt x="435" y="61"/>
                      <a:pt x="435" y="61"/>
                    </a:cubicBezTo>
                    <a:cubicBezTo>
                      <a:pt x="435" y="27"/>
                      <a:pt x="408" y="4"/>
                      <a:pt x="375" y="4"/>
                    </a:cubicBezTo>
                    <a:cubicBezTo>
                      <a:pt x="343" y="4"/>
                      <a:pt x="323" y="26"/>
                      <a:pt x="323" y="26"/>
                    </a:cubicBezTo>
                    <a:cubicBezTo>
                      <a:pt x="312" y="12"/>
                      <a:pt x="297" y="4"/>
                      <a:pt x="272" y="4"/>
                    </a:cubicBezTo>
                    <a:cubicBezTo>
                      <a:pt x="246" y="4"/>
                      <a:pt x="223" y="26"/>
                      <a:pt x="223" y="26"/>
                    </a:cubicBezTo>
                    <a:cubicBezTo>
                      <a:pt x="212" y="12"/>
                      <a:pt x="194" y="4"/>
                      <a:pt x="178" y="4"/>
                    </a:cubicBezTo>
                    <a:cubicBezTo>
                      <a:pt x="155" y="4"/>
                      <a:pt x="136" y="14"/>
                      <a:pt x="125" y="40"/>
                    </a:cubicBezTo>
                    <a:cubicBezTo>
                      <a:pt x="92" y="119"/>
                      <a:pt x="92" y="119"/>
                      <a:pt x="92" y="119"/>
                    </a:cubicBezTo>
                    <a:lnTo>
                      <a:pt x="49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1"/>
              <p:cNvSpPr>
                <a:spLocks noEditPoints="1"/>
              </p:cNvSpPr>
              <p:nvPr/>
            </p:nvSpPr>
            <p:spPr bwMode="ltGray">
              <a:xfrm>
                <a:off x="4097338" y="5649913"/>
                <a:ext cx="149225" cy="157163"/>
              </a:xfrm>
              <a:custGeom>
                <a:avLst/>
                <a:gdLst>
                  <a:gd name="T0" fmla="*/ 37 w 40"/>
                  <a:gd name="T1" fmla="*/ 20 h 41"/>
                  <a:gd name="T2" fmla="*/ 37 w 40"/>
                  <a:gd name="T3" fmla="*/ 20 h 41"/>
                  <a:gd name="T4" fmla="*/ 20 w 40"/>
                  <a:gd name="T5" fmla="*/ 4 h 41"/>
                  <a:gd name="T6" fmla="*/ 3 w 40"/>
                  <a:gd name="T7" fmla="*/ 20 h 41"/>
                  <a:gd name="T8" fmla="*/ 3 w 40"/>
                  <a:gd name="T9" fmla="*/ 21 h 41"/>
                  <a:gd name="T10" fmla="*/ 20 w 40"/>
                  <a:gd name="T11" fmla="*/ 37 h 41"/>
                  <a:gd name="T12" fmla="*/ 37 w 40"/>
                  <a:gd name="T13" fmla="*/ 20 h 41"/>
                  <a:gd name="T14" fmla="*/ 0 w 40"/>
                  <a:gd name="T15" fmla="*/ 21 h 41"/>
                  <a:gd name="T16" fmla="*/ 0 w 40"/>
                  <a:gd name="T17" fmla="*/ 20 h 41"/>
                  <a:gd name="T18" fmla="*/ 20 w 40"/>
                  <a:gd name="T19" fmla="*/ 0 h 41"/>
                  <a:gd name="T20" fmla="*/ 40 w 40"/>
                  <a:gd name="T21" fmla="*/ 20 h 41"/>
                  <a:gd name="T22" fmla="*/ 40 w 40"/>
                  <a:gd name="T23" fmla="*/ 20 h 41"/>
                  <a:gd name="T24" fmla="*/ 20 w 40"/>
                  <a:gd name="T25" fmla="*/ 41 h 41"/>
                  <a:gd name="T26" fmla="*/ 0 w 40"/>
                  <a:gd name="T27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41">
                    <a:moveTo>
                      <a:pt x="37" y="20"/>
                    </a:move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1"/>
                      <a:pt x="29" y="4"/>
                      <a:pt x="20" y="4"/>
                    </a:cubicBezTo>
                    <a:cubicBezTo>
                      <a:pt x="11" y="4"/>
                      <a:pt x="3" y="11"/>
                      <a:pt x="3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30"/>
                      <a:pt x="11" y="37"/>
                      <a:pt x="20" y="37"/>
                    </a:cubicBezTo>
                    <a:cubicBezTo>
                      <a:pt x="29" y="37"/>
                      <a:pt x="37" y="30"/>
                      <a:pt x="37" y="20"/>
                    </a:cubicBezTo>
                    <a:moveTo>
                      <a:pt x="0" y="21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0" y="9"/>
                      <a:pt x="40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32"/>
                      <a:pt x="31" y="41"/>
                      <a:pt x="20" y="41"/>
                    </a:cubicBezTo>
                    <a:cubicBezTo>
                      <a:pt x="8" y="41"/>
                      <a:pt x="0" y="32"/>
                      <a:pt x="0" y="2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2"/>
              <p:cNvSpPr>
                <a:spLocks noEditPoints="1"/>
              </p:cNvSpPr>
              <p:nvPr/>
            </p:nvSpPr>
            <p:spPr bwMode="ltGray">
              <a:xfrm>
                <a:off x="4141788" y="5688013"/>
                <a:ext cx="63500" cy="76200"/>
              </a:xfrm>
              <a:custGeom>
                <a:avLst/>
                <a:gdLst>
                  <a:gd name="T0" fmla="*/ 9 w 17"/>
                  <a:gd name="T1" fmla="*/ 10 h 20"/>
                  <a:gd name="T2" fmla="*/ 12 w 17"/>
                  <a:gd name="T3" fmla="*/ 7 h 20"/>
                  <a:gd name="T4" fmla="*/ 12 w 17"/>
                  <a:gd name="T5" fmla="*/ 7 h 20"/>
                  <a:gd name="T6" fmla="*/ 9 w 17"/>
                  <a:gd name="T7" fmla="*/ 4 h 20"/>
                  <a:gd name="T8" fmla="*/ 5 w 17"/>
                  <a:gd name="T9" fmla="*/ 4 h 20"/>
                  <a:gd name="T10" fmla="*/ 5 w 17"/>
                  <a:gd name="T11" fmla="*/ 10 h 20"/>
                  <a:gd name="T12" fmla="*/ 9 w 17"/>
                  <a:gd name="T13" fmla="*/ 10 h 20"/>
                  <a:gd name="T14" fmla="*/ 0 w 17"/>
                  <a:gd name="T15" fmla="*/ 2 h 20"/>
                  <a:gd name="T16" fmla="*/ 2 w 17"/>
                  <a:gd name="T17" fmla="*/ 0 h 20"/>
                  <a:gd name="T18" fmla="*/ 9 w 17"/>
                  <a:gd name="T19" fmla="*/ 0 h 20"/>
                  <a:gd name="T20" fmla="*/ 15 w 17"/>
                  <a:gd name="T21" fmla="*/ 2 h 20"/>
                  <a:gd name="T22" fmla="*/ 17 w 17"/>
                  <a:gd name="T23" fmla="*/ 7 h 20"/>
                  <a:gd name="T24" fmla="*/ 17 w 17"/>
                  <a:gd name="T25" fmla="*/ 7 h 20"/>
                  <a:gd name="T26" fmla="*/ 13 w 17"/>
                  <a:gd name="T27" fmla="*/ 13 h 20"/>
                  <a:gd name="T28" fmla="*/ 16 w 17"/>
                  <a:gd name="T29" fmla="*/ 17 h 20"/>
                  <a:gd name="T30" fmla="*/ 16 w 17"/>
                  <a:gd name="T31" fmla="*/ 18 h 20"/>
                  <a:gd name="T32" fmla="*/ 14 w 17"/>
                  <a:gd name="T33" fmla="*/ 20 h 20"/>
                  <a:gd name="T34" fmla="*/ 12 w 17"/>
                  <a:gd name="T35" fmla="*/ 19 h 20"/>
                  <a:gd name="T36" fmla="*/ 8 w 17"/>
                  <a:gd name="T37" fmla="*/ 14 h 20"/>
                  <a:gd name="T38" fmla="*/ 5 w 17"/>
                  <a:gd name="T39" fmla="*/ 14 h 20"/>
                  <a:gd name="T40" fmla="*/ 5 w 17"/>
                  <a:gd name="T41" fmla="*/ 18 h 20"/>
                  <a:gd name="T42" fmla="*/ 2 w 17"/>
                  <a:gd name="T43" fmla="*/ 20 h 20"/>
                  <a:gd name="T44" fmla="*/ 0 w 17"/>
                  <a:gd name="T45" fmla="*/ 18 h 20"/>
                  <a:gd name="T46" fmla="*/ 0 w 17"/>
                  <a:gd name="T4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" h="20">
                    <a:moveTo>
                      <a:pt x="9" y="10"/>
                    </a:moveTo>
                    <a:cubicBezTo>
                      <a:pt x="11" y="10"/>
                      <a:pt x="12" y="9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5"/>
                      <a:pt x="11" y="4"/>
                      <a:pt x="9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10"/>
                      <a:pt x="5" y="10"/>
                      <a:pt x="5" y="10"/>
                    </a:cubicBezTo>
                    <a:lnTo>
                      <a:pt x="9" y="10"/>
                    </a:lnTo>
                    <a:close/>
                    <a:moveTo>
                      <a:pt x="0" y="2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2" y="0"/>
                      <a:pt x="14" y="1"/>
                      <a:pt x="15" y="2"/>
                    </a:cubicBezTo>
                    <a:cubicBezTo>
                      <a:pt x="16" y="3"/>
                      <a:pt x="17" y="5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10"/>
                      <a:pt x="15" y="12"/>
                      <a:pt x="13" y="13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8"/>
                      <a:pt x="16" y="18"/>
                    </a:cubicBezTo>
                    <a:cubicBezTo>
                      <a:pt x="16" y="19"/>
                      <a:pt x="15" y="20"/>
                      <a:pt x="14" y="20"/>
                    </a:cubicBezTo>
                    <a:cubicBezTo>
                      <a:pt x="13" y="20"/>
                      <a:pt x="13" y="20"/>
                      <a:pt x="12" y="19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4" y="20"/>
                      <a:pt x="2" y="20"/>
                    </a:cubicBezTo>
                    <a:cubicBezTo>
                      <a:pt x="1" y="20"/>
                      <a:pt x="0" y="19"/>
                      <a:pt x="0" y="18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85798" y="2593231"/>
            <a:ext cx="3609977" cy="5334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add Name, Title, Company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2460" y="457200"/>
            <a:ext cx="3657600" cy="2011680"/>
          </a:xfrm>
        </p:spPr>
        <p:txBody>
          <a:bodyPr/>
          <a:lstStyle>
            <a:lvl1pPr marL="58738" indent="-55563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3">
                    <a:lumMod val="50000"/>
                  </a:schemeClr>
                </a:solidFill>
              </a:defRPr>
            </a:lvl1pPr>
            <a:lvl2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2pPr>
            <a:lvl3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3pPr>
            <a:lvl4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4pPr>
            <a:lvl5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5pPr>
            <a:lvl6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6pPr>
            <a:lvl7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7pPr>
            <a:lvl8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8pPr>
            <a:lvl9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5708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Metric 1">
    <p:bg bwMode="ltGray"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 bwMode="ltGray">
          <a:xfrm>
            <a:off x="448524" y="0"/>
            <a:ext cx="8695476" cy="6858000"/>
            <a:chOff x="448524" y="0"/>
            <a:chExt cx="8695476" cy="68580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ltGray">
            <a:xfrm>
              <a:off x="4578096" y="0"/>
              <a:ext cx="4565904" cy="6858000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 bwMode="ltGray">
            <a:xfrm>
              <a:off x="448524" y="6446044"/>
              <a:ext cx="1099793" cy="173355"/>
              <a:chOff x="-84138" y="5622925"/>
              <a:chExt cx="4330701" cy="682626"/>
            </a:xfrm>
          </p:grpSpPr>
          <p:sp>
            <p:nvSpPr>
              <p:cNvPr id="17" name="Freeform 6"/>
              <p:cNvSpPr>
                <a:spLocks/>
              </p:cNvSpPr>
              <p:nvPr/>
            </p:nvSpPr>
            <p:spPr bwMode="ltGray">
              <a:xfrm>
                <a:off x="1589088" y="5649913"/>
                <a:ext cx="914400" cy="647700"/>
              </a:xfrm>
              <a:custGeom>
                <a:avLst/>
                <a:gdLst>
                  <a:gd name="T0" fmla="*/ 52 w 243"/>
                  <a:gd name="T1" fmla="*/ 159 h 170"/>
                  <a:gd name="T2" fmla="*/ 2 w 243"/>
                  <a:gd name="T3" fmla="*/ 19 h 170"/>
                  <a:gd name="T4" fmla="*/ 0 w 243"/>
                  <a:gd name="T5" fmla="*/ 12 h 170"/>
                  <a:gd name="T6" fmla="*/ 13 w 243"/>
                  <a:gd name="T7" fmla="*/ 0 h 170"/>
                  <a:gd name="T8" fmla="*/ 25 w 243"/>
                  <a:gd name="T9" fmla="*/ 11 h 170"/>
                  <a:gd name="T10" fmla="*/ 67 w 243"/>
                  <a:gd name="T11" fmla="*/ 131 h 170"/>
                  <a:gd name="T12" fmla="*/ 109 w 243"/>
                  <a:gd name="T13" fmla="*/ 10 h 170"/>
                  <a:gd name="T14" fmla="*/ 121 w 243"/>
                  <a:gd name="T15" fmla="*/ 0 h 170"/>
                  <a:gd name="T16" fmla="*/ 122 w 243"/>
                  <a:gd name="T17" fmla="*/ 0 h 170"/>
                  <a:gd name="T18" fmla="*/ 135 w 243"/>
                  <a:gd name="T19" fmla="*/ 10 h 170"/>
                  <a:gd name="T20" fmla="*/ 177 w 243"/>
                  <a:gd name="T21" fmla="*/ 131 h 170"/>
                  <a:gd name="T22" fmla="*/ 219 w 243"/>
                  <a:gd name="T23" fmla="*/ 10 h 170"/>
                  <a:gd name="T24" fmla="*/ 231 w 243"/>
                  <a:gd name="T25" fmla="*/ 0 h 170"/>
                  <a:gd name="T26" fmla="*/ 243 w 243"/>
                  <a:gd name="T27" fmla="*/ 12 h 170"/>
                  <a:gd name="T28" fmla="*/ 241 w 243"/>
                  <a:gd name="T29" fmla="*/ 19 h 170"/>
                  <a:gd name="T30" fmla="*/ 191 w 243"/>
                  <a:gd name="T31" fmla="*/ 159 h 170"/>
                  <a:gd name="T32" fmla="*/ 177 w 243"/>
                  <a:gd name="T33" fmla="*/ 170 h 170"/>
                  <a:gd name="T34" fmla="*/ 176 w 243"/>
                  <a:gd name="T35" fmla="*/ 170 h 170"/>
                  <a:gd name="T36" fmla="*/ 163 w 243"/>
                  <a:gd name="T37" fmla="*/ 159 h 170"/>
                  <a:gd name="T38" fmla="*/ 122 w 243"/>
                  <a:gd name="T39" fmla="*/ 40 h 170"/>
                  <a:gd name="T40" fmla="*/ 80 w 243"/>
                  <a:gd name="T41" fmla="*/ 159 h 170"/>
                  <a:gd name="T42" fmla="*/ 66 w 243"/>
                  <a:gd name="T43" fmla="*/ 170 h 170"/>
                  <a:gd name="T44" fmla="*/ 66 w 243"/>
                  <a:gd name="T45" fmla="*/ 170 h 170"/>
                  <a:gd name="T46" fmla="*/ 52 w 243"/>
                  <a:gd name="T47" fmla="*/ 159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43" h="170">
                    <a:moveTo>
                      <a:pt x="52" y="159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7"/>
                      <a:pt x="0" y="14"/>
                      <a:pt x="0" y="12"/>
                    </a:cubicBezTo>
                    <a:cubicBezTo>
                      <a:pt x="0" y="6"/>
                      <a:pt x="5" y="0"/>
                      <a:pt x="13" y="0"/>
                    </a:cubicBezTo>
                    <a:cubicBezTo>
                      <a:pt x="19" y="0"/>
                      <a:pt x="23" y="4"/>
                      <a:pt x="25" y="11"/>
                    </a:cubicBezTo>
                    <a:cubicBezTo>
                      <a:pt x="67" y="131"/>
                      <a:pt x="67" y="131"/>
                      <a:pt x="67" y="131"/>
                    </a:cubicBezTo>
                    <a:cubicBezTo>
                      <a:pt x="109" y="10"/>
                      <a:pt x="109" y="10"/>
                      <a:pt x="109" y="10"/>
                    </a:cubicBezTo>
                    <a:cubicBezTo>
                      <a:pt x="111" y="4"/>
                      <a:pt x="114" y="0"/>
                      <a:pt x="121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29" y="0"/>
                      <a:pt x="133" y="4"/>
                      <a:pt x="135" y="10"/>
                    </a:cubicBezTo>
                    <a:cubicBezTo>
                      <a:pt x="177" y="131"/>
                      <a:pt x="177" y="131"/>
                      <a:pt x="177" y="131"/>
                    </a:cubicBezTo>
                    <a:cubicBezTo>
                      <a:pt x="219" y="10"/>
                      <a:pt x="219" y="10"/>
                      <a:pt x="219" y="10"/>
                    </a:cubicBezTo>
                    <a:cubicBezTo>
                      <a:pt x="221" y="5"/>
                      <a:pt x="224" y="0"/>
                      <a:pt x="231" y="0"/>
                    </a:cubicBezTo>
                    <a:cubicBezTo>
                      <a:pt x="238" y="0"/>
                      <a:pt x="243" y="6"/>
                      <a:pt x="243" y="12"/>
                    </a:cubicBezTo>
                    <a:cubicBezTo>
                      <a:pt x="243" y="14"/>
                      <a:pt x="242" y="17"/>
                      <a:pt x="241" y="19"/>
                    </a:cubicBezTo>
                    <a:cubicBezTo>
                      <a:pt x="191" y="159"/>
                      <a:pt x="191" y="159"/>
                      <a:pt x="191" y="159"/>
                    </a:cubicBezTo>
                    <a:cubicBezTo>
                      <a:pt x="188" y="166"/>
                      <a:pt x="183" y="170"/>
                      <a:pt x="177" y="170"/>
                    </a:cubicBezTo>
                    <a:cubicBezTo>
                      <a:pt x="176" y="170"/>
                      <a:pt x="176" y="170"/>
                      <a:pt x="176" y="170"/>
                    </a:cubicBezTo>
                    <a:cubicBezTo>
                      <a:pt x="170" y="170"/>
                      <a:pt x="165" y="166"/>
                      <a:pt x="163" y="159"/>
                    </a:cubicBezTo>
                    <a:cubicBezTo>
                      <a:pt x="122" y="40"/>
                      <a:pt x="122" y="40"/>
                      <a:pt x="122" y="40"/>
                    </a:cubicBezTo>
                    <a:cubicBezTo>
                      <a:pt x="80" y="159"/>
                      <a:pt x="80" y="159"/>
                      <a:pt x="80" y="159"/>
                    </a:cubicBezTo>
                    <a:cubicBezTo>
                      <a:pt x="78" y="166"/>
                      <a:pt x="73" y="170"/>
                      <a:pt x="66" y="170"/>
                    </a:cubicBezTo>
                    <a:cubicBezTo>
                      <a:pt x="66" y="170"/>
                      <a:pt x="66" y="170"/>
                      <a:pt x="66" y="170"/>
                    </a:cubicBezTo>
                    <a:cubicBezTo>
                      <a:pt x="60" y="170"/>
                      <a:pt x="55" y="166"/>
                      <a:pt x="52" y="159"/>
                    </a:cubicBezTo>
                  </a:path>
                </a:pathLst>
              </a:custGeom>
              <a:solidFill>
                <a:srgbClr val="7170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7"/>
              <p:cNvSpPr>
                <a:spLocks/>
              </p:cNvSpPr>
              <p:nvPr/>
            </p:nvSpPr>
            <p:spPr bwMode="ltGray">
              <a:xfrm>
                <a:off x="3163888" y="5649913"/>
                <a:ext cx="354013" cy="647700"/>
              </a:xfrm>
              <a:custGeom>
                <a:avLst/>
                <a:gdLst>
                  <a:gd name="T0" fmla="*/ 0 w 94"/>
                  <a:gd name="T1" fmla="*/ 13 h 170"/>
                  <a:gd name="T2" fmla="*/ 12 w 94"/>
                  <a:gd name="T3" fmla="*/ 0 h 170"/>
                  <a:gd name="T4" fmla="*/ 24 w 94"/>
                  <a:gd name="T5" fmla="*/ 13 h 170"/>
                  <a:gd name="T6" fmla="*/ 24 w 94"/>
                  <a:gd name="T7" fmla="*/ 41 h 170"/>
                  <a:gd name="T8" fmla="*/ 82 w 94"/>
                  <a:gd name="T9" fmla="*/ 0 h 170"/>
                  <a:gd name="T10" fmla="*/ 94 w 94"/>
                  <a:gd name="T11" fmla="*/ 13 h 170"/>
                  <a:gd name="T12" fmla="*/ 83 w 94"/>
                  <a:gd name="T13" fmla="*/ 25 h 170"/>
                  <a:gd name="T14" fmla="*/ 24 w 94"/>
                  <a:gd name="T15" fmla="*/ 101 h 170"/>
                  <a:gd name="T16" fmla="*/ 24 w 94"/>
                  <a:gd name="T17" fmla="*/ 157 h 170"/>
                  <a:gd name="T18" fmla="*/ 12 w 94"/>
                  <a:gd name="T19" fmla="*/ 170 h 170"/>
                  <a:gd name="T20" fmla="*/ 0 w 94"/>
                  <a:gd name="T21" fmla="*/ 157 h 170"/>
                  <a:gd name="T22" fmla="*/ 0 w 94"/>
                  <a:gd name="T23" fmla="*/ 1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" h="170">
                    <a:moveTo>
                      <a:pt x="0" y="13"/>
                    </a:moveTo>
                    <a:cubicBezTo>
                      <a:pt x="0" y="6"/>
                      <a:pt x="5" y="0"/>
                      <a:pt x="12" y="0"/>
                    </a:cubicBezTo>
                    <a:cubicBezTo>
                      <a:pt x="19" y="0"/>
                      <a:pt x="24" y="5"/>
                      <a:pt x="24" y="1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37" y="13"/>
                      <a:pt x="64" y="0"/>
                      <a:pt x="82" y="0"/>
                    </a:cubicBezTo>
                    <a:cubicBezTo>
                      <a:pt x="89" y="0"/>
                      <a:pt x="94" y="6"/>
                      <a:pt x="94" y="13"/>
                    </a:cubicBezTo>
                    <a:cubicBezTo>
                      <a:pt x="94" y="20"/>
                      <a:pt x="89" y="24"/>
                      <a:pt x="83" y="25"/>
                    </a:cubicBezTo>
                    <a:cubicBezTo>
                      <a:pt x="51" y="29"/>
                      <a:pt x="24" y="53"/>
                      <a:pt x="24" y="101"/>
                    </a:cubicBezTo>
                    <a:cubicBezTo>
                      <a:pt x="24" y="157"/>
                      <a:pt x="24" y="157"/>
                      <a:pt x="24" y="157"/>
                    </a:cubicBezTo>
                    <a:cubicBezTo>
                      <a:pt x="24" y="164"/>
                      <a:pt x="19" y="170"/>
                      <a:pt x="12" y="170"/>
                    </a:cubicBezTo>
                    <a:cubicBezTo>
                      <a:pt x="5" y="170"/>
                      <a:pt x="0" y="164"/>
                      <a:pt x="0" y="157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7170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8"/>
              <p:cNvSpPr>
                <a:spLocks noEditPoints="1"/>
              </p:cNvSpPr>
              <p:nvPr/>
            </p:nvSpPr>
            <p:spPr bwMode="ltGray">
              <a:xfrm>
                <a:off x="3509963" y="5649913"/>
                <a:ext cx="579438" cy="655638"/>
              </a:xfrm>
              <a:custGeom>
                <a:avLst/>
                <a:gdLst>
                  <a:gd name="T0" fmla="*/ 129 w 154"/>
                  <a:gd name="T1" fmla="*/ 76 h 172"/>
                  <a:gd name="T2" fmla="*/ 77 w 154"/>
                  <a:gd name="T3" fmla="*/ 21 h 172"/>
                  <a:gd name="T4" fmla="*/ 25 w 154"/>
                  <a:gd name="T5" fmla="*/ 76 h 172"/>
                  <a:gd name="T6" fmla="*/ 129 w 154"/>
                  <a:gd name="T7" fmla="*/ 76 h 172"/>
                  <a:gd name="T8" fmla="*/ 81 w 154"/>
                  <a:gd name="T9" fmla="*/ 172 h 172"/>
                  <a:gd name="T10" fmla="*/ 0 w 154"/>
                  <a:gd name="T11" fmla="*/ 86 h 172"/>
                  <a:gd name="T12" fmla="*/ 0 w 154"/>
                  <a:gd name="T13" fmla="*/ 85 h 172"/>
                  <a:gd name="T14" fmla="*/ 78 w 154"/>
                  <a:gd name="T15" fmla="*/ 0 h 172"/>
                  <a:gd name="T16" fmla="*/ 154 w 154"/>
                  <a:gd name="T17" fmla="*/ 83 h 172"/>
                  <a:gd name="T18" fmla="*/ 142 w 154"/>
                  <a:gd name="T19" fmla="*/ 95 h 172"/>
                  <a:gd name="T20" fmla="*/ 25 w 154"/>
                  <a:gd name="T21" fmla="*/ 95 h 172"/>
                  <a:gd name="T22" fmla="*/ 82 w 154"/>
                  <a:gd name="T23" fmla="*/ 150 h 172"/>
                  <a:gd name="T24" fmla="*/ 129 w 154"/>
                  <a:gd name="T25" fmla="*/ 131 h 172"/>
                  <a:gd name="T26" fmla="*/ 136 w 154"/>
                  <a:gd name="T27" fmla="*/ 128 h 172"/>
                  <a:gd name="T28" fmla="*/ 146 w 154"/>
                  <a:gd name="T29" fmla="*/ 139 h 172"/>
                  <a:gd name="T30" fmla="*/ 142 w 154"/>
                  <a:gd name="T31" fmla="*/ 147 h 172"/>
                  <a:gd name="T32" fmla="*/ 81 w 154"/>
                  <a:gd name="T33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4" h="172">
                    <a:moveTo>
                      <a:pt x="129" y="76"/>
                    </a:moveTo>
                    <a:cubicBezTo>
                      <a:pt x="127" y="47"/>
                      <a:pt x="110" y="21"/>
                      <a:pt x="77" y="21"/>
                    </a:cubicBezTo>
                    <a:cubicBezTo>
                      <a:pt x="49" y="21"/>
                      <a:pt x="28" y="44"/>
                      <a:pt x="25" y="76"/>
                    </a:cubicBezTo>
                    <a:lnTo>
                      <a:pt x="129" y="76"/>
                    </a:lnTo>
                    <a:close/>
                    <a:moveTo>
                      <a:pt x="81" y="172"/>
                    </a:moveTo>
                    <a:cubicBezTo>
                      <a:pt x="36" y="172"/>
                      <a:pt x="0" y="137"/>
                      <a:pt x="0" y="86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38"/>
                      <a:pt x="33" y="0"/>
                      <a:pt x="78" y="0"/>
                    </a:cubicBezTo>
                    <a:cubicBezTo>
                      <a:pt x="126" y="0"/>
                      <a:pt x="154" y="40"/>
                      <a:pt x="154" y="83"/>
                    </a:cubicBezTo>
                    <a:cubicBezTo>
                      <a:pt x="154" y="90"/>
                      <a:pt x="148" y="95"/>
                      <a:pt x="142" y="95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8" y="130"/>
                      <a:pt x="53" y="150"/>
                      <a:pt x="82" y="150"/>
                    </a:cubicBezTo>
                    <a:cubicBezTo>
                      <a:pt x="102" y="150"/>
                      <a:pt x="117" y="142"/>
                      <a:pt x="129" y="131"/>
                    </a:cubicBezTo>
                    <a:cubicBezTo>
                      <a:pt x="131" y="130"/>
                      <a:pt x="133" y="128"/>
                      <a:pt x="136" y="128"/>
                    </a:cubicBezTo>
                    <a:cubicBezTo>
                      <a:pt x="142" y="128"/>
                      <a:pt x="146" y="133"/>
                      <a:pt x="146" y="139"/>
                    </a:cubicBezTo>
                    <a:cubicBezTo>
                      <a:pt x="146" y="142"/>
                      <a:pt x="145" y="145"/>
                      <a:pt x="142" y="147"/>
                    </a:cubicBezTo>
                    <a:cubicBezTo>
                      <a:pt x="127" y="162"/>
                      <a:pt x="109" y="172"/>
                      <a:pt x="81" y="172"/>
                    </a:cubicBezTo>
                  </a:path>
                </a:pathLst>
              </a:custGeom>
              <a:solidFill>
                <a:srgbClr val="7170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9"/>
              <p:cNvSpPr>
                <a:spLocks noEditPoints="1"/>
              </p:cNvSpPr>
              <p:nvPr/>
            </p:nvSpPr>
            <p:spPr bwMode="ltGray">
              <a:xfrm>
                <a:off x="2503488" y="5649913"/>
                <a:ext cx="547688" cy="655638"/>
              </a:xfrm>
              <a:custGeom>
                <a:avLst/>
                <a:gdLst>
                  <a:gd name="T0" fmla="*/ 122 w 146"/>
                  <a:gd name="T1" fmla="*/ 107 h 172"/>
                  <a:gd name="T2" fmla="*/ 122 w 146"/>
                  <a:gd name="T3" fmla="*/ 91 h 172"/>
                  <a:gd name="T4" fmla="*/ 74 w 146"/>
                  <a:gd name="T5" fmla="*/ 84 h 172"/>
                  <a:gd name="T6" fmla="*/ 25 w 146"/>
                  <a:gd name="T7" fmla="*/ 118 h 172"/>
                  <a:gd name="T8" fmla="*/ 25 w 146"/>
                  <a:gd name="T9" fmla="*/ 119 h 172"/>
                  <a:gd name="T10" fmla="*/ 67 w 146"/>
                  <a:gd name="T11" fmla="*/ 152 h 172"/>
                  <a:gd name="T12" fmla="*/ 122 w 146"/>
                  <a:gd name="T13" fmla="*/ 107 h 172"/>
                  <a:gd name="T14" fmla="*/ 0 w 146"/>
                  <a:gd name="T15" fmla="*/ 120 h 172"/>
                  <a:gd name="T16" fmla="*/ 0 w 146"/>
                  <a:gd name="T17" fmla="*/ 119 h 172"/>
                  <a:gd name="T18" fmla="*/ 71 w 146"/>
                  <a:gd name="T19" fmla="*/ 66 h 172"/>
                  <a:gd name="T20" fmla="*/ 122 w 146"/>
                  <a:gd name="T21" fmla="*/ 73 h 172"/>
                  <a:gd name="T22" fmla="*/ 122 w 146"/>
                  <a:gd name="T23" fmla="*/ 67 h 172"/>
                  <a:gd name="T24" fmla="*/ 73 w 146"/>
                  <a:gd name="T25" fmla="*/ 22 h 172"/>
                  <a:gd name="T26" fmla="*/ 34 w 146"/>
                  <a:gd name="T27" fmla="*/ 30 h 172"/>
                  <a:gd name="T28" fmla="*/ 30 w 146"/>
                  <a:gd name="T29" fmla="*/ 31 h 172"/>
                  <a:gd name="T30" fmla="*/ 19 w 146"/>
                  <a:gd name="T31" fmla="*/ 20 h 172"/>
                  <a:gd name="T32" fmla="*/ 26 w 146"/>
                  <a:gd name="T33" fmla="*/ 10 h 172"/>
                  <a:gd name="T34" fmla="*/ 75 w 146"/>
                  <a:gd name="T35" fmla="*/ 0 h 172"/>
                  <a:gd name="T36" fmla="*/ 129 w 146"/>
                  <a:gd name="T37" fmla="*/ 19 h 172"/>
                  <a:gd name="T38" fmla="*/ 146 w 146"/>
                  <a:gd name="T39" fmla="*/ 67 h 172"/>
                  <a:gd name="T40" fmla="*/ 146 w 146"/>
                  <a:gd name="T41" fmla="*/ 158 h 172"/>
                  <a:gd name="T42" fmla="*/ 134 w 146"/>
                  <a:gd name="T43" fmla="*/ 170 h 172"/>
                  <a:gd name="T44" fmla="*/ 122 w 146"/>
                  <a:gd name="T45" fmla="*/ 159 h 172"/>
                  <a:gd name="T46" fmla="*/ 122 w 146"/>
                  <a:gd name="T47" fmla="*/ 143 h 172"/>
                  <a:gd name="T48" fmla="*/ 62 w 146"/>
                  <a:gd name="T49" fmla="*/ 172 h 172"/>
                  <a:gd name="T50" fmla="*/ 0 w 146"/>
                  <a:gd name="T51" fmla="*/ 12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6" h="172">
                    <a:moveTo>
                      <a:pt x="122" y="107"/>
                    </a:moveTo>
                    <a:cubicBezTo>
                      <a:pt x="122" y="91"/>
                      <a:pt x="122" y="91"/>
                      <a:pt x="122" y="91"/>
                    </a:cubicBezTo>
                    <a:cubicBezTo>
                      <a:pt x="110" y="88"/>
                      <a:pt x="94" y="84"/>
                      <a:pt x="74" y="84"/>
                    </a:cubicBezTo>
                    <a:cubicBezTo>
                      <a:pt x="43" y="84"/>
                      <a:pt x="25" y="98"/>
                      <a:pt x="25" y="118"/>
                    </a:cubicBezTo>
                    <a:cubicBezTo>
                      <a:pt x="25" y="119"/>
                      <a:pt x="25" y="119"/>
                      <a:pt x="25" y="119"/>
                    </a:cubicBezTo>
                    <a:cubicBezTo>
                      <a:pt x="25" y="140"/>
                      <a:pt x="45" y="152"/>
                      <a:pt x="67" y="152"/>
                    </a:cubicBezTo>
                    <a:cubicBezTo>
                      <a:pt x="97" y="152"/>
                      <a:pt x="122" y="133"/>
                      <a:pt x="122" y="107"/>
                    </a:cubicBezTo>
                    <a:moveTo>
                      <a:pt x="0" y="120"/>
                    </a:moveTo>
                    <a:cubicBezTo>
                      <a:pt x="0" y="119"/>
                      <a:pt x="0" y="119"/>
                      <a:pt x="0" y="119"/>
                    </a:cubicBezTo>
                    <a:cubicBezTo>
                      <a:pt x="0" y="85"/>
                      <a:pt x="29" y="66"/>
                      <a:pt x="71" y="66"/>
                    </a:cubicBezTo>
                    <a:cubicBezTo>
                      <a:pt x="92" y="66"/>
                      <a:pt x="107" y="69"/>
                      <a:pt x="122" y="73"/>
                    </a:cubicBezTo>
                    <a:cubicBezTo>
                      <a:pt x="122" y="67"/>
                      <a:pt x="122" y="67"/>
                      <a:pt x="122" y="67"/>
                    </a:cubicBezTo>
                    <a:cubicBezTo>
                      <a:pt x="122" y="37"/>
                      <a:pt x="104" y="22"/>
                      <a:pt x="73" y="22"/>
                    </a:cubicBezTo>
                    <a:cubicBezTo>
                      <a:pt x="56" y="22"/>
                      <a:pt x="46" y="24"/>
                      <a:pt x="34" y="30"/>
                    </a:cubicBezTo>
                    <a:cubicBezTo>
                      <a:pt x="33" y="30"/>
                      <a:pt x="31" y="31"/>
                      <a:pt x="30" y="31"/>
                    </a:cubicBezTo>
                    <a:cubicBezTo>
                      <a:pt x="24" y="31"/>
                      <a:pt x="19" y="26"/>
                      <a:pt x="19" y="20"/>
                    </a:cubicBezTo>
                    <a:cubicBezTo>
                      <a:pt x="19" y="15"/>
                      <a:pt x="21" y="12"/>
                      <a:pt x="26" y="10"/>
                    </a:cubicBezTo>
                    <a:cubicBezTo>
                      <a:pt x="42" y="3"/>
                      <a:pt x="54" y="0"/>
                      <a:pt x="75" y="0"/>
                    </a:cubicBezTo>
                    <a:cubicBezTo>
                      <a:pt x="99" y="0"/>
                      <a:pt x="117" y="6"/>
                      <a:pt x="129" y="19"/>
                    </a:cubicBezTo>
                    <a:cubicBezTo>
                      <a:pt x="140" y="30"/>
                      <a:pt x="146" y="46"/>
                      <a:pt x="146" y="67"/>
                    </a:cubicBezTo>
                    <a:cubicBezTo>
                      <a:pt x="146" y="158"/>
                      <a:pt x="146" y="158"/>
                      <a:pt x="146" y="158"/>
                    </a:cubicBezTo>
                    <a:cubicBezTo>
                      <a:pt x="146" y="165"/>
                      <a:pt x="141" y="170"/>
                      <a:pt x="134" y="170"/>
                    </a:cubicBezTo>
                    <a:cubicBezTo>
                      <a:pt x="127" y="170"/>
                      <a:pt x="122" y="165"/>
                      <a:pt x="122" y="159"/>
                    </a:cubicBezTo>
                    <a:cubicBezTo>
                      <a:pt x="122" y="143"/>
                      <a:pt x="122" y="143"/>
                      <a:pt x="122" y="143"/>
                    </a:cubicBezTo>
                    <a:cubicBezTo>
                      <a:pt x="111" y="158"/>
                      <a:pt x="91" y="172"/>
                      <a:pt x="62" y="172"/>
                    </a:cubicBezTo>
                    <a:cubicBezTo>
                      <a:pt x="32" y="172"/>
                      <a:pt x="0" y="154"/>
                      <a:pt x="0" y="120"/>
                    </a:cubicBezTo>
                  </a:path>
                </a:pathLst>
              </a:custGeom>
              <a:solidFill>
                <a:srgbClr val="7170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0"/>
              <p:cNvSpPr>
                <a:spLocks/>
              </p:cNvSpPr>
              <p:nvPr/>
            </p:nvSpPr>
            <p:spPr bwMode="ltGray">
              <a:xfrm>
                <a:off x="-84138" y="5622925"/>
                <a:ext cx="1635125" cy="682625"/>
              </a:xfrm>
              <a:custGeom>
                <a:avLst/>
                <a:gdLst>
                  <a:gd name="T0" fmla="*/ 49 w 435"/>
                  <a:gd name="T1" fmla="*/ 18 h 179"/>
                  <a:gd name="T2" fmla="*/ 17 w 435"/>
                  <a:gd name="T3" fmla="*/ 6 h 179"/>
                  <a:gd name="T4" fmla="*/ 6 w 435"/>
                  <a:gd name="T5" fmla="*/ 37 h 179"/>
                  <a:gd name="T6" fmla="*/ 58 w 435"/>
                  <a:gd name="T7" fmla="*/ 152 h 179"/>
                  <a:gd name="T8" fmla="*/ 92 w 435"/>
                  <a:gd name="T9" fmla="*/ 179 h 179"/>
                  <a:gd name="T10" fmla="*/ 125 w 435"/>
                  <a:gd name="T11" fmla="*/ 152 h 179"/>
                  <a:gd name="T12" fmla="*/ 171 w 435"/>
                  <a:gd name="T13" fmla="*/ 51 h 179"/>
                  <a:gd name="T14" fmla="*/ 178 w 435"/>
                  <a:gd name="T15" fmla="*/ 46 h 179"/>
                  <a:gd name="T16" fmla="*/ 185 w 435"/>
                  <a:gd name="T17" fmla="*/ 54 h 179"/>
                  <a:gd name="T18" fmla="*/ 185 w 435"/>
                  <a:gd name="T19" fmla="*/ 151 h 179"/>
                  <a:gd name="T20" fmla="*/ 209 w 435"/>
                  <a:gd name="T21" fmla="*/ 179 h 179"/>
                  <a:gd name="T22" fmla="*/ 234 w 435"/>
                  <a:gd name="T23" fmla="*/ 151 h 179"/>
                  <a:gd name="T24" fmla="*/ 234 w 435"/>
                  <a:gd name="T25" fmla="*/ 72 h 179"/>
                  <a:gd name="T26" fmla="*/ 260 w 435"/>
                  <a:gd name="T27" fmla="*/ 46 h 179"/>
                  <a:gd name="T28" fmla="*/ 285 w 435"/>
                  <a:gd name="T29" fmla="*/ 72 h 179"/>
                  <a:gd name="T30" fmla="*/ 285 w 435"/>
                  <a:gd name="T31" fmla="*/ 151 h 179"/>
                  <a:gd name="T32" fmla="*/ 310 w 435"/>
                  <a:gd name="T33" fmla="*/ 179 h 179"/>
                  <a:gd name="T34" fmla="*/ 334 w 435"/>
                  <a:gd name="T35" fmla="*/ 151 h 179"/>
                  <a:gd name="T36" fmla="*/ 334 w 435"/>
                  <a:gd name="T37" fmla="*/ 72 h 179"/>
                  <a:gd name="T38" fmla="*/ 360 w 435"/>
                  <a:gd name="T39" fmla="*/ 46 h 179"/>
                  <a:gd name="T40" fmla="*/ 385 w 435"/>
                  <a:gd name="T41" fmla="*/ 72 h 179"/>
                  <a:gd name="T42" fmla="*/ 385 w 435"/>
                  <a:gd name="T43" fmla="*/ 151 h 179"/>
                  <a:gd name="T44" fmla="*/ 410 w 435"/>
                  <a:gd name="T45" fmla="*/ 179 h 179"/>
                  <a:gd name="T46" fmla="*/ 435 w 435"/>
                  <a:gd name="T47" fmla="*/ 151 h 179"/>
                  <a:gd name="T48" fmla="*/ 435 w 435"/>
                  <a:gd name="T49" fmla="*/ 61 h 179"/>
                  <a:gd name="T50" fmla="*/ 375 w 435"/>
                  <a:gd name="T51" fmla="*/ 4 h 179"/>
                  <a:gd name="T52" fmla="*/ 323 w 435"/>
                  <a:gd name="T53" fmla="*/ 26 h 179"/>
                  <a:gd name="T54" fmla="*/ 272 w 435"/>
                  <a:gd name="T55" fmla="*/ 4 h 179"/>
                  <a:gd name="T56" fmla="*/ 223 w 435"/>
                  <a:gd name="T57" fmla="*/ 26 h 179"/>
                  <a:gd name="T58" fmla="*/ 178 w 435"/>
                  <a:gd name="T59" fmla="*/ 4 h 179"/>
                  <a:gd name="T60" fmla="*/ 125 w 435"/>
                  <a:gd name="T61" fmla="*/ 40 h 179"/>
                  <a:gd name="T62" fmla="*/ 92 w 435"/>
                  <a:gd name="T63" fmla="*/ 119 h 179"/>
                  <a:gd name="T64" fmla="*/ 49 w 435"/>
                  <a:gd name="T65" fmla="*/ 18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5" h="179">
                    <a:moveTo>
                      <a:pt x="49" y="18"/>
                    </a:moveTo>
                    <a:cubicBezTo>
                      <a:pt x="43" y="6"/>
                      <a:pt x="30" y="0"/>
                      <a:pt x="17" y="6"/>
                    </a:cubicBezTo>
                    <a:cubicBezTo>
                      <a:pt x="5" y="12"/>
                      <a:pt x="0" y="25"/>
                      <a:pt x="6" y="37"/>
                    </a:cubicBezTo>
                    <a:cubicBezTo>
                      <a:pt x="58" y="152"/>
                      <a:pt x="58" y="152"/>
                      <a:pt x="58" y="152"/>
                    </a:cubicBezTo>
                    <a:cubicBezTo>
                      <a:pt x="67" y="169"/>
                      <a:pt x="75" y="179"/>
                      <a:pt x="92" y="179"/>
                    </a:cubicBezTo>
                    <a:cubicBezTo>
                      <a:pt x="109" y="179"/>
                      <a:pt x="117" y="169"/>
                      <a:pt x="125" y="152"/>
                    </a:cubicBezTo>
                    <a:cubicBezTo>
                      <a:pt x="125" y="152"/>
                      <a:pt x="171" y="52"/>
                      <a:pt x="171" y="51"/>
                    </a:cubicBezTo>
                    <a:cubicBezTo>
                      <a:pt x="172" y="50"/>
                      <a:pt x="173" y="46"/>
                      <a:pt x="178" y="46"/>
                    </a:cubicBezTo>
                    <a:cubicBezTo>
                      <a:pt x="182" y="47"/>
                      <a:pt x="185" y="50"/>
                      <a:pt x="185" y="54"/>
                    </a:cubicBezTo>
                    <a:cubicBezTo>
                      <a:pt x="185" y="151"/>
                      <a:pt x="185" y="151"/>
                      <a:pt x="185" y="151"/>
                    </a:cubicBezTo>
                    <a:cubicBezTo>
                      <a:pt x="185" y="166"/>
                      <a:pt x="193" y="179"/>
                      <a:pt x="209" y="179"/>
                    </a:cubicBezTo>
                    <a:cubicBezTo>
                      <a:pt x="225" y="179"/>
                      <a:pt x="234" y="166"/>
                      <a:pt x="234" y="151"/>
                    </a:cubicBezTo>
                    <a:cubicBezTo>
                      <a:pt x="234" y="72"/>
                      <a:pt x="234" y="72"/>
                      <a:pt x="234" y="72"/>
                    </a:cubicBezTo>
                    <a:cubicBezTo>
                      <a:pt x="234" y="56"/>
                      <a:pt x="245" y="46"/>
                      <a:pt x="260" y="46"/>
                    </a:cubicBezTo>
                    <a:cubicBezTo>
                      <a:pt x="275" y="46"/>
                      <a:pt x="285" y="57"/>
                      <a:pt x="285" y="72"/>
                    </a:cubicBezTo>
                    <a:cubicBezTo>
                      <a:pt x="285" y="151"/>
                      <a:pt x="285" y="151"/>
                      <a:pt x="285" y="151"/>
                    </a:cubicBezTo>
                    <a:cubicBezTo>
                      <a:pt x="285" y="166"/>
                      <a:pt x="294" y="179"/>
                      <a:pt x="310" y="179"/>
                    </a:cubicBezTo>
                    <a:cubicBezTo>
                      <a:pt x="326" y="179"/>
                      <a:pt x="334" y="166"/>
                      <a:pt x="334" y="151"/>
                    </a:cubicBezTo>
                    <a:cubicBezTo>
                      <a:pt x="334" y="72"/>
                      <a:pt x="334" y="72"/>
                      <a:pt x="334" y="72"/>
                    </a:cubicBezTo>
                    <a:cubicBezTo>
                      <a:pt x="334" y="56"/>
                      <a:pt x="345" y="46"/>
                      <a:pt x="360" y="46"/>
                    </a:cubicBezTo>
                    <a:cubicBezTo>
                      <a:pt x="375" y="46"/>
                      <a:pt x="385" y="57"/>
                      <a:pt x="385" y="72"/>
                    </a:cubicBezTo>
                    <a:cubicBezTo>
                      <a:pt x="385" y="151"/>
                      <a:pt x="385" y="151"/>
                      <a:pt x="385" y="151"/>
                    </a:cubicBezTo>
                    <a:cubicBezTo>
                      <a:pt x="385" y="166"/>
                      <a:pt x="394" y="179"/>
                      <a:pt x="410" y="179"/>
                    </a:cubicBezTo>
                    <a:cubicBezTo>
                      <a:pt x="426" y="179"/>
                      <a:pt x="435" y="166"/>
                      <a:pt x="435" y="151"/>
                    </a:cubicBezTo>
                    <a:cubicBezTo>
                      <a:pt x="435" y="61"/>
                      <a:pt x="435" y="61"/>
                      <a:pt x="435" y="61"/>
                    </a:cubicBezTo>
                    <a:cubicBezTo>
                      <a:pt x="435" y="27"/>
                      <a:pt x="408" y="4"/>
                      <a:pt x="375" y="4"/>
                    </a:cubicBezTo>
                    <a:cubicBezTo>
                      <a:pt x="343" y="4"/>
                      <a:pt x="323" y="26"/>
                      <a:pt x="323" y="26"/>
                    </a:cubicBezTo>
                    <a:cubicBezTo>
                      <a:pt x="312" y="12"/>
                      <a:pt x="297" y="4"/>
                      <a:pt x="272" y="4"/>
                    </a:cubicBezTo>
                    <a:cubicBezTo>
                      <a:pt x="246" y="4"/>
                      <a:pt x="223" y="26"/>
                      <a:pt x="223" y="26"/>
                    </a:cubicBezTo>
                    <a:cubicBezTo>
                      <a:pt x="212" y="12"/>
                      <a:pt x="194" y="4"/>
                      <a:pt x="178" y="4"/>
                    </a:cubicBezTo>
                    <a:cubicBezTo>
                      <a:pt x="155" y="4"/>
                      <a:pt x="136" y="14"/>
                      <a:pt x="125" y="40"/>
                    </a:cubicBezTo>
                    <a:cubicBezTo>
                      <a:pt x="92" y="119"/>
                      <a:pt x="92" y="119"/>
                      <a:pt x="92" y="119"/>
                    </a:cubicBezTo>
                    <a:lnTo>
                      <a:pt x="49" y="18"/>
                    </a:lnTo>
                    <a:close/>
                  </a:path>
                </a:pathLst>
              </a:custGeom>
              <a:solidFill>
                <a:srgbClr val="7170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1"/>
              <p:cNvSpPr>
                <a:spLocks noEditPoints="1"/>
              </p:cNvSpPr>
              <p:nvPr/>
            </p:nvSpPr>
            <p:spPr bwMode="ltGray">
              <a:xfrm>
                <a:off x="4097338" y="5649913"/>
                <a:ext cx="149225" cy="157163"/>
              </a:xfrm>
              <a:custGeom>
                <a:avLst/>
                <a:gdLst>
                  <a:gd name="T0" fmla="*/ 37 w 40"/>
                  <a:gd name="T1" fmla="*/ 20 h 41"/>
                  <a:gd name="T2" fmla="*/ 37 w 40"/>
                  <a:gd name="T3" fmla="*/ 20 h 41"/>
                  <a:gd name="T4" fmla="*/ 20 w 40"/>
                  <a:gd name="T5" fmla="*/ 4 h 41"/>
                  <a:gd name="T6" fmla="*/ 3 w 40"/>
                  <a:gd name="T7" fmla="*/ 20 h 41"/>
                  <a:gd name="T8" fmla="*/ 3 w 40"/>
                  <a:gd name="T9" fmla="*/ 21 h 41"/>
                  <a:gd name="T10" fmla="*/ 20 w 40"/>
                  <a:gd name="T11" fmla="*/ 37 h 41"/>
                  <a:gd name="T12" fmla="*/ 37 w 40"/>
                  <a:gd name="T13" fmla="*/ 20 h 41"/>
                  <a:gd name="T14" fmla="*/ 0 w 40"/>
                  <a:gd name="T15" fmla="*/ 21 h 41"/>
                  <a:gd name="T16" fmla="*/ 0 w 40"/>
                  <a:gd name="T17" fmla="*/ 20 h 41"/>
                  <a:gd name="T18" fmla="*/ 20 w 40"/>
                  <a:gd name="T19" fmla="*/ 0 h 41"/>
                  <a:gd name="T20" fmla="*/ 40 w 40"/>
                  <a:gd name="T21" fmla="*/ 20 h 41"/>
                  <a:gd name="T22" fmla="*/ 40 w 40"/>
                  <a:gd name="T23" fmla="*/ 20 h 41"/>
                  <a:gd name="T24" fmla="*/ 20 w 40"/>
                  <a:gd name="T25" fmla="*/ 41 h 41"/>
                  <a:gd name="T26" fmla="*/ 0 w 40"/>
                  <a:gd name="T27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41">
                    <a:moveTo>
                      <a:pt x="37" y="20"/>
                    </a:move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1"/>
                      <a:pt x="29" y="4"/>
                      <a:pt x="20" y="4"/>
                    </a:cubicBezTo>
                    <a:cubicBezTo>
                      <a:pt x="11" y="4"/>
                      <a:pt x="3" y="11"/>
                      <a:pt x="3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30"/>
                      <a:pt x="11" y="37"/>
                      <a:pt x="20" y="37"/>
                    </a:cubicBezTo>
                    <a:cubicBezTo>
                      <a:pt x="29" y="37"/>
                      <a:pt x="37" y="30"/>
                      <a:pt x="37" y="20"/>
                    </a:cubicBezTo>
                    <a:moveTo>
                      <a:pt x="0" y="21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0" y="9"/>
                      <a:pt x="40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32"/>
                      <a:pt x="31" y="41"/>
                      <a:pt x="20" y="41"/>
                    </a:cubicBezTo>
                    <a:cubicBezTo>
                      <a:pt x="8" y="41"/>
                      <a:pt x="0" y="32"/>
                      <a:pt x="0" y="21"/>
                    </a:cubicBezTo>
                  </a:path>
                </a:pathLst>
              </a:custGeom>
              <a:solidFill>
                <a:srgbClr val="7170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2"/>
              <p:cNvSpPr>
                <a:spLocks noEditPoints="1"/>
              </p:cNvSpPr>
              <p:nvPr/>
            </p:nvSpPr>
            <p:spPr bwMode="ltGray">
              <a:xfrm>
                <a:off x="4141788" y="5688013"/>
                <a:ext cx="63500" cy="76200"/>
              </a:xfrm>
              <a:custGeom>
                <a:avLst/>
                <a:gdLst>
                  <a:gd name="T0" fmla="*/ 9 w 17"/>
                  <a:gd name="T1" fmla="*/ 10 h 20"/>
                  <a:gd name="T2" fmla="*/ 12 w 17"/>
                  <a:gd name="T3" fmla="*/ 7 h 20"/>
                  <a:gd name="T4" fmla="*/ 12 w 17"/>
                  <a:gd name="T5" fmla="*/ 7 h 20"/>
                  <a:gd name="T6" fmla="*/ 9 w 17"/>
                  <a:gd name="T7" fmla="*/ 4 h 20"/>
                  <a:gd name="T8" fmla="*/ 5 w 17"/>
                  <a:gd name="T9" fmla="*/ 4 h 20"/>
                  <a:gd name="T10" fmla="*/ 5 w 17"/>
                  <a:gd name="T11" fmla="*/ 10 h 20"/>
                  <a:gd name="T12" fmla="*/ 9 w 17"/>
                  <a:gd name="T13" fmla="*/ 10 h 20"/>
                  <a:gd name="T14" fmla="*/ 0 w 17"/>
                  <a:gd name="T15" fmla="*/ 2 h 20"/>
                  <a:gd name="T16" fmla="*/ 2 w 17"/>
                  <a:gd name="T17" fmla="*/ 0 h 20"/>
                  <a:gd name="T18" fmla="*/ 9 w 17"/>
                  <a:gd name="T19" fmla="*/ 0 h 20"/>
                  <a:gd name="T20" fmla="*/ 15 w 17"/>
                  <a:gd name="T21" fmla="*/ 2 h 20"/>
                  <a:gd name="T22" fmla="*/ 17 w 17"/>
                  <a:gd name="T23" fmla="*/ 7 h 20"/>
                  <a:gd name="T24" fmla="*/ 17 w 17"/>
                  <a:gd name="T25" fmla="*/ 7 h 20"/>
                  <a:gd name="T26" fmla="*/ 13 w 17"/>
                  <a:gd name="T27" fmla="*/ 13 h 20"/>
                  <a:gd name="T28" fmla="*/ 16 w 17"/>
                  <a:gd name="T29" fmla="*/ 17 h 20"/>
                  <a:gd name="T30" fmla="*/ 16 w 17"/>
                  <a:gd name="T31" fmla="*/ 18 h 20"/>
                  <a:gd name="T32" fmla="*/ 14 w 17"/>
                  <a:gd name="T33" fmla="*/ 20 h 20"/>
                  <a:gd name="T34" fmla="*/ 12 w 17"/>
                  <a:gd name="T35" fmla="*/ 19 h 20"/>
                  <a:gd name="T36" fmla="*/ 8 w 17"/>
                  <a:gd name="T37" fmla="*/ 14 h 20"/>
                  <a:gd name="T38" fmla="*/ 5 w 17"/>
                  <a:gd name="T39" fmla="*/ 14 h 20"/>
                  <a:gd name="T40" fmla="*/ 5 w 17"/>
                  <a:gd name="T41" fmla="*/ 18 h 20"/>
                  <a:gd name="T42" fmla="*/ 2 w 17"/>
                  <a:gd name="T43" fmla="*/ 20 h 20"/>
                  <a:gd name="T44" fmla="*/ 0 w 17"/>
                  <a:gd name="T45" fmla="*/ 18 h 20"/>
                  <a:gd name="T46" fmla="*/ 0 w 17"/>
                  <a:gd name="T4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" h="20">
                    <a:moveTo>
                      <a:pt x="9" y="10"/>
                    </a:moveTo>
                    <a:cubicBezTo>
                      <a:pt x="11" y="10"/>
                      <a:pt x="12" y="9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5"/>
                      <a:pt x="11" y="4"/>
                      <a:pt x="9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10"/>
                      <a:pt x="5" y="10"/>
                      <a:pt x="5" y="10"/>
                    </a:cubicBezTo>
                    <a:lnTo>
                      <a:pt x="9" y="10"/>
                    </a:lnTo>
                    <a:close/>
                    <a:moveTo>
                      <a:pt x="0" y="2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2" y="0"/>
                      <a:pt x="14" y="1"/>
                      <a:pt x="15" y="2"/>
                    </a:cubicBezTo>
                    <a:cubicBezTo>
                      <a:pt x="16" y="3"/>
                      <a:pt x="17" y="5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10"/>
                      <a:pt x="15" y="12"/>
                      <a:pt x="13" y="13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8"/>
                      <a:pt x="16" y="18"/>
                    </a:cubicBezTo>
                    <a:cubicBezTo>
                      <a:pt x="16" y="19"/>
                      <a:pt x="15" y="20"/>
                      <a:pt x="14" y="20"/>
                    </a:cubicBezTo>
                    <a:cubicBezTo>
                      <a:pt x="13" y="20"/>
                      <a:pt x="13" y="20"/>
                      <a:pt x="12" y="19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4" y="20"/>
                      <a:pt x="2" y="20"/>
                    </a:cubicBezTo>
                    <a:cubicBezTo>
                      <a:pt x="1" y="20"/>
                      <a:pt x="0" y="19"/>
                      <a:pt x="0" y="18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170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92067" y="685800"/>
            <a:ext cx="3291840" cy="1676400"/>
          </a:xfrm>
        </p:spPr>
        <p:txBody>
          <a:bodyPr anchor="b"/>
          <a:lstStyle>
            <a:lvl1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1pPr>
            <a:lvl2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2pPr>
            <a:lvl3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3pPr>
            <a:lvl4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4pPr>
            <a:lvl5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5pPr>
            <a:lvl6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6pPr>
            <a:lvl7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7pPr>
            <a:lvl8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8pPr>
            <a:lvl9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 dirty="0" smtClean="0"/>
              <a:t>XX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92067" y="2362200"/>
            <a:ext cx="3291840" cy="1066800"/>
          </a:xfrm>
        </p:spPr>
        <p:txBody>
          <a:bodyPr/>
          <a:lstStyle>
            <a:lvl1pPr marL="3175" indent="0">
              <a:spcBef>
                <a:spcPts val="0"/>
              </a:spcBef>
              <a:buNone/>
              <a:defRPr sz="2400" cap="none" baseline="0">
                <a:solidFill>
                  <a:schemeClr val="accent3"/>
                </a:solidFill>
              </a:defRPr>
            </a:lvl1pPr>
            <a:lvl2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2pPr>
            <a:lvl3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3pPr>
            <a:lvl4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4pPr>
            <a:lvl5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5pPr>
            <a:lvl6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6pPr>
            <a:lvl7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7pPr>
            <a:lvl8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8pPr>
            <a:lvl9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3215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Metric 2">
    <p:bg bwMode="ltGray"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48524" y="0"/>
            <a:ext cx="8695476" cy="6858000"/>
            <a:chOff x="448524" y="0"/>
            <a:chExt cx="8695476" cy="68580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8963" y="0"/>
              <a:ext cx="4875037" cy="6858000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448524" y="6446044"/>
              <a:ext cx="1099793" cy="173355"/>
              <a:chOff x="-84138" y="5622925"/>
              <a:chExt cx="4330701" cy="682626"/>
            </a:xfrm>
            <a:solidFill>
              <a:srgbClr val="FFFFFF"/>
            </a:solidFill>
          </p:grpSpPr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1589088" y="5649913"/>
                <a:ext cx="914400" cy="647700"/>
              </a:xfrm>
              <a:custGeom>
                <a:avLst/>
                <a:gdLst>
                  <a:gd name="T0" fmla="*/ 52 w 243"/>
                  <a:gd name="T1" fmla="*/ 159 h 170"/>
                  <a:gd name="T2" fmla="*/ 2 w 243"/>
                  <a:gd name="T3" fmla="*/ 19 h 170"/>
                  <a:gd name="T4" fmla="*/ 0 w 243"/>
                  <a:gd name="T5" fmla="*/ 12 h 170"/>
                  <a:gd name="T6" fmla="*/ 13 w 243"/>
                  <a:gd name="T7" fmla="*/ 0 h 170"/>
                  <a:gd name="T8" fmla="*/ 25 w 243"/>
                  <a:gd name="T9" fmla="*/ 11 h 170"/>
                  <a:gd name="T10" fmla="*/ 67 w 243"/>
                  <a:gd name="T11" fmla="*/ 131 h 170"/>
                  <a:gd name="T12" fmla="*/ 109 w 243"/>
                  <a:gd name="T13" fmla="*/ 10 h 170"/>
                  <a:gd name="T14" fmla="*/ 121 w 243"/>
                  <a:gd name="T15" fmla="*/ 0 h 170"/>
                  <a:gd name="T16" fmla="*/ 122 w 243"/>
                  <a:gd name="T17" fmla="*/ 0 h 170"/>
                  <a:gd name="T18" fmla="*/ 135 w 243"/>
                  <a:gd name="T19" fmla="*/ 10 h 170"/>
                  <a:gd name="T20" fmla="*/ 177 w 243"/>
                  <a:gd name="T21" fmla="*/ 131 h 170"/>
                  <a:gd name="T22" fmla="*/ 219 w 243"/>
                  <a:gd name="T23" fmla="*/ 10 h 170"/>
                  <a:gd name="T24" fmla="*/ 231 w 243"/>
                  <a:gd name="T25" fmla="*/ 0 h 170"/>
                  <a:gd name="T26" fmla="*/ 243 w 243"/>
                  <a:gd name="T27" fmla="*/ 12 h 170"/>
                  <a:gd name="T28" fmla="*/ 241 w 243"/>
                  <a:gd name="T29" fmla="*/ 19 h 170"/>
                  <a:gd name="T30" fmla="*/ 191 w 243"/>
                  <a:gd name="T31" fmla="*/ 159 h 170"/>
                  <a:gd name="T32" fmla="*/ 177 w 243"/>
                  <a:gd name="T33" fmla="*/ 170 h 170"/>
                  <a:gd name="T34" fmla="*/ 176 w 243"/>
                  <a:gd name="T35" fmla="*/ 170 h 170"/>
                  <a:gd name="T36" fmla="*/ 163 w 243"/>
                  <a:gd name="T37" fmla="*/ 159 h 170"/>
                  <a:gd name="T38" fmla="*/ 122 w 243"/>
                  <a:gd name="T39" fmla="*/ 40 h 170"/>
                  <a:gd name="T40" fmla="*/ 80 w 243"/>
                  <a:gd name="T41" fmla="*/ 159 h 170"/>
                  <a:gd name="T42" fmla="*/ 66 w 243"/>
                  <a:gd name="T43" fmla="*/ 170 h 170"/>
                  <a:gd name="T44" fmla="*/ 66 w 243"/>
                  <a:gd name="T45" fmla="*/ 170 h 170"/>
                  <a:gd name="T46" fmla="*/ 52 w 243"/>
                  <a:gd name="T47" fmla="*/ 159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43" h="170">
                    <a:moveTo>
                      <a:pt x="52" y="159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7"/>
                      <a:pt x="0" y="14"/>
                      <a:pt x="0" y="12"/>
                    </a:cubicBezTo>
                    <a:cubicBezTo>
                      <a:pt x="0" y="6"/>
                      <a:pt x="5" y="0"/>
                      <a:pt x="13" y="0"/>
                    </a:cubicBezTo>
                    <a:cubicBezTo>
                      <a:pt x="19" y="0"/>
                      <a:pt x="23" y="4"/>
                      <a:pt x="25" y="11"/>
                    </a:cubicBezTo>
                    <a:cubicBezTo>
                      <a:pt x="67" y="131"/>
                      <a:pt x="67" y="131"/>
                      <a:pt x="67" y="131"/>
                    </a:cubicBezTo>
                    <a:cubicBezTo>
                      <a:pt x="109" y="10"/>
                      <a:pt x="109" y="10"/>
                      <a:pt x="109" y="10"/>
                    </a:cubicBezTo>
                    <a:cubicBezTo>
                      <a:pt x="111" y="4"/>
                      <a:pt x="114" y="0"/>
                      <a:pt x="121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29" y="0"/>
                      <a:pt x="133" y="4"/>
                      <a:pt x="135" y="10"/>
                    </a:cubicBezTo>
                    <a:cubicBezTo>
                      <a:pt x="177" y="131"/>
                      <a:pt x="177" y="131"/>
                      <a:pt x="177" y="131"/>
                    </a:cubicBezTo>
                    <a:cubicBezTo>
                      <a:pt x="219" y="10"/>
                      <a:pt x="219" y="10"/>
                      <a:pt x="219" y="10"/>
                    </a:cubicBezTo>
                    <a:cubicBezTo>
                      <a:pt x="221" y="5"/>
                      <a:pt x="224" y="0"/>
                      <a:pt x="231" y="0"/>
                    </a:cubicBezTo>
                    <a:cubicBezTo>
                      <a:pt x="238" y="0"/>
                      <a:pt x="243" y="6"/>
                      <a:pt x="243" y="12"/>
                    </a:cubicBezTo>
                    <a:cubicBezTo>
                      <a:pt x="243" y="14"/>
                      <a:pt x="242" y="17"/>
                      <a:pt x="241" y="19"/>
                    </a:cubicBezTo>
                    <a:cubicBezTo>
                      <a:pt x="191" y="159"/>
                      <a:pt x="191" y="159"/>
                      <a:pt x="191" y="159"/>
                    </a:cubicBezTo>
                    <a:cubicBezTo>
                      <a:pt x="188" y="166"/>
                      <a:pt x="183" y="170"/>
                      <a:pt x="177" y="170"/>
                    </a:cubicBezTo>
                    <a:cubicBezTo>
                      <a:pt x="176" y="170"/>
                      <a:pt x="176" y="170"/>
                      <a:pt x="176" y="170"/>
                    </a:cubicBezTo>
                    <a:cubicBezTo>
                      <a:pt x="170" y="170"/>
                      <a:pt x="165" y="166"/>
                      <a:pt x="163" y="159"/>
                    </a:cubicBezTo>
                    <a:cubicBezTo>
                      <a:pt x="122" y="40"/>
                      <a:pt x="122" y="40"/>
                      <a:pt x="122" y="40"/>
                    </a:cubicBezTo>
                    <a:cubicBezTo>
                      <a:pt x="80" y="159"/>
                      <a:pt x="80" y="159"/>
                      <a:pt x="80" y="159"/>
                    </a:cubicBezTo>
                    <a:cubicBezTo>
                      <a:pt x="78" y="166"/>
                      <a:pt x="73" y="170"/>
                      <a:pt x="66" y="170"/>
                    </a:cubicBezTo>
                    <a:cubicBezTo>
                      <a:pt x="66" y="170"/>
                      <a:pt x="66" y="170"/>
                      <a:pt x="66" y="170"/>
                    </a:cubicBezTo>
                    <a:cubicBezTo>
                      <a:pt x="60" y="170"/>
                      <a:pt x="55" y="166"/>
                      <a:pt x="52" y="15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3163888" y="5649913"/>
                <a:ext cx="354013" cy="647700"/>
              </a:xfrm>
              <a:custGeom>
                <a:avLst/>
                <a:gdLst>
                  <a:gd name="T0" fmla="*/ 0 w 94"/>
                  <a:gd name="T1" fmla="*/ 13 h 170"/>
                  <a:gd name="T2" fmla="*/ 12 w 94"/>
                  <a:gd name="T3" fmla="*/ 0 h 170"/>
                  <a:gd name="T4" fmla="*/ 24 w 94"/>
                  <a:gd name="T5" fmla="*/ 13 h 170"/>
                  <a:gd name="T6" fmla="*/ 24 w 94"/>
                  <a:gd name="T7" fmla="*/ 41 h 170"/>
                  <a:gd name="T8" fmla="*/ 82 w 94"/>
                  <a:gd name="T9" fmla="*/ 0 h 170"/>
                  <a:gd name="T10" fmla="*/ 94 w 94"/>
                  <a:gd name="T11" fmla="*/ 13 h 170"/>
                  <a:gd name="T12" fmla="*/ 83 w 94"/>
                  <a:gd name="T13" fmla="*/ 25 h 170"/>
                  <a:gd name="T14" fmla="*/ 24 w 94"/>
                  <a:gd name="T15" fmla="*/ 101 h 170"/>
                  <a:gd name="T16" fmla="*/ 24 w 94"/>
                  <a:gd name="T17" fmla="*/ 157 h 170"/>
                  <a:gd name="T18" fmla="*/ 12 w 94"/>
                  <a:gd name="T19" fmla="*/ 170 h 170"/>
                  <a:gd name="T20" fmla="*/ 0 w 94"/>
                  <a:gd name="T21" fmla="*/ 157 h 170"/>
                  <a:gd name="T22" fmla="*/ 0 w 94"/>
                  <a:gd name="T23" fmla="*/ 1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" h="170">
                    <a:moveTo>
                      <a:pt x="0" y="13"/>
                    </a:moveTo>
                    <a:cubicBezTo>
                      <a:pt x="0" y="6"/>
                      <a:pt x="5" y="0"/>
                      <a:pt x="12" y="0"/>
                    </a:cubicBezTo>
                    <a:cubicBezTo>
                      <a:pt x="19" y="0"/>
                      <a:pt x="24" y="5"/>
                      <a:pt x="24" y="1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37" y="13"/>
                      <a:pt x="64" y="0"/>
                      <a:pt x="82" y="0"/>
                    </a:cubicBezTo>
                    <a:cubicBezTo>
                      <a:pt x="89" y="0"/>
                      <a:pt x="94" y="6"/>
                      <a:pt x="94" y="13"/>
                    </a:cubicBezTo>
                    <a:cubicBezTo>
                      <a:pt x="94" y="20"/>
                      <a:pt x="89" y="24"/>
                      <a:pt x="83" y="25"/>
                    </a:cubicBezTo>
                    <a:cubicBezTo>
                      <a:pt x="51" y="29"/>
                      <a:pt x="24" y="53"/>
                      <a:pt x="24" y="101"/>
                    </a:cubicBezTo>
                    <a:cubicBezTo>
                      <a:pt x="24" y="157"/>
                      <a:pt x="24" y="157"/>
                      <a:pt x="24" y="157"/>
                    </a:cubicBezTo>
                    <a:cubicBezTo>
                      <a:pt x="24" y="164"/>
                      <a:pt x="19" y="170"/>
                      <a:pt x="12" y="170"/>
                    </a:cubicBezTo>
                    <a:cubicBezTo>
                      <a:pt x="5" y="170"/>
                      <a:pt x="0" y="164"/>
                      <a:pt x="0" y="157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9"/>
              <p:cNvSpPr>
                <a:spLocks noEditPoints="1"/>
              </p:cNvSpPr>
              <p:nvPr/>
            </p:nvSpPr>
            <p:spPr bwMode="auto">
              <a:xfrm>
                <a:off x="3509963" y="5649913"/>
                <a:ext cx="579438" cy="655638"/>
              </a:xfrm>
              <a:custGeom>
                <a:avLst/>
                <a:gdLst>
                  <a:gd name="T0" fmla="*/ 129 w 154"/>
                  <a:gd name="T1" fmla="*/ 76 h 172"/>
                  <a:gd name="T2" fmla="*/ 77 w 154"/>
                  <a:gd name="T3" fmla="*/ 21 h 172"/>
                  <a:gd name="T4" fmla="*/ 25 w 154"/>
                  <a:gd name="T5" fmla="*/ 76 h 172"/>
                  <a:gd name="T6" fmla="*/ 129 w 154"/>
                  <a:gd name="T7" fmla="*/ 76 h 172"/>
                  <a:gd name="T8" fmla="*/ 81 w 154"/>
                  <a:gd name="T9" fmla="*/ 172 h 172"/>
                  <a:gd name="T10" fmla="*/ 0 w 154"/>
                  <a:gd name="T11" fmla="*/ 86 h 172"/>
                  <a:gd name="T12" fmla="*/ 0 w 154"/>
                  <a:gd name="T13" fmla="*/ 85 h 172"/>
                  <a:gd name="T14" fmla="*/ 78 w 154"/>
                  <a:gd name="T15" fmla="*/ 0 h 172"/>
                  <a:gd name="T16" fmla="*/ 154 w 154"/>
                  <a:gd name="T17" fmla="*/ 83 h 172"/>
                  <a:gd name="T18" fmla="*/ 142 w 154"/>
                  <a:gd name="T19" fmla="*/ 95 h 172"/>
                  <a:gd name="T20" fmla="*/ 25 w 154"/>
                  <a:gd name="T21" fmla="*/ 95 h 172"/>
                  <a:gd name="T22" fmla="*/ 82 w 154"/>
                  <a:gd name="T23" fmla="*/ 150 h 172"/>
                  <a:gd name="T24" fmla="*/ 129 w 154"/>
                  <a:gd name="T25" fmla="*/ 131 h 172"/>
                  <a:gd name="T26" fmla="*/ 136 w 154"/>
                  <a:gd name="T27" fmla="*/ 128 h 172"/>
                  <a:gd name="T28" fmla="*/ 146 w 154"/>
                  <a:gd name="T29" fmla="*/ 139 h 172"/>
                  <a:gd name="T30" fmla="*/ 142 w 154"/>
                  <a:gd name="T31" fmla="*/ 147 h 172"/>
                  <a:gd name="T32" fmla="*/ 81 w 154"/>
                  <a:gd name="T33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4" h="172">
                    <a:moveTo>
                      <a:pt x="129" y="76"/>
                    </a:moveTo>
                    <a:cubicBezTo>
                      <a:pt x="127" y="47"/>
                      <a:pt x="110" y="21"/>
                      <a:pt x="77" y="21"/>
                    </a:cubicBezTo>
                    <a:cubicBezTo>
                      <a:pt x="49" y="21"/>
                      <a:pt x="28" y="44"/>
                      <a:pt x="25" y="76"/>
                    </a:cubicBezTo>
                    <a:lnTo>
                      <a:pt x="129" y="76"/>
                    </a:lnTo>
                    <a:close/>
                    <a:moveTo>
                      <a:pt x="81" y="172"/>
                    </a:moveTo>
                    <a:cubicBezTo>
                      <a:pt x="36" y="172"/>
                      <a:pt x="0" y="137"/>
                      <a:pt x="0" y="86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38"/>
                      <a:pt x="33" y="0"/>
                      <a:pt x="78" y="0"/>
                    </a:cubicBezTo>
                    <a:cubicBezTo>
                      <a:pt x="126" y="0"/>
                      <a:pt x="154" y="40"/>
                      <a:pt x="154" y="83"/>
                    </a:cubicBezTo>
                    <a:cubicBezTo>
                      <a:pt x="154" y="90"/>
                      <a:pt x="148" y="95"/>
                      <a:pt x="142" y="95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8" y="130"/>
                      <a:pt x="53" y="150"/>
                      <a:pt x="82" y="150"/>
                    </a:cubicBezTo>
                    <a:cubicBezTo>
                      <a:pt x="102" y="150"/>
                      <a:pt x="117" y="142"/>
                      <a:pt x="129" y="131"/>
                    </a:cubicBezTo>
                    <a:cubicBezTo>
                      <a:pt x="131" y="130"/>
                      <a:pt x="133" y="128"/>
                      <a:pt x="136" y="128"/>
                    </a:cubicBezTo>
                    <a:cubicBezTo>
                      <a:pt x="142" y="128"/>
                      <a:pt x="146" y="133"/>
                      <a:pt x="146" y="139"/>
                    </a:cubicBezTo>
                    <a:cubicBezTo>
                      <a:pt x="146" y="142"/>
                      <a:pt x="145" y="145"/>
                      <a:pt x="142" y="147"/>
                    </a:cubicBezTo>
                    <a:cubicBezTo>
                      <a:pt x="127" y="162"/>
                      <a:pt x="109" y="172"/>
                      <a:pt x="81" y="17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2503488" y="5649913"/>
                <a:ext cx="547688" cy="655638"/>
              </a:xfrm>
              <a:custGeom>
                <a:avLst/>
                <a:gdLst>
                  <a:gd name="T0" fmla="*/ 122 w 146"/>
                  <a:gd name="T1" fmla="*/ 107 h 172"/>
                  <a:gd name="T2" fmla="*/ 122 w 146"/>
                  <a:gd name="T3" fmla="*/ 91 h 172"/>
                  <a:gd name="T4" fmla="*/ 74 w 146"/>
                  <a:gd name="T5" fmla="*/ 84 h 172"/>
                  <a:gd name="T6" fmla="*/ 25 w 146"/>
                  <a:gd name="T7" fmla="*/ 118 h 172"/>
                  <a:gd name="T8" fmla="*/ 25 w 146"/>
                  <a:gd name="T9" fmla="*/ 119 h 172"/>
                  <a:gd name="T10" fmla="*/ 67 w 146"/>
                  <a:gd name="T11" fmla="*/ 152 h 172"/>
                  <a:gd name="T12" fmla="*/ 122 w 146"/>
                  <a:gd name="T13" fmla="*/ 107 h 172"/>
                  <a:gd name="T14" fmla="*/ 0 w 146"/>
                  <a:gd name="T15" fmla="*/ 120 h 172"/>
                  <a:gd name="T16" fmla="*/ 0 w 146"/>
                  <a:gd name="T17" fmla="*/ 119 h 172"/>
                  <a:gd name="T18" fmla="*/ 71 w 146"/>
                  <a:gd name="T19" fmla="*/ 66 h 172"/>
                  <a:gd name="T20" fmla="*/ 122 w 146"/>
                  <a:gd name="T21" fmla="*/ 73 h 172"/>
                  <a:gd name="T22" fmla="*/ 122 w 146"/>
                  <a:gd name="T23" fmla="*/ 67 h 172"/>
                  <a:gd name="T24" fmla="*/ 73 w 146"/>
                  <a:gd name="T25" fmla="*/ 22 h 172"/>
                  <a:gd name="T26" fmla="*/ 34 w 146"/>
                  <a:gd name="T27" fmla="*/ 30 h 172"/>
                  <a:gd name="T28" fmla="*/ 30 w 146"/>
                  <a:gd name="T29" fmla="*/ 31 h 172"/>
                  <a:gd name="T30" fmla="*/ 19 w 146"/>
                  <a:gd name="T31" fmla="*/ 20 h 172"/>
                  <a:gd name="T32" fmla="*/ 26 w 146"/>
                  <a:gd name="T33" fmla="*/ 10 h 172"/>
                  <a:gd name="T34" fmla="*/ 75 w 146"/>
                  <a:gd name="T35" fmla="*/ 0 h 172"/>
                  <a:gd name="T36" fmla="*/ 129 w 146"/>
                  <a:gd name="T37" fmla="*/ 19 h 172"/>
                  <a:gd name="T38" fmla="*/ 146 w 146"/>
                  <a:gd name="T39" fmla="*/ 67 h 172"/>
                  <a:gd name="T40" fmla="*/ 146 w 146"/>
                  <a:gd name="T41" fmla="*/ 158 h 172"/>
                  <a:gd name="T42" fmla="*/ 134 w 146"/>
                  <a:gd name="T43" fmla="*/ 170 h 172"/>
                  <a:gd name="T44" fmla="*/ 122 w 146"/>
                  <a:gd name="T45" fmla="*/ 159 h 172"/>
                  <a:gd name="T46" fmla="*/ 122 w 146"/>
                  <a:gd name="T47" fmla="*/ 143 h 172"/>
                  <a:gd name="T48" fmla="*/ 62 w 146"/>
                  <a:gd name="T49" fmla="*/ 172 h 172"/>
                  <a:gd name="T50" fmla="*/ 0 w 146"/>
                  <a:gd name="T51" fmla="*/ 12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6" h="172">
                    <a:moveTo>
                      <a:pt x="122" y="107"/>
                    </a:moveTo>
                    <a:cubicBezTo>
                      <a:pt x="122" y="91"/>
                      <a:pt x="122" y="91"/>
                      <a:pt x="122" y="91"/>
                    </a:cubicBezTo>
                    <a:cubicBezTo>
                      <a:pt x="110" y="88"/>
                      <a:pt x="94" y="84"/>
                      <a:pt x="74" y="84"/>
                    </a:cubicBezTo>
                    <a:cubicBezTo>
                      <a:pt x="43" y="84"/>
                      <a:pt x="25" y="98"/>
                      <a:pt x="25" y="118"/>
                    </a:cubicBezTo>
                    <a:cubicBezTo>
                      <a:pt x="25" y="119"/>
                      <a:pt x="25" y="119"/>
                      <a:pt x="25" y="119"/>
                    </a:cubicBezTo>
                    <a:cubicBezTo>
                      <a:pt x="25" y="140"/>
                      <a:pt x="45" y="152"/>
                      <a:pt x="67" y="152"/>
                    </a:cubicBezTo>
                    <a:cubicBezTo>
                      <a:pt x="97" y="152"/>
                      <a:pt x="122" y="133"/>
                      <a:pt x="122" y="107"/>
                    </a:cubicBezTo>
                    <a:moveTo>
                      <a:pt x="0" y="120"/>
                    </a:moveTo>
                    <a:cubicBezTo>
                      <a:pt x="0" y="119"/>
                      <a:pt x="0" y="119"/>
                      <a:pt x="0" y="119"/>
                    </a:cubicBezTo>
                    <a:cubicBezTo>
                      <a:pt x="0" y="85"/>
                      <a:pt x="29" y="66"/>
                      <a:pt x="71" y="66"/>
                    </a:cubicBezTo>
                    <a:cubicBezTo>
                      <a:pt x="92" y="66"/>
                      <a:pt x="107" y="69"/>
                      <a:pt x="122" y="73"/>
                    </a:cubicBezTo>
                    <a:cubicBezTo>
                      <a:pt x="122" y="67"/>
                      <a:pt x="122" y="67"/>
                      <a:pt x="122" y="67"/>
                    </a:cubicBezTo>
                    <a:cubicBezTo>
                      <a:pt x="122" y="37"/>
                      <a:pt x="104" y="22"/>
                      <a:pt x="73" y="22"/>
                    </a:cubicBezTo>
                    <a:cubicBezTo>
                      <a:pt x="56" y="22"/>
                      <a:pt x="46" y="24"/>
                      <a:pt x="34" y="30"/>
                    </a:cubicBezTo>
                    <a:cubicBezTo>
                      <a:pt x="33" y="30"/>
                      <a:pt x="31" y="31"/>
                      <a:pt x="30" y="31"/>
                    </a:cubicBezTo>
                    <a:cubicBezTo>
                      <a:pt x="24" y="31"/>
                      <a:pt x="19" y="26"/>
                      <a:pt x="19" y="20"/>
                    </a:cubicBezTo>
                    <a:cubicBezTo>
                      <a:pt x="19" y="15"/>
                      <a:pt x="21" y="12"/>
                      <a:pt x="26" y="10"/>
                    </a:cubicBezTo>
                    <a:cubicBezTo>
                      <a:pt x="42" y="3"/>
                      <a:pt x="54" y="0"/>
                      <a:pt x="75" y="0"/>
                    </a:cubicBezTo>
                    <a:cubicBezTo>
                      <a:pt x="99" y="0"/>
                      <a:pt x="117" y="6"/>
                      <a:pt x="129" y="19"/>
                    </a:cubicBezTo>
                    <a:cubicBezTo>
                      <a:pt x="140" y="30"/>
                      <a:pt x="146" y="46"/>
                      <a:pt x="146" y="67"/>
                    </a:cubicBezTo>
                    <a:cubicBezTo>
                      <a:pt x="146" y="158"/>
                      <a:pt x="146" y="158"/>
                      <a:pt x="146" y="158"/>
                    </a:cubicBezTo>
                    <a:cubicBezTo>
                      <a:pt x="146" y="165"/>
                      <a:pt x="141" y="170"/>
                      <a:pt x="134" y="170"/>
                    </a:cubicBezTo>
                    <a:cubicBezTo>
                      <a:pt x="127" y="170"/>
                      <a:pt x="122" y="165"/>
                      <a:pt x="122" y="159"/>
                    </a:cubicBezTo>
                    <a:cubicBezTo>
                      <a:pt x="122" y="143"/>
                      <a:pt x="122" y="143"/>
                      <a:pt x="122" y="143"/>
                    </a:cubicBezTo>
                    <a:cubicBezTo>
                      <a:pt x="111" y="158"/>
                      <a:pt x="91" y="172"/>
                      <a:pt x="62" y="172"/>
                    </a:cubicBezTo>
                    <a:cubicBezTo>
                      <a:pt x="32" y="172"/>
                      <a:pt x="0" y="154"/>
                      <a:pt x="0" y="12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0"/>
              <p:cNvSpPr>
                <a:spLocks/>
              </p:cNvSpPr>
              <p:nvPr/>
            </p:nvSpPr>
            <p:spPr bwMode="auto">
              <a:xfrm>
                <a:off x="-84138" y="5622925"/>
                <a:ext cx="1635125" cy="682625"/>
              </a:xfrm>
              <a:custGeom>
                <a:avLst/>
                <a:gdLst>
                  <a:gd name="T0" fmla="*/ 49 w 435"/>
                  <a:gd name="T1" fmla="*/ 18 h 179"/>
                  <a:gd name="T2" fmla="*/ 17 w 435"/>
                  <a:gd name="T3" fmla="*/ 6 h 179"/>
                  <a:gd name="T4" fmla="*/ 6 w 435"/>
                  <a:gd name="T5" fmla="*/ 37 h 179"/>
                  <a:gd name="T6" fmla="*/ 58 w 435"/>
                  <a:gd name="T7" fmla="*/ 152 h 179"/>
                  <a:gd name="T8" fmla="*/ 92 w 435"/>
                  <a:gd name="T9" fmla="*/ 179 h 179"/>
                  <a:gd name="T10" fmla="*/ 125 w 435"/>
                  <a:gd name="T11" fmla="*/ 152 h 179"/>
                  <a:gd name="T12" fmla="*/ 171 w 435"/>
                  <a:gd name="T13" fmla="*/ 51 h 179"/>
                  <a:gd name="T14" fmla="*/ 178 w 435"/>
                  <a:gd name="T15" fmla="*/ 46 h 179"/>
                  <a:gd name="T16" fmla="*/ 185 w 435"/>
                  <a:gd name="T17" fmla="*/ 54 h 179"/>
                  <a:gd name="T18" fmla="*/ 185 w 435"/>
                  <a:gd name="T19" fmla="*/ 151 h 179"/>
                  <a:gd name="T20" fmla="*/ 209 w 435"/>
                  <a:gd name="T21" fmla="*/ 179 h 179"/>
                  <a:gd name="T22" fmla="*/ 234 w 435"/>
                  <a:gd name="T23" fmla="*/ 151 h 179"/>
                  <a:gd name="T24" fmla="*/ 234 w 435"/>
                  <a:gd name="T25" fmla="*/ 72 h 179"/>
                  <a:gd name="T26" fmla="*/ 260 w 435"/>
                  <a:gd name="T27" fmla="*/ 46 h 179"/>
                  <a:gd name="T28" fmla="*/ 285 w 435"/>
                  <a:gd name="T29" fmla="*/ 72 h 179"/>
                  <a:gd name="T30" fmla="*/ 285 w 435"/>
                  <a:gd name="T31" fmla="*/ 151 h 179"/>
                  <a:gd name="T32" fmla="*/ 310 w 435"/>
                  <a:gd name="T33" fmla="*/ 179 h 179"/>
                  <a:gd name="T34" fmla="*/ 334 w 435"/>
                  <a:gd name="T35" fmla="*/ 151 h 179"/>
                  <a:gd name="T36" fmla="*/ 334 w 435"/>
                  <a:gd name="T37" fmla="*/ 72 h 179"/>
                  <a:gd name="T38" fmla="*/ 360 w 435"/>
                  <a:gd name="T39" fmla="*/ 46 h 179"/>
                  <a:gd name="T40" fmla="*/ 385 w 435"/>
                  <a:gd name="T41" fmla="*/ 72 h 179"/>
                  <a:gd name="T42" fmla="*/ 385 w 435"/>
                  <a:gd name="T43" fmla="*/ 151 h 179"/>
                  <a:gd name="T44" fmla="*/ 410 w 435"/>
                  <a:gd name="T45" fmla="*/ 179 h 179"/>
                  <a:gd name="T46" fmla="*/ 435 w 435"/>
                  <a:gd name="T47" fmla="*/ 151 h 179"/>
                  <a:gd name="T48" fmla="*/ 435 w 435"/>
                  <a:gd name="T49" fmla="*/ 61 h 179"/>
                  <a:gd name="T50" fmla="*/ 375 w 435"/>
                  <a:gd name="T51" fmla="*/ 4 h 179"/>
                  <a:gd name="T52" fmla="*/ 323 w 435"/>
                  <a:gd name="T53" fmla="*/ 26 h 179"/>
                  <a:gd name="T54" fmla="*/ 272 w 435"/>
                  <a:gd name="T55" fmla="*/ 4 h 179"/>
                  <a:gd name="T56" fmla="*/ 223 w 435"/>
                  <a:gd name="T57" fmla="*/ 26 h 179"/>
                  <a:gd name="T58" fmla="*/ 178 w 435"/>
                  <a:gd name="T59" fmla="*/ 4 h 179"/>
                  <a:gd name="T60" fmla="*/ 125 w 435"/>
                  <a:gd name="T61" fmla="*/ 40 h 179"/>
                  <a:gd name="T62" fmla="*/ 92 w 435"/>
                  <a:gd name="T63" fmla="*/ 119 h 179"/>
                  <a:gd name="T64" fmla="*/ 49 w 435"/>
                  <a:gd name="T65" fmla="*/ 18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5" h="179">
                    <a:moveTo>
                      <a:pt x="49" y="18"/>
                    </a:moveTo>
                    <a:cubicBezTo>
                      <a:pt x="43" y="6"/>
                      <a:pt x="30" y="0"/>
                      <a:pt x="17" y="6"/>
                    </a:cubicBezTo>
                    <a:cubicBezTo>
                      <a:pt x="5" y="12"/>
                      <a:pt x="0" y="25"/>
                      <a:pt x="6" y="37"/>
                    </a:cubicBezTo>
                    <a:cubicBezTo>
                      <a:pt x="58" y="152"/>
                      <a:pt x="58" y="152"/>
                      <a:pt x="58" y="152"/>
                    </a:cubicBezTo>
                    <a:cubicBezTo>
                      <a:pt x="67" y="169"/>
                      <a:pt x="75" y="179"/>
                      <a:pt x="92" y="179"/>
                    </a:cubicBezTo>
                    <a:cubicBezTo>
                      <a:pt x="109" y="179"/>
                      <a:pt x="117" y="169"/>
                      <a:pt x="125" y="152"/>
                    </a:cubicBezTo>
                    <a:cubicBezTo>
                      <a:pt x="125" y="152"/>
                      <a:pt x="171" y="52"/>
                      <a:pt x="171" y="51"/>
                    </a:cubicBezTo>
                    <a:cubicBezTo>
                      <a:pt x="172" y="50"/>
                      <a:pt x="173" y="46"/>
                      <a:pt x="178" y="46"/>
                    </a:cubicBezTo>
                    <a:cubicBezTo>
                      <a:pt x="182" y="47"/>
                      <a:pt x="185" y="50"/>
                      <a:pt x="185" y="54"/>
                    </a:cubicBezTo>
                    <a:cubicBezTo>
                      <a:pt x="185" y="151"/>
                      <a:pt x="185" y="151"/>
                      <a:pt x="185" y="151"/>
                    </a:cubicBezTo>
                    <a:cubicBezTo>
                      <a:pt x="185" y="166"/>
                      <a:pt x="193" y="179"/>
                      <a:pt x="209" y="179"/>
                    </a:cubicBezTo>
                    <a:cubicBezTo>
                      <a:pt x="225" y="179"/>
                      <a:pt x="234" y="166"/>
                      <a:pt x="234" y="151"/>
                    </a:cubicBezTo>
                    <a:cubicBezTo>
                      <a:pt x="234" y="72"/>
                      <a:pt x="234" y="72"/>
                      <a:pt x="234" y="72"/>
                    </a:cubicBezTo>
                    <a:cubicBezTo>
                      <a:pt x="234" y="56"/>
                      <a:pt x="245" y="46"/>
                      <a:pt x="260" y="46"/>
                    </a:cubicBezTo>
                    <a:cubicBezTo>
                      <a:pt x="275" y="46"/>
                      <a:pt x="285" y="57"/>
                      <a:pt x="285" y="72"/>
                    </a:cubicBezTo>
                    <a:cubicBezTo>
                      <a:pt x="285" y="151"/>
                      <a:pt x="285" y="151"/>
                      <a:pt x="285" y="151"/>
                    </a:cubicBezTo>
                    <a:cubicBezTo>
                      <a:pt x="285" y="166"/>
                      <a:pt x="294" y="179"/>
                      <a:pt x="310" y="179"/>
                    </a:cubicBezTo>
                    <a:cubicBezTo>
                      <a:pt x="326" y="179"/>
                      <a:pt x="334" y="166"/>
                      <a:pt x="334" y="151"/>
                    </a:cubicBezTo>
                    <a:cubicBezTo>
                      <a:pt x="334" y="72"/>
                      <a:pt x="334" y="72"/>
                      <a:pt x="334" y="72"/>
                    </a:cubicBezTo>
                    <a:cubicBezTo>
                      <a:pt x="334" y="56"/>
                      <a:pt x="345" y="46"/>
                      <a:pt x="360" y="46"/>
                    </a:cubicBezTo>
                    <a:cubicBezTo>
                      <a:pt x="375" y="46"/>
                      <a:pt x="385" y="57"/>
                      <a:pt x="385" y="72"/>
                    </a:cubicBezTo>
                    <a:cubicBezTo>
                      <a:pt x="385" y="151"/>
                      <a:pt x="385" y="151"/>
                      <a:pt x="385" y="151"/>
                    </a:cubicBezTo>
                    <a:cubicBezTo>
                      <a:pt x="385" y="166"/>
                      <a:pt x="394" y="179"/>
                      <a:pt x="410" y="179"/>
                    </a:cubicBezTo>
                    <a:cubicBezTo>
                      <a:pt x="426" y="179"/>
                      <a:pt x="435" y="166"/>
                      <a:pt x="435" y="151"/>
                    </a:cubicBezTo>
                    <a:cubicBezTo>
                      <a:pt x="435" y="61"/>
                      <a:pt x="435" y="61"/>
                      <a:pt x="435" y="61"/>
                    </a:cubicBezTo>
                    <a:cubicBezTo>
                      <a:pt x="435" y="27"/>
                      <a:pt x="408" y="4"/>
                      <a:pt x="375" y="4"/>
                    </a:cubicBezTo>
                    <a:cubicBezTo>
                      <a:pt x="343" y="4"/>
                      <a:pt x="323" y="26"/>
                      <a:pt x="323" y="26"/>
                    </a:cubicBezTo>
                    <a:cubicBezTo>
                      <a:pt x="312" y="12"/>
                      <a:pt x="297" y="4"/>
                      <a:pt x="272" y="4"/>
                    </a:cubicBezTo>
                    <a:cubicBezTo>
                      <a:pt x="246" y="4"/>
                      <a:pt x="223" y="26"/>
                      <a:pt x="223" y="26"/>
                    </a:cubicBezTo>
                    <a:cubicBezTo>
                      <a:pt x="212" y="12"/>
                      <a:pt x="194" y="4"/>
                      <a:pt x="178" y="4"/>
                    </a:cubicBezTo>
                    <a:cubicBezTo>
                      <a:pt x="155" y="4"/>
                      <a:pt x="136" y="14"/>
                      <a:pt x="125" y="40"/>
                    </a:cubicBezTo>
                    <a:cubicBezTo>
                      <a:pt x="92" y="119"/>
                      <a:pt x="92" y="119"/>
                      <a:pt x="92" y="119"/>
                    </a:cubicBezTo>
                    <a:lnTo>
                      <a:pt x="49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1"/>
              <p:cNvSpPr>
                <a:spLocks noEditPoints="1"/>
              </p:cNvSpPr>
              <p:nvPr/>
            </p:nvSpPr>
            <p:spPr bwMode="auto">
              <a:xfrm>
                <a:off x="4097338" y="5649913"/>
                <a:ext cx="149225" cy="157163"/>
              </a:xfrm>
              <a:custGeom>
                <a:avLst/>
                <a:gdLst>
                  <a:gd name="T0" fmla="*/ 37 w 40"/>
                  <a:gd name="T1" fmla="*/ 20 h 41"/>
                  <a:gd name="T2" fmla="*/ 37 w 40"/>
                  <a:gd name="T3" fmla="*/ 20 h 41"/>
                  <a:gd name="T4" fmla="*/ 20 w 40"/>
                  <a:gd name="T5" fmla="*/ 4 h 41"/>
                  <a:gd name="T6" fmla="*/ 3 w 40"/>
                  <a:gd name="T7" fmla="*/ 20 h 41"/>
                  <a:gd name="T8" fmla="*/ 3 w 40"/>
                  <a:gd name="T9" fmla="*/ 21 h 41"/>
                  <a:gd name="T10" fmla="*/ 20 w 40"/>
                  <a:gd name="T11" fmla="*/ 37 h 41"/>
                  <a:gd name="T12" fmla="*/ 37 w 40"/>
                  <a:gd name="T13" fmla="*/ 20 h 41"/>
                  <a:gd name="T14" fmla="*/ 0 w 40"/>
                  <a:gd name="T15" fmla="*/ 21 h 41"/>
                  <a:gd name="T16" fmla="*/ 0 w 40"/>
                  <a:gd name="T17" fmla="*/ 20 h 41"/>
                  <a:gd name="T18" fmla="*/ 20 w 40"/>
                  <a:gd name="T19" fmla="*/ 0 h 41"/>
                  <a:gd name="T20" fmla="*/ 40 w 40"/>
                  <a:gd name="T21" fmla="*/ 20 h 41"/>
                  <a:gd name="T22" fmla="*/ 40 w 40"/>
                  <a:gd name="T23" fmla="*/ 20 h 41"/>
                  <a:gd name="T24" fmla="*/ 20 w 40"/>
                  <a:gd name="T25" fmla="*/ 41 h 41"/>
                  <a:gd name="T26" fmla="*/ 0 w 40"/>
                  <a:gd name="T27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41">
                    <a:moveTo>
                      <a:pt x="37" y="20"/>
                    </a:move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1"/>
                      <a:pt x="29" y="4"/>
                      <a:pt x="20" y="4"/>
                    </a:cubicBezTo>
                    <a:cubicBezTo>
                      <a:pt x="11" y="4"/>
                      <a:pt x="3" y="11"/>
                      <a:pt x="3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30"/>
                      <a:pt x="11" y="37"/>
                      <a:pt x="20" y="37"/>
                    </a:cubicBezTo>
                    <a:cubicBezTo>
                      <a:pt x="29" y="37"/>
                      <a:pt x="37" y="30"/>
                      <a:pt x="37" y="20"/>
                    </a:cubicBezTo>
                    <a:moveTo>
                      <a:pt x="0" y="21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0" y="9"/>
                      <a:pt x="40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32"/>
                      <a:pt x="31" y="41"/>
                      <a:pt x="20" y="41"/>
                    </a:cubicBezTo>
                    <a:cubicBezTo>
                      <a:pt x="8" y="41"/>
                      <a:pt x="0" y="32"/>
                      <a:pt x="0" y="2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2"/>
              <p:cNvSpPr>
                <a:spLocks noEditPoints="1"/>
              </p:cNvSpPr>
              <p:nvPr/>
            </p:nvSpPr>
            <p:spPr bwMode="auto">
              <a:xfrm>
                <a:off x="4141788" y="5688013"/>
                <a:ext cx="63500" cy="76200"/>
              </a:xfrm>
              <a:custGeom>
                <a:avLst/>
                <a:gdLst>
                  <a:gd name="T0" fmla="*/ 9 w 17"/>
                  <a:gd name="T1" fmla="*/ 10 h 20"/>
                  <a:gd name="T2" fmla="*/ 12 w 17"/>
                  <a:gd name="T3" fmla="*/ 7 h 20"/>
                  <a:gd name="T4" fmla="*/ 12 w 17"/>
                  <a:gd name="T5" fmla="*/ 7 h 20"/>
                  <a:gd name="T6" fmla="*/ 9 w 17"/>
                  <a:gd name="T7" fmla="*/ 4 h 20"/>
                  <a:gd name="T8" fmla="*/ 5 w 17"/>
                  <a:gd name="T9" fmla="*/ 4 h 20"/>
                  <a:gd name="T10" fmla="*/ 5 w 17"/>
                  <a:gd name="T11" fmla="*/ 10 h 20"/>
                  <a:gd name="T12" fmla="*/ 9 w 17"/>
                  <a:gd name="T13" fmla="*/ 10 h 20"/>
                  <a:gd name="T14" fmla="*/ 0 w 17"/>
                  <a:gd name="T15" fmla="*/ 2 h 20"/>
                  <a:gd name="T16" fmla="*/ 2 w 17"/>
                  <a:gd name="T17" fmla="*/ 0 h 20"/>
                  <a:gd name="T18" fmla="*/ 9 w 17"/>
                  <a:gd name="T19" fmla="*/ 0 h 20"/>
                  <a:gd name="T20" fmla="*/ 15 w 17"/>
                  <a:gd name="T21" fmla="*/ 2 h 20"/>
                  <a:gd name="T22" fmla="*/ 17 w 17"/>
                  <a:gd name="T23" fmla="*/ 7 h 20"/>
                  <a:gd name="T24" fmla="*/ 17 w 17"/>
                  <a:gd name="T25" fmla="*/ 7 h 20"/>
                  <a:gd name="T26" fmla="*/ 13 w 17"/>
                  <a:gd name="T27" fmla="*/ 13 h 20"/>
                  <a:gd name="T28" fmla="*/ 16 w 17"/>
                  <a:gd name="T29" fmla="*/ 17 h 20"/>
                  <a:gd name="T30" fmla="*/ 16 w 17"/>
                  <a:gd name="T31" fmla="*/ 18 h 20"/>
                  <a:gd name="T32" fmla="*/ 14 w 17"/>
                  <a:gd name="T33" fmla="*/ 20 h 20"/>
                  <a:gd name="T34" fmla="*/ 12 w 17"/>
                  <a:gd name="T35" fmla="*/ 19 h 20"/>
                  <a:gd name="T36" fmla="*/ 8 w 17"/>
                  <a:gd name="T37" fmla="*/ 14 h 20"/>
                  <a:gd name="T38" fmla="*/ 5 w 17"/>
                  <a:gd name="T39" fmla="*/ 14 h 20"/>
                  <a:gd name="T40" fmla="*/ 5 w 17"/>
                  <a:gd name="T41" fmla="*/ 18 h 20"/>
                  <a:gd name="T42" fmla="*/ 2 w 17"/>
                  <a:gd name="T43" fmla="*/ 20 h 20"/>
                  <a:gd name="T44" fmla="*/ 0 w 17"/>
                  <a:gd name="T45" fmla="*/ 18 h 20"/>
                  <a:gd name="T46" fmla="*/ 0 w 17"/>
                  <a:gd name="T4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" h="20">
                    <a:moveTo>
                      <a:pt x="9" y="10"/>
                    </a:moveTo>
                    <a:cubicBezTo>
                      <a:pt x="11" y="10"/>
                      <a:pt x="12" y="9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5"/>
                      <a:pt x="11" y="4"/>
                      <a:pt x="9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10"/>
                      <a:pt x="5" y="10"/>
                      <a:pt x="5" y="10"/>
                    </a:cubicBezTo>
                    <a:lnTo>
                      <a:pt x="9" y="10"/>
                    </a:lnTo>
                    <a:close/>
                    <a:moveTo>
                      <a:pt x="0" y="2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2" y="0"/>
                      <a:pt x="14" y="1"/>
                      <a:pt x="15" y="2"/>
                    </a:cubicBezTo>
                    <a:cubicBezTo>
                      <a:pt x="16" y="3"/>
                      <a:pt x="17" y="5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10"/>
                      <a:pt x="15" y="12"/>
                      <a:pt x="13" y="13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8"/>
                      <a:pt x="16" y="18"/>
                    </a:cubicBezTo>
                    <a:cubicBezTo>
                      <a:pt x="16" y="19"/>
                      <a:pt x="15" y="20"/>
                      <a:pt x="14" y="20"/>
                    </a:cubicBezTo>
                    <a:cubicBezTo>
                      <a:pt x="13" y="20"/>
                      <a:pt x="13" y="20"/>
                      <a:pt x="12" y="19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4" y="20"/>
                      <a:pt x="2" y="20"/>
                    </a:cubicBezTo>
                    <a:cubicBezTo>
                      <a:pt x="1" y="20"/>
                      <a:pt x="0" y="19"/>
                      <a:pt x="0" y="18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029200" y="2209800"/>
            <a:ext cx="3291840" cy="1676400"/>
          </a:xfrm>
        </p:spPr>
        <p:txBody>
          <a:bodyPr anchor="b"/>
          <a:lstStyle>
            <a:lvl1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1pPr>
            <a:lvl2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2pPr>
            <a:lvl3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3pPr>
            <a:lvl4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4pPr>
            <a:lvl5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5pPr>
            <a:lvl6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6pPr>
            <a:lvl7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7pPr>
            <a:lvl8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8pPr>
            <a:lvl9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XX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029200" y="3886200"/>
            <a:ext cx="3291840" cy="1066800"/>
          </a:xfrm>
        </p:spPr>
        <p:txBody>
          <a:bodyPr/>
          <a:lstStyle>
            <a:lvl1pPr marL="3175" indent="0">
              <a:spcBef>
                <a:spcPts val="0"/>
              </a:spcBef>
              <a:buNone/>
              <a:defRPr sz="2400" cap="none" baseline="0">
                <a:solidFill>
                  <a:schemeClr val="bg1"/>
                </a:solidFill>
              </a:defRPr>
            </a:lvl1pPr>
            <a:lvl2pPr marL="3175" indent="0">
              <a:spcBef>
                <a:spcPts val="0"/>
              </a:spcBef>
              <a:buNone/>
              <a:defRPr sz="2400" cap="none" baseline="0">
                <a:solidFill>
                  <a:schemeClr val="bg1"/>
                </a:solidFill>
              </a:defRPr>
            </a:lvl2pPr>
            <a:lvl3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3pPr>
            <a:lvl4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4pPr>
            <a:lvl5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5pPr>
            <a:lvl6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6pPr>
            <a:lvl7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7pPr>
            <a:lvl8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8pPr>
            <a:lvl9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63171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Metric 3">
    <p:bg bwMode="ltGray"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981200"/>
            <a:ext cx="9144000" cy="4876800"/>
            <a:chOff x="0" y="1981200"/>
            <a:chExt cx="9144000" cy="48768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981200"/>
              <a:ext cx="9144000" cy="4876800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448524" y="6446044"/>
              <a:ext cx="1099793" cy="173355"/>
              <a:chOff x="-84138" y="5622925"/>
              <a:chExt cx="4330701" cy="682626"/>
            </a:xfrm>
          </p:grpSpPr>
          <p:sp>
            <p:nvSpPr>
              <p:cNvPr id="17" name="Freeform 6"/>
              <p:cNvSpPr>
                <a:spLocks/>
              </p:cNvSpPr>
              <p:nvPr/>
            </p:nvSpPr>
            <p:spPr bwMode="auto">
              <a:xfrm>
                <a:off x="1589088" y="5649913"/>
                <a:ext cx="914400" cy="647700"/>
              </a:xfrm>
              <a:custGeom>
                <a:avLst/>
                <a:gdLst>
                  <a:gd name="T0" fmla="*/ 52 w 243"/>
                  <a:gd name="T1" fmla="*/ 159 h 170"/>
                  <a:gd name="T2" fmla="*/ 2 w 243"/>
                  <a:gd name="T3" fmla="*/ 19 h 170"/>
                  <a:gd name="T4" fmla="*/ 0 w 243"/>
                  <a:gd name="T5" fmla="*/ 12 h 170"/>
                  <a:gd name="T6" fmla="*/ 13 w 243"/>
                  <a:gd name="T7" fmla="*/ 0 h 170"/>
                  <a:gd name="T8" fmla="*/ 25 w 243"/>
                  <a:gd name="T9" fmla="*/ 11 h 170"/>
                  <a:gd name="T10" fmla="*/ 67 w 243"/>
                  <a:gd name="T11" fmla="*/ 131 h 170"/>
                  <a:gd name="T12" fmla="*/ 109 w 243"/>
                  <a:gd name="T13" fmla="*/ 10 h 170"/>
                  <a:gd name="T14" fmla="*/ 121 w 243"/>
                  <a:gd name="T15" fmla="*/ 0 h 170"/>
                  <a:gd name="T16" fmla="*/ 122 w 243"/>
                  <a:gd name="T17" fmla="*/ 0 h 170"/>
                  <a:gd name="T18" fmla="*/ 135 w 243"/>
                  <a:gd name="T19" fmla="*/ 10 h 170"/>
                  <a:gd name="T20" fmla="*/ 177 w 243"/>
                  <a:gd name="T21" fmla="*/ 131 h 170"/>
                  <a:gd name="T22" fmla="*/ 219 w 243"/>
                  <a:gd name="T23" fmla="*/ 10 h 170"/>
                  <a:gd name="T24" fmla="*/ 231 w 243"/>
                  <a:gd name="T25" fmla="*/ 0 h 170"/>
                  <a:gd name="T26" fmla="*/ 243 w 243"/>
                  <a:gd name="T27" fmla="*/ 12 h 170"/>
                  <a:gd name="T28" fmla="*/ 241 w 243"/>
                  <a:gd name="T29" fmla="*/ 19 h 170"/>
                  <a:gd name="T30" fmla="*/ 191 w 243"/>
                  <a:gd name="T31" fmla="*/ 159 h 170"/>
                  <a:gd name="T32" fmla="*/ 177 w 243"/>
                  <a:gd name="T33" fmla="*/ 170 h 170"/>
                  <a:gd name="T34" fmla="*/ 176 w 243"/>
                  <a:gd name="T35" fmla="*/ 170 h 170"/>
                  <a:gd name="T36" fmla="*/ 163 w 243"/>
                  <a:gd name="T37" fmla="*/ 159 h 170"/>
                  <a:gd name="T38" fmla="*/ 122 w 243"/>
                  <a:gd name="T39" fmla="*/ 40 h 170"/>
                  <a:gd name="T40" fmla="*/ 80 w 243"/>
                  <a:gd name="T41" fmla="*/ 159 h 170"/>
                  <a:gd name="T42" fmla="*/ 66 w 243"/>
                  <a:gd name="T43" fmla="*/ 170 h 170"/>
                  <a:gd name="T44" fmla="*/ 66 w 243"/>
                  <a:gd name="T45" fmla="*/ 170 h 170"/>
                  <a:gd name="T46" fmla="*/ 52 w 243"/>
                  <a:gd name="T47" fmla="*/ 159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43" h="170">
                    <a:moveTo>
                      <a:pt x="52" y="159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7"/>
                      <a:pt x="0" y="14"/>
                      <a:pt x="0" y="12"/>
                    </a:cubicBezTo>
                    <a:cubicBezTo>
                      <a:pt x="0" y="6"/>
                      <a:pt x="5" y="0"/>
                      <a:pt x="13" y="0"/>
                    </a:cubicBezTo>
                    <a:cubicBezTo>
                      <a:pt x="19" y="0"/>
                      <a:pt x="23" y="4"/>
                      <a:pt x="25" y="11"/>
                    </a:cubicBezTo>
                    <a:cubicBezTo>
                      <a:pt x="67" y="131"/>
                      <a:pt x="67" y="131"/>
                      <a:pt x="67" y="131"/>
                    </a:cubicBezTo>
                    <a:cubicBezTo>
                      <a:pt x="109" y="10"/>
                      <a:pt x="109" y="10"/>
                      <a:pt x="109" y="10"/>
                    </a:cubicBezTo>
                    <a:cubicBezTo>
                      <a:pt x="111" y="4"/>
                      <a:pt x="114" y="0"/>
                      <a:pt x="121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29" y="0"/>
                      <a:pt x="133" y="4"/>
                      <a:pt x="135" y="10"/>
                    </a:cubicBezTo>
                    <a:cubicBezTo>
                      <a:pt x="177" y="131"/>
                      <a:pt x="177" y="131"/>
                      <a:pt x="177" y="131"/>
                    </a:cubicBezTo>
                    <a:cubicBezTo>
                      <a:pt x="219" y="10"/>
                      <a:pt x="219" y="10"/>
                      <a:pt x="219" y="10"/>
                    </a:cubicBezTo>
                    <a:cubicBezTo>
                      <a:pt x="221" y="5"/>
                      <a:pt x="224" y="0"/>
                      <a:pt x="231" y="0"/>
                    </a:cubicBezTo>
                    <a:cubicBezTo>
                      <a:pt x="238" y="0"/>
                      <a:pt x="243" y="6"/>
                      <a:pt x="243" y="12"/>
                    </a:cubicBezTo>
                    <a:cubicBezTo>
                      <a:pt x="243" y="14"/>
                      <a:pt x="242" y="17"/>
                      <a:pt x="241" y="19"/>
                    </a:cubicBezTo>
                    <a:cubicBezTo>
                      <a:pt x="191" y="159"/>
                      <a:pt x="191" y="159"/>
                      <a:pt x="191" y="159"/>
                    </a:cubicBezTo>
                    <a:cubicBezTo>
                      <a:pt x="188" y="166"/>
                      <a:pt x="183" y="170"/>
                      <a:pt x="177" y="170"/>
                    </a:cubicBezTo>
                    <a:cubicBezTo>
                      <a:pt x="176" y="170"/>
                      <a:pt x="176" y="170"/>
                      <a:pt x="176" y="170"/>
                    </a:cubicBezTo>
                    <a:cubicBezTo>
                      <a:pt x="170" y="170"/>
                      <a:pt x="165" y="166"/>
                      <a:pt x="163" y="159"/>
                    </a:cubicBezTo>
                    <a:cubicBezTo>
                      <a:pt x="122" y="40"/>
                      <a:pt x="122" y="40"/>
                      <a:pt x="122" y="40"/>
                    </a:cubicBezTo>
                    <a:cubicBezTo>
                      <a:pt x="80" y="159"/>
                      <a:pt x="80" y="159"/>
                      <a:pt x="80" y="159"/>
                    </a:cubicBezTo>
                    <a:cubicBezTo>
                      <a:pt x="78" y="166"/>
                      <a:pt x="73" y="170"/>
                      <a:pt x="66" y="170"/>
                    </a:cubicBezTo>
                    <a:cubicBezTo>
                      <a:pt x="66" y="170"/>
                      <a:pt x="66" y="170"/>
                      <a:pt x="66" y="170"/>
                    </a:cubicBezTo>
                    <a:cubicBezTo>
                      <a:pt x="60" y="170"/>
                      <a:pt x="55" y="166"/>
                      <a:pt x="52" y="159"/>
                    </a:cubicBezTo>
                  </a:path>
                </a:pathLst>
              </a:custGeom>
              <a:solidFill>
                <a:srgbClr val="7170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7"/>
              <p:cNvSpPr>
                <a:spLocks/>
              </p:cNvSpPr>
              <p:nvPr/>
            </p:nvSpPr>
            <p:spPr bwMode="auto">
              <a:xfrm>
                <a:off x="3163888" y="5649913"/>
                <a:ext cx="354013" cy="647700"/>
              </a:xfrm>
              <a:custGeom>
                <a:avLst/>
                <a:gdLst>
                  <a:gd name="T0" fmla="*/ 0 w 94"/>
                  <a:gd name="T1" fmla="*/ 13 h 170"/>
                  <a:gd name="T2" fmla="*/ 12 w 94"/>
                  <a:gd name="T3" fmla="*/ 0 h 170"/>
                  <a:gd name="T4" fmla="*/ 24 w 94"/>
                  <a:gd name="T5" fmla="*/ 13 h 170"/>
                  <a:gd name="T6" fmla="*/ 24 w 94"/>
                  <a:gd name="T7" fmla="*/ 41 h 170"/>
                  <a:gd name="T8" fmla="*/ 82 w 94"/>
                  <a:gd name="T9" fmla="*/ 0 h 170"/>
                  <a:gd name="T10" fmla="*/ 94 w 94"/>
                  <a:gd name="T11" fmla="*/ 13 h 170"/>
                  <a:gd name="T12" fmla="*/ 83 w 94"/>
                  <a:gd name="T13" fmla="*/ 25 h 170"/>
                  <a:gd name="T14" fmla="*/ 24 w 94"/>
                  <a:gd name="T15" fmla="*/ 101 h 170"/>
                  <a:gd name="T16" fmla="*/ 24 w 94"/>
                  <a:gd name="T17" fmla="*/ 157 h 170"/>
                  <a:gd name="T18" fmla="*/ 12 w 94"/>
                  <a:gd name="T19" fmla="*/ 170 h 170"/>
                  <a:gd name="T20" fmla="*/ 0 w 94"/>
                  <a:gd name="T21" fmla="*/ 157 h 170"/>
                  <a:gd name="T22" fmla="*/ 0 w 94"/>
                  <a:gd name="T23" fmla="*/ 1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" h="170">
                    <a:moveTo>
                      <a:pt x="0" y="13"/>
                    </a:moveTo>
                    <a:cubicBezTo>
                      <a:pt x="0" y="6"/>
                      <a:pt x="5" y="0"/>
                      <a:pt x="12" y="0"/>
                    </a:cubicBezTo>
                    <a:cubicBezTo>
                      <a:pt x="19" y="0"/>
                      <a:pt x="24" y="5"/>
                      <a:pt x="24" y="1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37" y="13"/>
                      <a:pt x="64" y="0"/>
                      <a:pt x="82" y="0"/>
                    </a:cubicBezTo>
                    <a:cubicBezTo>
                      <a:pt x="89" y="0"/>
                      <a:pt x="94" y="6"/>
                      <a:pt x="94" y="13"/>
                    </a:cubicBezTo>
                    <a:cubicBezTo>
                      <a:pt x="94" y="20"/>
                      <a:pt x="89" y="24"/>
                      <a:pt x="83" y="25"/>
                    </a:cubicBezTo>
                    <a:cubicBezTo>
                      <a:pt x="51" y="29"/>
                      <a:pt x="24" y="53"/>
                      <a:pt x="24" y="101"/>
                    </a:cubicBezTo>
                    <a:cubicBezTo>
                      <a:pt x="24" y="157"/>
                      <a:pt x="24" y="157"/>
                      <a:pt x="24" y="157"/>
                    </a:cubicBezTo>
                    <a:cubicBezTo>
                      <a:pt x="24" y="164"/>
                      <a:pt x="19" y="170"/>
                      <a:pt x="12" y="170"/>
                    </a:cubicBezTo>
                    <a:cubicBezTo>
                      <a:pt x="5" y="170"/>
                      <a:pt x="0" y="164"/>
                      <a:pt x="0" y="157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7170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8"/>
              <p:cNvSpPr>
                <a:spLocks noEditPoints="1"/>
              </p:cNvSpPr>
              <p:nvPr/>
            </p:nvSpPr>
            <p:spPr bwMode="auto">
              <a:xfrm>
                <a:off x="3509963" y="5649913"/>
                <a:ext cx="579438" cy="655638"/>
              </a:xfrm>
              <a:custGeom>
                <a:avLst/>
                <a:gdLst>
                  <a:gd name="T0" fmla="*/ 129 w 154"/>
                  <a:gd name="T1" fmla="*/ 76 h 172"/>
                  <a:gd name="T2" fmla="*/ 77 w 154"/>
                  <a:gd name="T3" fmla="*/ 21 h 172"/>
                  <a:gd name="T4" fmla="*/ 25 w 154"/>
                  <a:gd name="T5" fmla="*/ 76 h 172"/>
                  <a:gd name="T6" fmla="*/ 129 w 154"/>
                  <a:gd name="T7" fmla="*/ 76 h 172"/>
                  <a:gd name="T8" fmla="*/ 81 w 154"/>
                  <a:gd name="T9" fmla="*/ 172 h 172"/>
                  <a:gd name="T10" fmla="*/ 0 w 154"/>
                  <a:gd name="T11" fmla="*/ 86 h 172"/>
                  <a:gd name="T12" fmla="*/ 0 w 154"/>
                  <a:gd name="T13" fmla="*/ 85 h 172"/>
                  <a:gd name="T14" fmla="*/ 78 w 154"/>
                  <a:gd name="T15" fmla="*/ 0 h 172"/>
                  <a:gd name="T16" fmla="*/ 154 w 154"/>
                  <a:gd name="T17" fmla="*/ 83 h 172"/>
                  <a:gd name="T18" fmla="*/ 142 w 154"/>
                  <a:gd name="T19" fmla="*/ 95 h 172"/>
                  <a:gd name="T20" fmla="*/ 25 w 154"/>
                  <a:gd name="T21" fmla="*/ 95 h 172"/>
                  <a:gd name="T22" fmla="*/ 82 w 154"/>
                  <a:gd name="T23" fmla="*/ 150 h 172"/>
                  <a:gd name="T24" fmla="*/ 129 w 154"/>
                  <a:gd name="T25" fmla="*/ 131 h 172"/>
                  <a:gd name="T26" fmla="*/ 136 w 154"/>
                  <a:gd name="T27" fmla="*/ 128 h 172"/>
                  <a:gd name="T28" fmla="*/ 146 w 154"/>
                  <a:gd name="T29" fmla="*/ 139 h 172"/>
                  <a:gd name="T30" fmla="*/ 142 w 154"/>
                  <a:gd name="T31" fmla="*/ 147 h 172"/>
                  <a:gd name="T32" fmla="*/ 81 w 154"/>
                  <a:gd name="T33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4" h="172">
                    <a:moveTo>
                      <a:pt x="129" y="76"/>
                    </a:moveTo>
                    <a:cubicBezTo>
                      <a:pt x="127" y="47"/>
                      <a:pt x="110" y="21"/>
                      <a:pt x="77" y="21"/>
                    </a:cubicBezTo>
                    <a:cubicBezTo>
                      <a:pt x="49" y="21"/>
                      <a:pt x="28" y="44"/>
                      <a:pt x="25" y="76"/>
                    </a:cubicBezTo>
                    <a:lnTo>
                      <a:pt x="129" y="76"/>
                    </a:lnTo>
                    <a:close/>
                    <a:moveTo>
                      <a:pt x="81" y="172"/>
                    </a:moveTo>
                    <a:cubicBezTo>
                      <a:pt x="36" y="172"/>
                      <a:pt x="0" y="137"/>
                      <a:pt x="0" y="86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38"/>
                      <a:pt x="33" y="0"/>
                      <a:pt x="78" y="0"/>
                    </a:cubicBezTo>
                    <a:cubicBezTo>
                      <a:pt x="126" y="0"/>
                      <a:pt x="154" y="40"/>
                      <a:pt x="154" y="83"/>
                    </a:cubicBezTo>
                    <a:cubicBezTo>
                      <a:pt x="154" y="90"/>
                      <a:pt x="148" y="95"/>
                      <a:pt x="142" y="95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8" y="130"/>
                      <a:pt x="53" y="150"/>
                      <a:pt x="82" y="150"/>
                    </a:cubicBezTo>
                    <a:cubicBezTo>
                      <a:pt x="102" y="150"/>
                      <a:pt x="117" y="142"/>
                      <a:pt x="129" y="131"/>
                    </a:cubicBezTo>
                    <a:cubicBezTo>
                      <a:pt x="131" y="130"/>
                      <a:pt x="133" y="128"/>
                      <a:pt x="136" y="128"/>
                    </a:cubicBezTo>
                    <a:cubicBezTo>
                      <a:pt x="142" y="128"/>
                      <a:pt x="146" y="133"/>
                      <a:pt x="146" y="139"/>
                    </a:cubicBezTo>
                    <a:cubicBezTo>
                      <a:pt x="146" y="142"/>
                      <a:pt x="145" y="145"/>
                      <a:pt x="142" y="147"/>
                    </a:cubicBezTo>
                    <a:cubicBezTo>
                      <a:pt x="127" y="162"/>
                      <a:pt x="109" y="172"/>
                      <a:pt x="81" y="172"/>
                    </a:cubicBezTo>
                  </a:path>
                </a:pathLst>
              </a:custGeom>
              <a:solidFill>
                <a:srgbClr val="7170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9"/>
              <p:cNvSpPr>
                <a:spLocks noEditPoints="1"/>
              </p:cNvSpPr>
              <p:nvPr/>
            </p:nvSpPr>
            <p:spPr bwMode="auto">
              <a:xfrm>
                <a:off x="2503488" y="5649913"/>
                <a:ext cx="547688" cy="655638"/>
              </a:xfrm>
              <a:custGeom>
                <a:avLst/>
                <a:gdLst>
                  <a:gd name="T0" fmla="*/ 122 w 146"/>
                  <a:gd name="T1" fmla="*/ 107 h 172"/>
                  <a:gd name="T2" fmla="*/ 122 w 146"/>
                  <a:gd name="T3" fmla="*/ 91 h 172"/>
                  <a:gd name="T4" fmla="*/ 74 w 146"/>
                  <a:gd name="T5" fmla="*/ 84 h 172"/>
                  <a:gd name="T6" fmla="*/ 25 w 146"/>
                  <a:gd name="T7" fmla="*/ 118 h 172"/>
                  <a:gd name="T8" fmla="*/ 25 w 146"/>
                  <a:gd name="T9" fmla="*/ 119 h 172"/>
                  <a:gd name="T10" fmla="*/ 67 w 146"/>
                  <a:gd name="T11" fmla="*/ 152 h 172"/>
                  <a:gd name="T12" fmla="*/ 122 w 146"/>
                  <a:gd name="T13" fmla="*/ 107 h 172"/>
                  <a:gd name="T14" fmla="*/ 0 w 146"/>
                  <a:gd name="T15" fmla="*/ 120 h 172"/>
                  <a:gd name="T16" fmla="*/ 0 w 146"/>
                  <a:gd name="T17" fmla="*/ 119 h 172"/>
                  <a:gd name="T18" fmla="*/ 71 w 146"/>
                  <a:gd name="T19" fmla="*/ 66 h 172"/>
                  <a:gd name="T20" fmla="*/ 122 w 146"/>
                  <a:gd name="T21" fmla="*/ 73 h 172"/>
                  <a:gd name="T22" fmla="*/ 122 w 146"/>
                  <a:gd name="T23" fmla="*/ 67 h 172"/>
                  <a:gd name="T24" fmla="*/ 73 w 146"/>
                  <a:gd name="T25" fmla="*/ 22 h 172"/>
                  <a:gd name="T26" fmla="*/ 34 w 146"/>
                  <a:gd name="T27" fmla="*/ 30 h 172"/>
                  <a:gd name="T28" fmla="*/ 30 w 146"/>
                  <a:gd name="T29" fmla="*/ 31 h 172"/>
                  <a:gd name="T30" fmla="*/ 19 w 146"/>
                  <a:gd name="T31" fmla="*/ 20 h 172"/>
                  <a:gd name="T32" fmla="*/ 26 w 146"/>
                  <a:gd name="T33" fmla="*/ 10 h 172"/>
                  <a:gd name="T34" fmla="*/ 75 w 146"/>
                  <a:gd name="T35" fmla="*/ 0 h 172"/>
                  <a:gd name="T36" fmla="*/ 129 w 146"/>
                  <a:gd name="T37" fmla="*/ 19 h 172"/>
                  <a:gd name="T38" fmla="*/ 146 w 146"/>
                  <a:gd name="T39" fmla="*/ 67 h 172"/>
                  <a:gd name="T40" fmla="*/ 146 w 146"/>
                  <a:gd name="T41" fmla="*/ 158 h 172"/>
                  <a:gd name="T42" fmla="*/ 134 w 146"/>
                  <a:gd name="T43" fmla="*/ 170 h 172"/>
                  <a:gd name="T44" fmla="*/ 122 w 146"/>
                  <a:gd name="T45" fmla="*/ 159 h 172"/>
                  <a:gd name="T46" fmla="*/ 122 w 146"/>
                  <a:gd name="T47" fmla="*/ 143 h 172"/>
                  <a:gd name="T48" fmla="*/ 62 w 146"/>
                  <a:gd name="T49" fmla="*/ 172 h 172"/>
                  <a:gd name="T50" fmla="*/ 0 w 146"/>
                  <a:gd name="T51" fmla="*/ 12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6" h="172">
                    <a:moveTo>
                      <a:pt x="122" y="107"/>
                    </a:moveTo>
                    <a:cubicBezTo>
                      <a:pt x="122" y="91"/>
                      <a:pt x="122" y="91"/>
                      <a:pt x="122" y="91"/>
                    </a:cubicBezTo>
                    <a:cubicBezTo>
                      <a:pt x="110" y="88"/>
                      <a:pt x="94" y="84"/>
                      <a:pt x="74" y="84"/>
                    </a:cubicBezTo>
                    <a:cubicBezTo>
                      <a:pt x="43" y="84"/>
                      <a:pt x="25" y="98"/>
                      <a:pt x="25" y="118"/>
                    </a:cubicBezTo>
                    <a:cubicBezTo>
                      <a:pt x="25" y="119"/>
                      <a:pt x="25" y="119"/>
                      <a:pt x="25" y="119"/>
                    </a:cubicBezTo>
                    <a:cubicBezTo>
                      <a:pt x="25" y="140"/>
                      <a:pt x="45" y="152"/>
                      <a:pt x="67" y="152"/>
                    </a:cubicBezTo>
                    <a:cubicBezTo>
                      <a:pt x="97" y="152"/>
                      <a:pt x="122" y="133"/>
                      <a:pt x="122" y="107"/>
                    </a:cubicBezTo>
                    <a:moveTo>
                      <a:pt x="0" y="120"/>
                    </a:moveTo>
                    <a:cubicBezTo>
                      <a:pt x="0" y="119"/>
                      <a:pt x="0" y="119"/>
                      <a:pt x="0" y="119"/>
                    </a:cubicBezTo>
                    <a:cubicBezTo>
                      <a:pt x="0" y="85"/>
                      <a:pt x="29" y="66"/>
                      <a:pt x="71" y="66"/>
                    </a:cubicBezTo>
                    <a:cubicBezTo>
                      <a:pt x="92" y="66"/>
                      <a:pt x="107" y="69"/>
                      <a:pt x="122" y="73"/>
                    </a:cubicBezTo>
                    <a:cubicBezTo>
                      <a:pt x="122" y="67"/>
                      <a:pt x="122" y="67"/>
                      <a:pt x="122" y="67"/>
                    </a:cubicBezTo>
                    <a:cubicBezTo>
                      <a:pt x="122" y="37"/>
                      <a:pt x="104" y="22"/>
                      <a:pt x="73" y="22"/>
                    </a:cubicBezTo>
                    <a:cubicBezTo>
                      <a:pt x="56" y="22"/>
                      <a:pt x="46" y="24"/>
                      <a:pt x="34" y="30"/>
                    </a:cubicBezTo>
                    <a:cubicBezTo>
                      <a:pt x="33" y="30"/>
                      <a:pt x="31" y="31"/>
                      <a:pt x="30" y="31"/>
                    </a:cubicBezTo>
                    <a:cubicBezTo>
                      <a:pt x="24" y="31"/>
                      <a:pt x="19" y="26"/>
                      <a:pt x="19" y="20"/>
                    </a:cubicBezTo>
                    <a:cubicBezTo>
                      <a:pt x="19" y="15"/>
                      <a:pt x="21" y="12"/>
                      <a:pt x="26" y="10"/>
                    </a:cubicBezTo>
                    <a:cubicBezTo>
                      <a:pt x="42" y="3"/>
                      <a:pt x="54" y="0"/>
                      <a:pt x="75" y="0"/>
                    </a:cubicBezTo>
                    <a:cubicBezTo>
                      <a:pt x="99" y="0"/>
                      <a:pt x="117" y="6"/>
                      <a:pt x="129" y="19"/>
                    </a:cubicBezTo>
                    <a:cubicBezTo>
                      <a:pt x="140" y="30"/>
                      <a:pt x="146" y="46"/>
                      <a:pt x="146" y="67"/>
                    </a:cubicBezTo>
                    <a:cubicBezTo>
                      <a:pt x="146" y="158"/>
                      <a:pt x="146" y="158"/>
                      <a:pt x="146" y="158"/>
                    </a:cubicBezTo>
                    <a:cubicBezTo>
                      <a:pt x="146" y="165"/>
                      <a:pt x="141" y="170"/>
                      <a:pt x="134" y="170"/>
                    </a:cubicBezTo>
                    <a:cubicBezTo>
                      <a:pt x="127" y="170"/>
                      <a:pt x="122" y="165"/>
                      <a:pt x="122" y="159"/>
                    </a:cubicBezTo>
                    <a:cubicBezTo>
                      <a:pt x="122" y="143"/>
                      <a:pt x="122" y="143"/>
                      <a:pt x="122" y="143"/>
                    </a:cubicBezTo>
                    <a:cubicBezTo>
                      <a:pt x="111" y="158"/>
                      <a:pt x="91" y="172"/>
                      <a:pt x="62" y="172"/>
                    </a:cubicBezTo>
                    <a:cubicBezTo>
                      <a:pt x="32" y="172"/>
                      <a:pt x="0" y="154"/>
                      <a:pt x="0" y="120"/>
                    </a:cubicBezTo>
                  </a:path>
                </a:pathLst>
              </a:custGeom>
              <a:solidFill>
                <a:srgbClr val="7170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0"/>
              <p:cNvSpPr>
                <a:spLocks/>
              </p:cNvSpPr>
              <p:nvPr/>
            </p:nvSpPr>
            <p:spPr bwMode="auto">
              <a:xfrm>
                <a:off x="-84138" y="5622925"/>
                <a:ext cx="1635125" cy="682625"/>
              </a:xfrm>
              <a:custGeom>
                <a:avLst/>
                <a:gdLst>
                  <a:gd name="T0" fmla="*/ 49 w 435"/>
                  <a:gd name="T1" fmla="*/ 18 h 179"/>
                  <a:gd name="T2" fmla="*/ 17 w 435"/>
                  <a:gd name="T3" fmla="*/ 6 h 179"/>
                  <a:gd name="T4" fmla="*/ 6 w 435"/>
                  <a:gd name="T5" fmla="*/ 37 h 179"/>
                  <a:gd name="T6" fmla="*/ 58 w 435"/>
                  <a:gd name="T7" fmla="*/ 152 h 179"/>
                  <a:gd name="T8" fmla="*/ 92 w 435"/>
                  <a:gd name="T9" fmla="*/ 179 h 179"/>
                  <a:gd name="T10" fmla="*/ 125 w 435"/>
                  <a:gd name="T11" fmla="*/ 152 h 179"/>
                  <a:gd name="T12" fmla="*/ 171 w 435"/>
                  <a:gd name="T13" fmla="*/ 51 h 179"/>
                  <a:gd name="T14" fmla="*/ 178 w 435"/>
                  <a:gd name="T15" fmla="*/ 46 h 179"/>
                  <a:gd name="T16" fmla="*/ 185 w 435"/>
                  <a:gd name="T17" fmla="*/ 54 h 179"/>
                  <a:gd name="T18" fmla="*/ 185 w 435"/>
                  <a:gd name="T19" fmla="*/ 151 h 179"/>
                  <a:gd name="T20" fmla="*/ 209 w 435"/>
                  <a:gd name="T21" fmla="*/ 179 h 179"/>
                  <a:gd name="T22" fmla="*/ 234 w 435"/>
                  <a:gd name="T23" fmla="*/ 151 h 179"/>
                  <a:gd name="T24" fmla="*/ 234 w 435"/>
                  <a:gd name="T25" fmla="*/ 72 h 179"/>
                  <a:gd name="T26" fmla="*/ 260 w 435"/>
                  <a:gd name="T27" fmla="*/ 46 h 179"/>
                  <a:gd name="T28" fmla="*/ 285 w 435"/>
                  <a:gd name="T29" fmla="*/ 72 h 179"/>
                  <a:gd name="T30" fmla="*/ 285 w 435"/>
                  <a:gd name="T31" fmla="*/ 151 h 179"/>
                  <a:gd name="T32" fmla="*/ 310 w 435"/>
                  <a:gd name="T33" fmla="*/ 179 h 179"/>
                  <a:gd name="T34" fmla="*/ 334 w 435"/>
                  <a:gd name="T35" fmla="*/ 151 h 179"/>
                  <a:gd name="T36" fmla="*/ 334 w 435"/>
                  <a:gd name="T37" fmla="*/ 72 h 179"/>
                  <a:gd name="T38" fmla="*/ 360 w 435"/>
                  <a:gd name="T39" fmla="*/ 46 h 179"/>
                  <a:gd name="T40" fmla="*/ 385 w 435"/>
                  <a:gd name="T41" fmla="*/ 72 h 179"/>
                  <a:gd name="T42" fmla="*/ 385 w 435"/>
                  <a:gd name="T43" fmla="*/ 151 h 179"/>
                  <a:gd name="T44" fmla="*/ 410 w 435"/>
                  <a:gd name="T45" fmla="*/ 179 h 179"/>
                  <a:gd name="T46" fmla="*/ 435 w 435"/>
                  <a:gd name="T47" fmla="*/ 151 h 179"/>
                  <a:gd name="T48" fmla="*/ 435 w 435"/>
                  <a:gd name="T49" fmla="*/ 61 h 179"/>
                  <a:gd name="T50" fmla="*/ 375 w 435"/>
                  <a:gd name="T51" fmla="*/ 4 h 179"/>
                  <a:gd name="T52" fmla="*/ 323 w 435"/>
                  <a:gd name="T53" fmla="*/ 26 h 179"/>
                  <a:gd name="T54" fmla="*/ 272 w 435"/>
                  <a:gd name="T55" fmla="*/ 4 h 179"/>
                  <a:gd name="T56" fmla="*/ 223 w 435"/>
                  <a:gd name="T57" fmla="*/ 26 h 179"/>
                  <a:gd name="T58" fmla="*/ 178 w 435"/>
                  <a:gd name="T59" fmla="*/ 4 h 179"/>
                  <a:gd name="T60" fmla="*/ 125 w 435"/>
                  <a:gd name="T61" fmla="*/ 40 h 179"/>
                  <a:gd name="T62" fmla="*/ 92 w 435"/>
                  <a:gd name="T63" fmla="*/ 119 h 179"/>
                  <a:gd name="T64" fmla="*/ 49 w 435"/>
                  <a:gd name="T65" fmla="*/ 18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5" h="179">
                    <a:moveTo>
                      <a:pt x="49" y="18"/>
                    </a:moveTo>
                    <a:cubicBezTo>
                      <a:pt x="43" y="6"/>
                      <a:pt x="30" y="0"/>
                      <a:pt x="17" y="6"/>
                    </a:cubicBezTo>
                    <a:cubicBezTo>
                      <a:pt x="5" y="12"/>
                      <a:pt x="0" y="25"/>
                      <a:pt x="6" y="37"/>
                    </a:cubicBezTo>
                    <a:cubicBezTo>
                      <a:pt x="58" y="152"/>
                      <a:pt x="58" y="152"/>
                      <a:pt x="58" y="152"/>
                    </a:cubicBezTo>
                    <a:cubicBezTo>
                      <a:pt x="67" y="169"/>
                      <a:pt x="75" y="179"/>
                      <a:pt x="92" y="179"/>
                    </a:cubicBezTo>
                    <a:cubicBezTo>
                      <a:pt x="109" y="179"/>
                      <a:pt x="117" y="169"/>
                      <a:pt x="125" y="152"/>
                    </a:cubicBezTo>
                    <a:cubicBezTo>
                      <a:pt x="125" y="152"/>
                      <a:pt x="171" y="52"/>
                      <a:pt x="171" y="51"/>
                    </a:cubicBezTo>
                    <a:cubicBezTo>
                      <a:pt x="172" y="50"/>
                      <a:pt x="173" y="46"/>
                      <a:pt x="178" y="46"/>
                    </a:cubicBezTo>
                    <a:cubicBezTo>
                      <a:pt x="182" y="47"/>
                      <a:pt x="185" y="50"/>
                      <a:pt x="185" y="54"/>
                    </a:cubicBezTo>
                    <a:cubicBezTo>
                      <a:pt x="185" y="151"/>
                      <a:pt x="185" y="151"/>
                      <a:pt x="185" y="151"/>
                    </a:cubicBezTo>
                    <a:cubicBezTo>
                      <a:pt x="185" y="166"/>
                      <a:pt x="193" y="179"/>
                      <a:pt x="209" y="179"/>
                    </a:cubicBezTo>
                    <a:cubicBezTo>
                      <a:pt x="225" y="179"/>
                      <a:pt x="234" y="166"/>
                      <a:pt x="234" y="151"/>
                    </a:cubicBezTo>
                    <a:cubicBezTo>
                      <a:pt x="234" y="72"/>
                      <a:pt x="234" y="72"/>
                      <a:pt x="234" y="72"/>
                    </a:cubicBezTo>
                    <a:cubicBezTo>
                      <a:pt x="234" y="56"/>
                      <a:pt x="245" y="46"/>
                      <a:pt x="260" y="46"/>
                    </a:cubicBezTo>
                    <a:cubicBezTo>
                      <a:pt x="275" y="46"/>
                      <a:pt x="285" y="57"/>
                      <a:pt x="285" y="72"/>
                    </a:cubicBezTo>
                    <a:cubicBezTo>
                      <a:pt x="285" y="151"/>
                      <a:pt x="285" y="151"/>
                      <a:pt x="285" y="151"/>
                    </a:cubicBezTo>
                    <a:cubicBezTo>
                      <a:pt x="285" y="166"/>
                      <a:pt x="294" y="179"/>
                      <a:pt x="310" y="179"/>
                    </a:cubicBezTo>
                    <a:cubicBezTo>
                      <a:pt x="326" y="179"/>
                      <a:pt x="334" y="166"/>
                      <a:pt x="334" y="151"/>
                    </a:cubicBezTo>
                    <a:cubicBezTo>
                      <a:pt x="334" y="72"/>
                      <a:pt x="334" y="72"/>
                      <a:pt x="334" y="72"/>
                    </a:cubicBezTo>
                    <a:cubicBezTo>
                      <a:pt x="334" y="56"/>
                      <a:pt x="345" y="46"/>
                      <a:pt x="360" y="46"/>
                    </a:cubicBezTo>
                    <a:cubicBezTo>
                      <a:pt x="375" y="46"/>
                      <a:pt x="385" y="57"/>
                      <a:pt x="385" y="72"/>
                    </a:cubicBezTo>
                    <a:cubicBezTo>
                      <a:pt x="385" y="151"/>
                      <a:pt x="385" y="151"/>
                      <a:pt x="385" y="151"/>
                    </a:cubicBezTo>
                    <a:cubicBezTo>
                      <a:pt x="385" y="166"/>
                      <a:pt x="394" y="179"/>
                      <a:pt x="410" y="179"/>
                    </a:cubicBezTo>
                    <a:cubicBezTo>
                      <a:pt x="426" y="179"/>
                      <a:pt x="435" y="166"/>
                      <a:pt x="435" y="151"/>
                    </a:cubicBezTo>
                    <a:cubicBezTo>
                      <a:pt x="435" y="61"/>
                      <a:pt x="435" y="61"/>
                      <a:pt x="435" y="61"/>
                    </a:cubicBezTo>
                    <a:cubicBezTo>
                      <a:pt x="435" y="27"/>
                      <a:pt x="408" y="4"/>
                      <a:pt x="375" y="4"/>
                    </a:cubicBezTo>
                    <a:cubicBezTo>
                      <a:pt x="343" y="4"/>
                      <a:pt x="323" y="26"/>
                      <a:pt x="323" y="26"/>
                    </a:cubicBezTo>
                    <a:cubicBezTo>
                      <a:pt x="312" y="12"/>
                      <a:pt x="297" y="4"/>
                      <a:pt x="272" y="4"/>
                    </a:cubicBezTo>
                    <a:cubicBezTo>
                      <a:pt x="246" y="4"/>
                      <a:pt x="223" y="26"/>
                      <a:pt x="223" y="26"/>
                    </a:cubicBezTo>
                    <a:cubicBezTo>
                      <a:pt x="212" y="12"/>
                      <a:pt x="194" y="4"/>
                      <a:pt x="178" y="4"/>
                    </a:cubicBezTo>
                    <a:cubicBezTo>
                      <a:pt x="155" y="4"/>
                      <a:pt x="136" y="14"/>
                      <a:pt x="125" y="40"/>
                    </a:cubicBezTo>
                    <a:cubicBezTo>
                      <a:pt x="92" y="119"/>
                      <a:pt x="92" y="119"/>
                      <a:pt x="92" y="119"/>
                    </a:cubicBezTo>
                    <a:lnTo>
                      <a:pt x="49" y="18"/>
                    </a:lnTo>
                    <a:close/>
                  </a:path>
                </a:pathLst>
              </a:custGeom>
              <a:solidFill>
                <a:srgbClr val="7170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1"/>
              <p:cNvSpPr>
                <a:spLocks noEditPoints="1"/>
              </p:cNvSpPr>
              <p:nvPr/>
            </p:nvSpPr>
            <p:spPr bwMode="auto">
              <a:xfrm>
                <a:off x="4097338" y="5649913"/>
                <a:ext cx="149225" cy="157163"/>
              </a:xfrm>
              <a:custGeom>
                <a:avLst/>
                <a:gdLst>
                  <a:gd name="T0" fmla="*/ 37 w 40"/>
                  <a:gd name="T1" fmla="*/ 20 h 41"/>
                  <a:gd name="T2" fmla="*/ 37 w 40"/>
                  <a:gd name="T3" fmla="*/ 20 h 41"/>
                  <a:gd name="T4" fmla="*/ 20 w 40"/>
                  <a:gd name="T5" fmla="*/ 4 h 41"/>
                  <a:gd name="T6" fmla="*/ 3 w 40"/>
                  <a:gd name="T7" fmla="*/ 20 h 41"/>
                  <a:gd name="T8" fmla="*/ 3 w 40"/>
                  <a:gd name="T9" fmla="*/ 21 h 41"/>
                  <a:gd name="T10" fmla="*/ 20 w 40"/>
                  <a:gd name="T11" fmla="*/ 37 h 41"/>
                  <a:gd name="T12" fmla="*/ 37 w 40"/>
                  <a:gd name="T13" fmla="*/ 20 h 41"/>
                  <a:gd name="T14" fmla="*/ 0 w 40"/>
                  <a:gd name="T15" fmla="*/ 21 h 41"/>
                  <a:gd name="T16" fmla="*/ 0 w 40"/>
                  <a:gd name="T17" fmla="*/ 20 h 41"/>
                  <a:gd name="T18" fmla="*/ 20 w 40"/>
                  <a:gd name="T19" fmla="*/ 0 h 41"/>
                  <a:gd name="T20" fmla="*/ 40 w 40"/>
                  <a:gd name="T21" fmla="*/ 20 h 41"/>
                  <a:gd name="T22" fmla="*/ 40 w 40"/>
                  <a:gd name="T23" fmla="*/ 20 h 41"/>
                  <a:gd name="T24" fmla="*/ 20 w 40"/>
                  <a:gd name="T25" fmla="*/ 41 h 41"/>
                  <a:gd name="T26" fmla="*/ 0 w 40"/>
                  <a:gd name="T27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" h="41">
                    <a:moveTo>
                      <a:pt x="37" y="20"/>
                    </a:move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1"/>
                      <a:pt x="29" y="4"/>
                      <a:pt x="20" y="4"/>
                    </a:cubicBezTo>
                    <a:cubicBezTo>
                      <a:pt x="11" y="4"/>
                      <a:pt x="3" y="11"/>
                      <a:pt x="3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30"/>
                      <a:pt x="11" y="37"/>
                      <a:pt x="20" y="37"/>
                    </a:cubicBezTo>
                    <a:cubicBezTo>
                      <a:pt x="29" y="37"/>
                      <a:pt x="37" y="30"/>
                      <a:pt x="37" y="20"/>
                    </a:cubicBezTo>
                    <a:moveTo>
                      <a:pt x="0" y="21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2" y="0"/>
                      <a:pt x="40" y="9"/>
                      <a:pt x="40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32"/>
                      <a:pt x="31" y="41"/>
                      <a:pt x="20" y="41"/>
                    </a:cubicBezTo>
                    <a:cubicBezTo>
                      <a:pt x="8" y="41"/>
                      <a:pt x="0" y="32"/>
                      <a:pt x="0" y="21"/>
                    </a:cubicBezTo>
                  </a:path>
                </a:pathLst>
              </a:custGeom>
              <a:solidFill>
                <a:srgbClr val="7170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2"/>
              <p:cNvSpPr>
                <a:spLocks noEditPoints="1"/>
              </p:cNvSpPr>
              <p:nvPr/>
            </p:nvSpPr>
            <p:spPr bwMode="auto">
              <a:xfrm>
                <a:off x="4141788" y="5688013"/>
                <a:ext cx="63500" cy="76200"/>
              </a:xfrm>
              <a:custGeom>
                <a:avLst/>
                <a:gdLst>
                  <a:gd name="T0" fmla="*/ 9 w 17"/>
                  <a:gd name="T1" fmla="*/ 10 h 20"/>
                  <a:gd name="T2" fmla="*/ 12 w 17"/>
                  <a:gd name="T3" fmla="*/ 7 h 20"/>
                  <a:gd name="T4" fmla="*/ 12 w 17"/>
                  <a:gd name="T5" fmla="*/ 7 h 20"/>
                  <a:gd name="T6" fmla="*/ 9 w 17"/>
                  <a:gd name="T7" fmla="*/ 4 h 20"/>
                  <a:gd name="T8" fmla="*/ 5 w 17"/>
                  <a:gd name="T9" fmla="*/ 4 h 20"/>
                  <a:gd name="T10" fmla="*/ 5 w 17"/>
                  <a:gd name="T11" fmla="*/ 10 h 20"/>
                  <a:gd name="T12" fmla="*/ 9 w 17"/>
                  <a:gd name="T13" fmla="*/ 10 h 20"/>
                  <a:gd name="T14" fmla="*/ 0 w 17"/>
                  <a:gd name="T15" fmla="*/ 2 h 20"/>
                  <a:gd name="T16" fmla="*/ 2 w 17"/>
                  <a:gd name="T17" fmla="*/ 0 h 20"/>
                  <a:gd name="T18" fmla="*/ 9 w 17"/>
                  <a:gd name="T19" fmla="*/ 0 h 20"/>
                  <a:gd name="T20" fmla="*/ 15 w 17"/>
                  <a:gd name="T21" fmla="*/ 2 h 20"/>
                  <a:gd name="T22" fmla="*/ 17 w 17"/>
                  <a:gd name="T23" fmla="*/ 7 h 20"/>
                  <a:gd name="T24" fmla="*/ 17 w 17"/>
                  <a:gd name="T25" fmla="*/ 7 h 20"/>
                  <a:gd name="T26" fmla="*/ 13 w 17"/>
                  <a:gd name="T27" fmla="*/ 13 h 20"/>
                  <a:gd name="T28" fmla="*/ 16 w 17"/>
                  <a:gd name="T29" fmla="*/ 17 h 20"/>
                  <a:gd name="T30" fmla="*/ 16 w 17"/>
                  <a:gd name="T31" fmla="*/ 18 h 20"/>
                  <a:gd name="T32" fmla="*/ 14 w 17"/>
                  <a:gd name="T33" fmla="*/ 20 h 20"/>
                  <a:gd name="T34" fmla="*/ 12 w 17"/>
                  <a:gd name="T35" fmla="*/ 19 h 20"/>
                  <a:gd name="T36" fmla="*/ 8 w 17"/>
                  <a:gd name="T37" fmla="*/ 14 h 20"/>
                  <a:gd name="T38" fmla="*/ 5 w 17"/>
                  <a:gd name="T39" fmla="*/ 14 h 20"/>
                  <a:gd name="T40" fmla="*/ 5 w 17"/>
                  <a:gd name="T41" fmla="*/ 18 h 20"/>
                  <a:gd name="T42" fmla="*/ 2 w 17"/>
                  <a:gd name="T43" fmla="*/ 20 h 20"/>
                  <a:gd name="T44" fmla="*/ 0 w 17"/>
                  <a:gd name="T45" fmla="*/ 18 h 20"/>
                  <a:gd name="T46" fmla="*/ 0 w 17"/>
                  <a:gd name="T4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" h="20">
                    <a:moveTo>
                      <a:pt x="9" y="10"/>
                    </a:moveTo>
                    <a:cubicBezTo>
                      <a:pt x="11" y="10"/>
                      <a:pt x="12" y="9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5"/>
                      <a:pt x="11" y="4"/>
                      <a:pt x="9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10"/>
                      <a:pt x="5" y="10"/>
                      <a:pt x="5" y="10"/>
                    </a:cubicBezTo>
                    <a:lnTo>
                      <a:pt x="9" y="10"/>
                    </a:lnTo>
                    <a:close/>
                    <a:moveTo>
                      <a:pt x="0" y="2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2" y="0"/>
                      <a:pt x="14" y="1"/>
                      <a:pt x="15" y="2"/>
                    </a:cubicBezTo>
                    <a:cubicBezTo>
                      <a:pt x="16" y="3"/>
                      <a:pt x="17" y="5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10"/>
                      <a:pt x="15" y="12"/>
                      <a:pt x="13" y="13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8"/>
                      <a:pt x="16" y="18"/>
                    </a:cubicBezTo>
                    <a:cubicBezTo>
                      <a:pt x="16" y="19"/>
                      <a:pt x="15" y="20"/>
                      <a:pt x="14" y="20"/>
                    </a:cubicBezTo>
                    <a:cubicBezTo>
                      <a:pt x="13" y="20"/>
                      <a:pt x="13" y="20"/>
                      <a:pt x="12" y="19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4" y="20"/>
                      <a:pt x="2" y="20"/>
                    </a:cubicBezTo>
                    <a:cubicBezTo>
                      <a:pt x="1" y="20"/>
                      <a:pt x="0" y="19"/>
                      <a:pt x="0" y="18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170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295401" y="4740499"/>
            <a:ext cx="3048000" cy="1415602"/>
          </a:xfrm>
        </p:spPr>
        <p:txBody>
          <a:bodyPr anchor="ctr"/>
          <a:lstStyle>
            <a:lvl1pPr marL="3175" indent="0" algn="r">
              <a:spcBef>
                <a:spcPts val="0"/>
              </a:spcBef>
              <a:buNone/>
              <a:defRPr sz="8800">
                <a:solidFill>
                  <a:schemeClr val="accent3">
                    <a:lumMod val="50000"/>
                  </a:schemeClr>
                </a:solidFill>
              </a:defRPr>
            </a:lvl1pPr>
            <a:lvl2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2pPr>
            <a:lvl3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3pPr>
            <a:lvl4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4pPr>
            <a:lvl5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5pPr>
            <a:lvl6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6pPr>
            <a:lvl7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7pPr>
            <a:lvl8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8pPr>
            <a:lvl9pPr marL="3175" indent="0">
              <a:spcBef>
                <a:spcPts val="0"/>
              </a:spcBef>
              <a:buNone/>
              <a:defRPr sz="8800">
                <a:solidFill>
                  <a:schemeClr val="accent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XX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0" y="4740499"/>
            <a:ext cx="3383280" cy="1415602"/>
          </a:xfrm>
        </p:spPr>
        <p:txBody>
          <a:bodyPr anchor="ctr"/>
          <a:lstStyle>
            <a:lvl1pPr marL="3175" indent="0">
              <a:spcBef>
                <a:spcPts val="0"/>
              </a:spcBef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  <a:lvl6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6pPr>
            <a:lvl7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7pPr>
            <a:lvl8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8pPr>
            <a:lvl9pPr marL="3175" indent="0">
              <a:spcBef>
                <a:spcPts val="0"/>
              </a:spcBef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228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92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63840" y="342901"/>
            <a:ext cx="822960" cy="5676900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42901"/>
            <a:ext cx="7162800" cy="5676900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01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200"/>
            <a:ext cx="8229600" cy="812800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8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</p:spPr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06500"/>
            <a:ext cx="8229600" cy="304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615041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4274108" y="0"/>
            <a:ext cx="486989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167" y="1676400"/>
            <a:ext cx="5486400" cy="1524000"/>
          </a:xfrm>
        </p:spPr>
        <p:txBody>
          <a:bodyPr anchor="b"/>
          <a:lstStyle>
            <a:lvl1pPr algn="l">
              <a:defRPr sz="3600" b="1" cap="none" baseline="0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8" y="3276600"/>
            <a:ext cx="5486400" cy="609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48524" y="6446044"/>
            <a:ext cx="1099793" cy="173355"/>
            <a:chOff x="-84138" y="5622925"/>
            <a:chExt cx="4330701" cy="682626"/>
          </a:xfrm>
        </p:grpSpPr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 noEditPoints="1"/>
            </p:cNvSpPr>
            <p:nvPr userDrawn="1"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 noEditPoints="1"/>
            </p:cNvSpPr>
            <p:nvPr userDrawn="1"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9196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ith Pictur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4572000" cy="1524000"/>
          </a:xfrm>
        </p:spPr>
        <p:txBody>
          <a:bodyPr anchor="b"/>
          <a:lstStyle>
            <a:lvl1pPr algn="l">
              <a:defRPr sz="3600" b="1" cap="none" baseline="0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76600"/>
            <a:ext cx="4572000" cy="609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2000">
                <a:solidFill>
                  <a:schemeClr val="accent4"/>
                </a:solidFill>
              </a:defRPr>
            </a:lvl2pPr>
            <a:lvl3pPr marL="0" indent="0">
              <a:buNone/>
              <a:defRPr sz="2000">
                <a:solidFill>
                  <a:schemeClr val="accent4"/>
                </a:solidFill>
              </a:defRPr>
            </a:lvl3pPr>
            <a:lvl4pPr marL="0" indent="0">
              <a:buNone/>
              <a:defRPr sz="2000">
                <a:solidFill>
                  <a:schemeClr val="accent4"/>
                </a:solidFill>
              </a:defRPr>
            </a:lvl4pPr>
            <a:lvl5pPr marL="0" indent="0">
              <a:buNone/>
              <a:defRPr sz="2000">
                <a:solidFill>
                  <a:schemeClr val="accent4"/>
                </a:solidFill>
              </a:defRPr>
            </a:lvl5pPr>
            <a:lvl6pPr marL="0" indent="0">
              <a:buNone/>
              <a:defRPr sz="2000">
                <a:solidFill>
                  <a:schemeClr val="accent4"/>
                </a:solidFill>
              </a:defRPr>
            </a:lvl6pPr>
            <a:lvl7pPr marL="0" indent="0">
              <a:buNone/>
              <a:defRPr sz="2000">
                <a:solidFill>
                  <a:schemeClr val="accent4"/>
                </a:solidFill>
              </a:defRPr>
            </a:lvl7pPr>
            <a:lvl8pPr marL="0" indent="0">
              <a:buNone/>
              <a:defRPr sz="2000">
                <a:solidFill>
                  <a:schemeClr val="accent4"/>
                </a:solidFill>
              </a:defRPr>
            </a:lvl8pPr>
            <a:lvl9pPr marL="0" indent="0">
              <a:buNone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48524" y="6446044"/>
            <a:ext cx="1099793" cy="173355"/>
            <a:chOff x="-84138" y="5622925"/>
            <a:chExt cx="4330701" cy="682626"/>
          </a:xfrm>
        </p:grpSpPr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9201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85798" y="2593231"/>
            <a:ext cx="3609977" cy="5334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6pPr>
            <a:lvl7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7pPr>
            <a:lvl8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8pPr>
            <a:lvl9pPr marL="0" indent="0"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 smtClean="0"/>
              <a:t>Click to add Name, Title, Company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2460" y="457200"/>
            <a:ext cx="3657600" cy="2011680"/>
          </a:xfrm>
        </p:spPr>
        <p:txBody>
          <a:bodyPr/>
          <a:lstStyle>
            <a:lvl1pPr marL="58738" indent="-55563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3">
                    <a:lumMod val="50000"/>
                  </a:schemeClr>
                </a:solidFill>
              </a:defRPr>
            </a:lvl1pPr>
            <a:lvl2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2pPr>
            <a:lvl3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3pPr>
            <a:lvl4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4pPr>
            <a:lvl5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5pPr>
            <a:lvl6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6pPr>
            <a:lvl7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7pPr>
            <a:lvl8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8pPr>
            <a:lvl9pPr marL="3175" indent="0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accent1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48524" y="6446044"/>
            <a:ext cx="1099793" cy="173355"/>
            <a:chOff x="-84138" y="5622925"/>
            <a:chExt cx="4330701" cy="682626"/>
          </a:xfrm>
          <a:solidFill>
            <a:srgbClr val="FFFFFF"/>
          </a:solidFill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6062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tric 1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92067" y="685800"/>
            <a:ext cx="3291840" cy="1676400"/>
          </a:xfrm>
        </p:spPr>
        <p:txBody>
          <a:bodyPr anchor="b"/>
          <a:lstStyle>
            <a:lvl1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1pPr>
            <a:lvl2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2pPr>
            <a:lvl3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3pPr>
            <a:lvl4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4pPr>
            <a:lvl5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5pPr>
            <a:lvl6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6pPr>
            <a:lvl7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7pPr>
            <a:lvl8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8pPr>
            <a:lvl9pPr marL="3175" indent="0">
              <a:spcBef>
                <a:spcPts val="0"/>
              </a:spcBef>
              <a:buNone/>
              <a:defRPr sz="11000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 dirty="0" smtClean="0"/>
              <a:t>XX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92067" y="2362200"/>
            <a:ext cx="3291840" cy="1066800"/>
          </a:xfrm>
        </p:spPr>
        <p:txBody>
          <a:bodyPr/>
          <a:lstStyle>
            <a:lvl1pPr marL="3175" indent="0">
              <a:spcBef>
                <a:spcPts val="0"/>
              </a:spcBef>
              <a:buNone/>
              <a:defRPr sz="2400" cap="none" baseline="0">
                <a:solidFill>
                  <a:schemeClr val="accent3"/>
                </a:solidFill>
              </a:defRPr>
            </a:lvl1pPr>
            <a:lvl2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2pPr>
            <a:lvl3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3pPr>
            <a:lvl4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4pPr>
            <a:lvl5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5pPr>
            <a:lvl6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6pPr>
            <a:lvl7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7pPr>
            <a:lvl8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8pPr>
            <a:lvl9pPr marL="3175" indent="0">
              <a:spcBef>
                <a:spcPts val="0"/>
              </a:spcBef>
              <a:buNone/>
              <a:defRPr sz="2000" cap="all" baseline="0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48524" y="6446044"/>
            <a:ext cx="1099793" cy="173355"/>
            <a:chOff x="-84138" y="5622925"/>
            <a:chExt cx="4330701" cy="682626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492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tric 2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029200" y="2209800"/>
            <a:ext cx="3291840" cy="1676400"/>
          </a:xfrm>
        </p:spPr>
        <p:txBody>
          <a:bodyPr anchor="b"/>
          <a:lstStyle>
            <a:lvl1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1pPr>
            <a:lvl2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2pPr>
            <a:lvl3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3pPr>
            <a:lvl4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4pPr>
            <a:lvl5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5pPr>
            <a:lvl6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6pPr>
            <a:lvl7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7pPr>
            <a:lvl8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8pPr>
            <a:lvl9pPr marL="3175" indent="0">
              <a:spcBef>
                <a:spcPts val="0"/>
              </a:spcBef>
              <a:buNone/>
              <a:defRPr sz="11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 smtClean="0"/>
              <a:t>XX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029200" y="3886200"/>
            <a:ext cx="3291840" cy="1066800"/>
          </a:xfrm>
        </p:spPr>
        <p:txBody>
          <a:bodyPr/>
          <a:lstStyle>
            <a:lvl1pPr marL="3175" indent="0">
              <a:spcBef>
                <a:spcPts val="0"/>
              </a:spcBef>
              <a:buNone/>
              <a:defRPr sz="2400" cap="none" baseline="0">
                <a:solidFill>
                  <a:schemeClr val="bg1"/>
                </a:solidFill>
              </a:defRPr>
            </a:lvl1pPr>
            <a:lvl2pPr marL="3175" indent="0">
              <a:spcBef>
                <a:spcPts val="0"/>
              </a:spcBef>
              <a:buNone/>
              <a:defRPr sz="2400" cap="none" baseline="0">
                <a:solidFill>
                  <a:schemeClr val="bg1"/>
                </a:solidFill>
              </a:defRPr>
            </a:lvl2pPr>
            <a:lvl3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3pPr>
            <a:lvl4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4pPr>
            <a:lvl5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5pPr>
            <a:lvl6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6pPr>
            <a:lvl7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7pPr>
            <a:lvl8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8pPr>
            <a:lvl9pPr marL="3175" indent="0">
              <a:spcBef>
                <a:spcPts val="0"/>
              </a:spcBef>
              <a:buNone/>
              <a:defRPr sz="20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48524" y="6446044"/>
            <a:ext cx="1099793" cy="173355"/>
            <a:chOff x="-84138" y="5622925"/>
            <a:chExt cx="4330701" cy="682626"/>
          </a:xfrm>
          <a:solidFill>
            <a:srgbClr val="FFFFFF"/>
          </a:solidFill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1968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7373816" y="5562600"/>
            <a:ext cx="1770184" cy="130026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0200"/>
            <a:ext cx="8229600" cy="812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648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05800" y="6883401"/>
            <a:ext cx="838200" cy="1333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464301"/>
            <a:ext cx="3886200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0260" y="6464301"/>
            <a:ext cx="338138" cy="1492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6EA6D8CF-3CDE-4807-BCD2-C9F2B831AAA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448524" y="6446044"/>
            <a:ext cx="1099793" cy="173355"/>
            <a:chOff x="-84138" y="5622925"/>
            <a:chExt cx="4330701" cy="682626"/>
          </a:xfrm>
        </p:grpSpPr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1589088" y="5649913"/>
              <a:ext cx="914400" cy="647700"/>
            </a:xfrm>
            <a:custGeom>
              <a:avLst/>
              <a:gdLst>
                <a:gd name="T0" fmla="*/ 52 w 243"/>
                <a:gd name="T1" fmla="*/ 159 h 170"/>
                <a:gd name="T2" fmla="*/ 2 w 243"/>
                <a:gd name="T3" fmla="*/ 19 h 170"/>
                <a:gd name="T4" fmla="*/ 0 w 243"/>
                <a:gd name="T5" fmla="*/ 12 h 170"/>
                <a:gd name="T6" fmla="*/ 13 w 243"/>
                <a:gd name="T7" fmla="*/ 0 h 170"/>
                <a:gd name="T8" fmla="*/ 25 w 243"/>
                <a:gd name="T9" fmla="*/ 11 h 170"/>
                <a:gd name="T10" fmla="*/ 67 w 243"/>
                <a:gd name="T11" fmla="*/ 131 h 170"/>
                <a:gd name="T12" fmla="*/ 109 w 243"/>
                <a:gd name="T13" fmla="*/ 10 h 170"/>
                <a:gd name="T14" fmla="*/ 121 w 243"/>
                <a:gd name="T15" fmla="*/ 0 h 170"/>
                <a:gd name="T16" fmla="*/ 122 w 243"/>
                <a:gd name="T17" fmla="*/ 0 h 170"/>
                <a:gd name="T18" fmla="*/ 135 w 243"/>
                <a:gd name="T19" fmla="*/ 10 h 170"/>
                <a:gd name="T20" fmla="*/ 177 w 243"/>
                <a:gd name="T21" fmla="*/ 131 h 170"/>
                <a:gd name="T22" fmla="*/ 219 w 243"/>
                <a:gd name="T23" fmla="*/ 10 h 170"/>
                <a:gd name="T24" fmla="*/ 231 w 243"/>
                <a:gd name="T25" fmla="*/ 0 h 170"/>
                <a:gd name="T26" fmla="*/ 243 w 243"/>
                <a:gd name="T27" fmla="*/ 12 h 170"/>
                <a:gd name="T28" fmla="*/ 241 w 243"/>
                <a:gd name="T29" fmla="*/ 19 h 170"/>
                <a:gd name="T30" fmla="*/ 191 w 243"/>
                <a:gd name="T31" fmla="*/ 159 h 170"/>
                <a:gd name="T32" fmla="*/ 177 w 243"/>
                <a:gd name="T33" fmla="*/ 170 h 170"/>
                <a:gd name="T34" fmla="*/ 176 w 243"/>
                <a:gd name="T35" fmla="*/ 170 h 170"/>
                <a:gd name="T36" fmla="*/ 163 w 243"/>
                <a:gd name="T37" fmla="*/ 159 h 170"/>
                <a:gd name="T38" fmla="*/ 122 w 243"/>
                <a:gd name="T39" fmla="*/ 40 h 170"/>
                <a:gd name="T40" fmla="*/ 80 w 243"/>
                <a:gd name="T41" fmla="*/ 159 h 170"/>
                <a:gd name="T42" fmla="*/ 66 w 243"/>
                <a:gd name="T43" fmla="*/ 170 h 170"/>
                <a:gd name="T44" fmla="*/ 66 w 243"/>
                <a:gd name="T45" fmla="*/ 170 h 170"/>
                <a:gd name="T46" fmla="*/ 52 w 243"/>
                <a:gd name="T47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3" h="170">
                  <a:moveTo>
                    <a:pt x="52" y="15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6"/>
                    <a:pt x="5" y="0"/>
                    <a:pt x="13" y="0"/>
                  </a:cubicBezTo>
                  <a:cubicBezTo>
                    <a:pt x="19" y="0"/>
                    <a:pt x="23" y="4"/>
                    <a:pt x="25" y="11"/>
                  </a:cubicBezTo>
                  <a:cubicBezTo>
                    <a:pt x="67" y="131"/>
                    <a:pt x="67" y="131"/>
                    <a:pt x="67" y="131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1" y="4"/>
                    <a:pt x="114" y="0"/>
                    <a:pt x="121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9" y="0"/>
                    <a:pt x="133" y="4"/>
                    <a:pt x="135" y="10"/>
                  </a:cubicBezTo>
                  <a:cubicBezTo>
                    <a:pt x="177" y="131"/>
                    <a:pt x="177" y="131"/>
                    <a:pt x="177" y="131"/>
                  </a:cubicBezTo>
                  <a:cubicBezTo>
                    <a:pt x="219" y="10"/>
                    <a:pt x="219" y="10"/>
                    <a:pt x="219" y="10"/>
                  </a:cubicBezTo>
                  <a:cubicBezTo>
                    <a:pt x="221" y="5"/>
                    <a:pt x="224" y="0"/>
                    <a:pt x="231" y="0"/>
                  </a:cubicBezTo>
                  <a:cubicBezTo>
                    <a:pt x="238" y="0"/>
                    <a:pt x="243" y="6"/>
                    <a:pt x="243" y="12"/>
                  </a:cubicBezTo>
                  <a:cubicBezTo>
                    <a:pt x="243" y="14"/>
                    <a:pt x="242" y="17"/>
                    <a:pt x="241" y="19"/>
                  </a:cubicBezTo>
                  <a:cubicBezTo>
                    <a:pt x="191" y="159"/>
                    <a:pt x="191" y="159"/>
                    <a:pt x="191" y="159"/>
                  </a:cubicBezTo>
                  <a:cubicBezTo>
                    <a:pt x="188" y="166"/>
                    <a:pt x="183" y="170"/>
                    <a:pt x="177" y="170"/>
                  </a:cubicBezTo>
                  <a:cubicBezTo>
                    <a:pt x="176" y="170"/>
                    <a:pt x="176" y="170"/>
                    <a:pt x="176" y="170"/>
                  </a:cubicBezTo>
                  <a:cubicBezTo>
                    <a:pt x="170" y="170"/>
                    <a:pt x="165" y="166"/>
                    <a:pt x="163" y="159"/>
                  </a:cubicBezTo>
                  <a:cubicBezTo>
                    <a:pt x="122" y="40"/>
                    <a:pt x="122" y="40"/>
                    <a:pt x="122" y="40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78" y="166"/>
                    <a:pt x="73" y="170"/>
                    <a:pt x="66" y="170"/>
                  </a:cubicBezTo>
                  <a:cubicBezTo>
                    <a:pt x="66" y="170"/>
                    <a:pt x="66" y="170"/>
                    <a:pt x="66" y="170"/>
                  </a:cubicBezTo>
                  <a:cubicBezTo>
                    <a:pt x="60" y="170"/>
                    <a:pt x="55" y="166"/>
                    <a:pt x="52" y="159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163888" y="5649913"/>
              <a:ext cx="354013" cy="647700"/>
            </a:xfrm>
            <a:custGeom>
              <a:avLst/>
              <a:gdLst>
                <a:gd name="T0" fmla="*/ 0 w 94"/>
                <a:gd name="T1" fmla="*/ 13 h 170"/>
                <a:gd name="T2" fmla="*/ 12 w 94"/>
                <a:gd name="T3" fmla="*/ 0 h 170"/>
                <a:gd name="T4" fmla="*/ 24 w 94"/>
                <a:gd name="T5" fmla="*/ 13 h 170"/>
                <a:gd name="T6" fmla="*/ 24 w 94"/>
                <a:gd name="T7" fmla="*/ 41 h 170"/>
                <a:gd name="T8" fmla="*/ 82 w 94"/>
                <a:gd name="T9" fmla="*/ 0 h 170"/>
                <a:gd name="T10" fmla="*/ 94 w 94"/>
                <a:gd name="T11" fmla="*/ 13 h 170"/>
                <a:gd name="T12" fmla="*/ 83 w 94"/>
                <a:gd name="T13" fmla="*/ 25 h 170"/>
                <a:gd name="T14" fmla="*/ 24 w 94"/>
                <a:gd name="T15" fmla="*/ 101 h 170"/>
                <a:gd name="T16" fmla="*/ 24 w 94"/>
                <a:gd name="T17" fmla="*/ 157 h 170"/>
                <a:gd name="T18" fmla="*/ 12 w 94"/>
                <a:gd name="T19" fmla="*/ 170 h 170"/>
                <a:gd name="T20" fmla="*/ 0 w 94"/>
                <a:gd name="T21" fmla="*/ 157 h 170"/>
                <a:gd name="T22" fmla="*/ 0 w 94"/>
                <a:gd name="T23" fmla="*/ 1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70">
                  <a:moveTo>
                    <a:pt x="0" y="13"/>
                  </a:moveTo>
                  <a:cubicBezTo>
                    <a:pt x="0" y="6"/>
                    <a:pt x="5" y="0"/>
                    <a:pt x="12" y="0"/>
                  </a:cubicBezTo>
                  <a:cubicBezTo>
                    <a:pt x="19" y="0"/>
                    <a:pt x="24" y="5"/>
                    <a:pt x="24" y="13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37" y="13"/>
                    <a:pt x="64" y="0"/>
                    <a:pt x="82" y="0"/>
                  </a:cubicBezTo>
                  <a:cubicBezTo>
                    <a:pt x="89" y="0"/>
                    <a:pt x="94" y="6"/>
                    <a:pt x="94" y="13"/>
                  </a:cubicBezTo>
                  <a:cubicBezTo>
                    <a:pt x="94" y="20"/>
                    <a:pt x="89" y="24"/>
                    <a:pt x="83" y="25"/>
                  </a:cubicBezTo>
                  <a:cubicBezTo>
                    <a:pt x="51" y="29"/>
                    <a:pt x="24" y="53"/>
                    <a:pt x="24" y="101"/>
                  </a:cubicBezTo>
                  <a:cubicBezTo>
                    <a:pt x="24" y="157"/>
                    <a:pt x="24" y="157"/>
                    <a:pt x="24" y="157"/>
                  </a:cubicBezTo>
                  <a:cubicBezTo>
                    <a:pt x="24" y="164"/>
                    <a:pt x="19" y="170"/>
                    <a:pt x="12" y="170"/>
                  </a:cubicBezTo>
                  <a:cubicBezTo>
                    <a:pt x="5" y="170"/>
                    <a:pt x="0" y="164"/>
                    <a:pt x="0" y="15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3509963" y="5649913"/>
              <a:ext cx="579438" cy="655638"/>
            </a:xfrm>
            <a:custGeom>
              <a:avLst/>
              <a:gdLst>
                <a:gd name="T0" fmla="*/ 129 w 154"/>
                <a:gd name="T1" fmla="*/ 76 h 172"/>
                <a:gd name="T2" fmla="*/ 77 w 154"/>
                <a:gd name="T3" fmla="*/ 21 h 172"/>
                <a:gd name="T4" fmla="*/ 25 w 154"/>
                <a:gd name="T5" fmla="*/ 76 h 172"/>
                <a:gd name="T6" fmla="*/ 129 w 154"/>
                <a:gd name="T7" fmla="*/ 76 h 172"/>
                <a:gd name="T8" fmla="*/ 81 w 154"/>
                <a:gd name="T9" fmla="*/ 172 h 172"/>
                <a:gd name="T10" fmla="*/ 0 w 154"/>
                <a:gd name="T11" fmla="*/ 86 h 172"/>
                <a:gd name="T12" fmla="*/ 0 w 154"/>
                <a:gd name="T13" fmla="*/ 85 h 172"/>
                <a:gd name="T14" fmla="*/ 78 w 154"/>
                <a:gd name="T15" fmla="*/ 0 h 172"/>
                <a:gd name="T16" fmla="*/ 154 w 154"/>
                <a:gd name="T17" fmla="*/ 83 h 172"/>
                <a:gd name="T18" fmla="*/ 142 w 154"/>
                <a:gd name="T19" fmla="*/ 95 h 172"/>
                <a:gd name="T20" fmla="*/ 25 w 154"/>
                <a:gd name="T21" fmla="*/ 95 h 172"/>
                <a:gd name="T22" fmla="*/ 82 w 154"/>
                <a:gd name="T23" fmla="*/ 150 h 172"/>
                <a:gd name="T24" fmla="*/ 129 w 154"/>
                <a:gd name="T25" fmla="*/ 131 h 172"/>
                <a:gd name="T26" fmla="*/ 136 w 154"/>
                <a:gd name="T27" fmla="*/ 128 h 172"/>
                <a:gd name="T28" fmla="*/ 146 w 154"/>
                <a:gd name="T29" fmla="*/ 139 h 172"/>
                <a:gd name="T30" fmla="*/ 142 w 154"/>
                <a:gd name="T31" fmla="*/ 147 h 172"/>
                <a:gd name="T32" fmla="*/ 81 w 154"/>
                <a:gd name="T3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72">
                  <a:moveTo>
                    <a:pt x="129" y="76"/>
                  </a:moveTo>
                  <a:cubicBezTo>
                    <a:pt x="127" y="47"/>
                    <a:pt x="110" y="21"/>
                    <a:pt x="77" y="21"/>
                  </a:cubicBezTo>
                  <a:cubicBezTo>
                    <a:pt x="49" y="21"/>
                    <a:pt x="28" y="44"/>
                    <a:pt x="25" y="76"/>
                  </a:cubicBezTo>
                  <a:lnTo>
                    <a:pt x="129" y="76"/>
                  </a:lnTo>
                  <a:close/>
                  <a:moveTo>
                    <a:pt x="81" y="172"/>
                  </a:moveTo>
                  <a:cubicBezTo>
                    <a:pt x="36" y="172"/>
                    <a:pt x="0" y="137"/>
                    <a:pt x="0" y="8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3" y="0"/>
                    <a:pt x="78" y="0"/>
                  </a:cubicBezTo>
                  <a:cubicBezTo>
                    <a:pt x="126" y="0"/>
                    <a:pt x="154" y="40"/>
                    <a:pt x="154" y="83"/>
                  </a:cubicBezTo>
                  <a:cubicBezTo>
                    <a:pt x="154" y="90"/>
                    <a:pt x="148" y="95"/>
                    <a:pt x="142" y="95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8" y="130"/>
                    <a:pt x="53" y="150"/>
                    <a:pt x="82" y="150"/>
                  </a:cubicBezTo>
                  <a:cubicBezTo>
                    <a:pt x="102" y="150"/>
                    <a:pt x="117" y="142"/>
                    <a:pt x="129" y="131"/>
                  </a:cubicBezTo>
                  <a:cubicBezTo>
                    <a:pt x="131" y="130"/>
                    <a:pt x="133" y="128"/>
                    <a:pt x="136" y="128"/>
                  </a:cubicBezTo>
                  <a:cubicBezTo>
                    <a:pt x="142" y="128"/>
                    <a:pt x="146" y="133"/>
                    <a:pt x="146" y="139"/>
                  </a:cubicBezTo>
                  <a:cubicBezTo>
                    <a:pt x="146" y="142"/>
                    <a:pt x="145" y="145"/>
                    <a:pt x="142" y="147"/>
                  </a:cubicBezTo>
                  <a:cubicBezTo>
                    <a:pt x="127" y="162"/>
                    <a:pt x="109" y="172"/>
                    <a:pt x="81" y="172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2503488" y="5649913"/>
              <a:ext cx="547688" cy="655638"/>
            </a:xfrm>
            <a:custGeom>
              <a:avLst/>
              <a:gdLst>
                <a:gd name="T0" fmla="*/ 122 w 146"/>
                <a:gd name="T1" fmla="*/ 107 h 172"/>
                <a:gd name="T2" fmla="*/ 122 w 146"/>
                <a:gd name="T3" fmla="*/ 91 h 172"/>
                <a:gd name="T4" fmla="*/ 74 w 146"/>
                <a:gd name="T5" fmla="*/ 84 h 172"/>
                <a:gd name="T6" fmla="*/ 25 w 146"/>
                <a:gd name="T7" fmla="*/ 118 h 172"/>
                <a:gd name="T8" fmla="*/ 25 w 146"/>
                <a:gd name="T9" fmla="*/ 119 h 172"/>
                <a:gd name="T10" fmla="*/ 67 w 146"/>
                <a:gd name="T11" fmla="*/ 152 h 172"/>
                <a:gd name="T12" fmla="*/ 122 w 146"/>
                <a:gd name="T13" fmla="*/ 107 h 172"/>
                <a:gd name="T14" fmla="*/ 0 w 146"/>
                <a:gd name="T15" fmla="*/ 120 h 172"/>
                <a:gd name="T16" fmla="*/ 0 w 146"/>
                <a:gd name="T17" fmla="*/ 119 h 172"/>
                <a:gd name="T18" fmla="*/ 71 w 146"/>
                <a:gd name="T19" fmla="*/ 66 h 172"/>
                <a:gd name="T20" fmla="*/ 122 w 146"/>
                <a:gd name="T21" fmla="*/ 73 h 172"/>
                <a:gd name="T22" fmla="*/ 122 w 146"/>
                <a:gd name="T23" fmla="*/ 67 h 172"/>
                <a:gd name="T24" fmla="*/ 73 w 146"/>
                <a:gd name="T25" fmla="*/ 22 h 172"/>
                <a:gd name="T26" fmla="*/ 34 w 146"/>
                <a:gd name="T27" fmla="*/ 30 h 172"/>
                <a:gd name="T28" fmla="*/ 30 w 146"/>
                <a:gd name="T29" fmla="*/ 31 h 172"/>
                <a:gd name="T30" fmla="*/ 19 w 146"/>
                <a:gd name="T31" fmla="*/ 20 h 172"/>
                <a:gd name="T32" fmla="*/ 26 w 146"/>
                <a:gd name="T33" fmla="*/ 10 h 172"/>
                <a:gd name="T34" fmla="*/ 75 w 146"/>
                <a:gd name="T35" fmla="*/ 0 h 172"/>
                <a:gd name="T36" fmla="*/ 129 w 146"/>
                <a:gd name="T37" fmla="*/ 19 h 172"/>
                <a:gd name="T38" fmla="*/ 146 w 146"/>
                <a:gd name="T39" fmla="*/ 67 h 172"/>
                <a:gd name="T40" fmla="*/ 146 w 146"/>
                <a:gd name="T41" fmla="*/ 158 h 172"/>
                <a:gd name="T42" fmla="*/ 134 w 146"/>
                <a:gd name="T43" fmla="*/ 170 h 172"/>
                <a:gd name="T44" fmla="*/ 122 w 146"/>
                <a:gd name="T45" fmla="*/ 159 h 172"/>
                <a:gd name="T46" fmla="*/ 122 w 146"/>
                <a:gd name="T47" fmla="*/ 143 h 172"/>
                <a:gd name="T48" fmla="*/ 62 w 146"/>
                <a:gd name="T49" fmla="*/ 172 h 172"/>
                <a:gd name="T50" fmla="*/ 0 w 146"/>
                <a:gd name="T51" fmla="*/ 12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6" h="172">
                  <a:moveTo>
                    <a:pt x="122" y="107"/>
                  </a:moveTo>
                  <a:cubicBezTo>
                    <a:pt x="122" y="91"/>
                    <a:pt x="122" y="91"/>
                    <a:pt x="122" y="91"/>
                  </a:cubicBezTo>
                  <a:cubicBezTo>
                    <a:pt x="110" y="88"/>
                    <a:pt x="94" y="84"/>
                    <a:pt x="74" y="84"/>
                  </a:cubicBezTo>
                  <a:cubicBezTo>
                    <a:pt x="43" y="84"/>
                    <a:pt x="25" y="98"/>
                    <a:pt x="25" y="118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25" y="140"/>
                    <a:pt x="45" y="152"/>
                    <a:pt x="67" y="152"/>
                  </a:cubicBezTo>
                  <a:cubicBezTo>
                    <a:pt x="97" y="152"/>
                    <a:pt x="122" y="133"/>
                    <a:pt x="122" y="107"/>
                  </a:cubicBezTo>
                  <a:moveTo>
                    <a:pt x="0" y="12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85"/>
                    <a:pt x="29" y="66"/>
                    <a:pt x="71" y="66"/>
                  </a:cubicBezTo>
                  <a:cubicBezTo>
                    <a:pt x="92" y="66"/>
                    <a:pt x="107" y="69"/>
                    <a:pt x="122" y="73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2" y="37"/>
                    <a:pt x="104" y="22"/>
                    <a:pt x="73" y="22"/>
                  </a:cubicBezTo>
                  <a:cubicBezTo>
                    <a:pt x="56" y="22"/>
                    <a:pt x="46" y="24"/>
                    <a:pt x="34" y="30"/>
                  </a:cubicBezTo>
                  <a:cubicBezTo>
                    <a:pt x="33" y="30"/>
                    <a:pt x="31" y="31"/>
                    <a:pt x="30" y="31"/>
                  </a:cubicBezTo>
                  <a:cubicBezTo>
                    <a:pt x="24" y="31"/>
                    <a:pt x="19" y="26"/>
                    <a:pt x="19" y="20"/>
                  </a:cubicBezTo>
                  <a:cubicBezTo>
                    <a:pt x="19" y="15"/>
                    <a:pt x="21" y="12"/>
                    <a:pt x="26" y="10"/>
                  </a:cubicBezTo>
                  <a:cubicBezTo>
                    <a:pt x="42" y="3"/>
                    <a:pt x="54" y="0"/>
                    <a:pt x="75" y="0"/>
                  </a:cubicBezTo>
                  <a:cubicBezTo>
                    <a:pt x="99" y="0"/>
                    <a:pt x="117" y="6"/>
                    <a:pt x="129" y="19"/>
                  </a:cubicBezTo>
                  <a:cubicBezTo>
                    <a:pt x="140" y="30"/>
                    <a:pt x="146" y="46"/>
                    <a:pt x="146" y="67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6" y="165"/>
                    <a:pt x="141" y="170"/>
                    <a:pt x="134" y="170"/>
                  </a:cubicBezTo>
                  <a:cubicBezTo>
                    <a:pt x="127" y="170"/>
                    <a:pt x="122" y="165"/>
                    <a:pt x="122" y="159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111" y="158"/>
                    <a:pt x="91" y="172"/>
                    <a:pt x="62" y="172"/>
                  </a:cubicBezTo>
                  <a:cubicBezTo>
                    <a:pt x="32" y="172"/>
                    <a:pt x="0" y="154"/>
                    <a:pt x="0" y="120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-84138" y="5622925"/>
              <a:ext cx="1635125" cy="682625"/>
            </a:xfrm>
            <a:custGeom>
              <a:avLst/>
              <a:gdLst>
                <a:gd name="T0" fmla="*/ 49 w 435"/>
                <a:gd name="T1" fmla="*/ 18 h 179"/>
                <a:gd name="T2" fmla="*/ 17 w 435"/>
                <a:gd name="T3" fmla="*/ 6 h 179"/>
                <a:gd name="T4" fmla="*/ 6 w 435"/>
                <a:gd name="T5" fmla="*/ 37 h 179"/>
                <a:gd name="T6" fmla="*/ 58 w 435"/>
                <a:gd name="T7" fmla="*/ 152 h 179"/>
                <a:gd name="T8" fmla="*/ 92 w 435"/>
                <a:gd name="T9" fmla="*/ 179 h 179"/>
                <a:gd name="T10" fmla="*/ 125 w 435"/>
                <a:gd name="T11" fmla="*/ 152 h 179"/>
                <a:gd name="T12" fmla="*/ 171 w 435"/>
                <a:gd name="T13" fmla="*/ 51 h 179"/>
                <a:gd name="T14" fmla="*/ 178 w 435"/>
                <a:gd name="T15" fmla="*/ 46 h 179"/>
                <a:gd name="T16" fmla="*/ 185 w 435"/>
                <a:gd name="T17" fmla="*/ 54 h 179"/>
                <a:gd name="T18" fmla="*/ 185 w 435"/>
                <a:gd name="T19" fmla="*/ 151 h 179"/>
                <a:gd name="T20" fmla="*/ 209 w 435"/>
                <a:gd name="T21" fmla="*/ 179 h 179"/>
                <a:gd name="T22" fmla="*/ 234 w 435"/>
                <a:gd name="T23" fmla="*/ 151 h 179"/>
                <a:gd name="T24" fmla="*/ 234 w 435"/>
                <a:gd name="T25" fmla="*/ 72 h 179"/>
                <a:gd name="T26" fmla="*/ 260 w 435"/>
                <a:gd name="T27" fmla="*/ 46 h 179"/>
                <a:gd name="T28" fmla="*/ 285 w 435"/>
                <a:gd name="T29" fmla="*/ 72 h 179"/>
                <a:gd name="T30" fmla="*/ 285 w 435"/>
                <a:gd name="T31" fmla="*/ 151 h 179"/>
                <a:gd name="T32" fmla="*/ 310 w 435"/>
                <a:gd name="T33" fmla="*/ 179 h 179"/>
                <a:gd name="T34" fmla="*/ 334 w 435"/>
                <a:gd name="T35" fmla="*/ 151 h 179"/>
                <a:gd name="T36" fmla="*/ 334 w 435"/>
                <a:gd name="T37" fmla="*/ 72 h 179"/>
                <a:gd name="T38" fmla="*/ 360 w 435"/>
                <a:gd name="T39" fmla="*/ 46 h 179"/>
                <a:gd name="T40" fmla="*/ 385 w 435"/>
                <a:gd name="T41" fmla="*/ 72 h 179"/>
                <a:gd name="T42" fmla="*/ 385 w 435"/>
                <a:gd name="T43" fmla="*/ 151 h 179"/>
                <a:gd name="T44" fmla="*/ 410 w 435"/>
                <a:gd name="T45" fmla="*/ 179 h 179"/>
                <a:gd name="T46" fmla="*/ 435 w 435"/>
                <a:gd name="T47" fmla="*/ 151 h 179"/>
                <a:gd name="T48" fmla="*/ 435 w 435"/>
                <a:gd name="T49" fmla="*/ 61 h 179"/>
                <a:gd name="T50" fmla="*/ 375 w 435"/>
                <a:gd name="T51" fmla="*/ 4 h 179"/>
                <a:gd name="T52" fmla="*/ 323 w 435"/>
                <a:gd name="T53" fmla="*/ 26 h 179"/>
                <a:gd name="T54" fmla="*/ 272 w 435"/>
                <a:gd name="T55" fmla="*/ 4 h 179"/>
                <a:gd name="T56" fmla="*/ 223 w 435"/>
                <a:gd name="T57" fmla="*/ 26 h 179"/>
                <a:gd name="T58" fmla="*/ 178 w 435"/>
                <a:gd name="T59" fmla="*/ 4 h 179"/>
                <a:gd name="T60" fmla="*/ 125 w 435"/>
                <a:gd name="T61" fmla="*/ 40 h 179"/>
                <a:gd name="T62" fmla="*/ 92 w 435"/>
                <a:gd name="T63" fmla="*/ 119 h 179"/>
                <a:gd name="T64" fmla="*/ 49 w 435"/>
                <a:gd name="T65" fmla="*/ 1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5" h="179">
                  <a:moveTo>
                    <a:pt x="49" y="18"/>
                  </a:moveTo>
                  <a:cubicBezTo>
                    <a:pt x="43" y="6"/>
                    <a:pt x="30" y="0"/>
                    <a:pt x="17" y="6"/>
                  </a:cubicBezTo>
                  <a:cubicBezTo>
                    <a:pt x="5" y="12"/>
                    <a:pt x="0" y="25"/>
                    <a:pt x="6" y="37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67" y="169"/>
                    <a:pt x="75" y="179"/>
                    <a:pt x="92" y="179"/>
                  </a:cubicBezTo>
                  <a:cubicBezTo>
                    <a:pt x="109" y="179"/>
                    <a:pt x="117" y="169"/>
                    <a:pt x="125" y="152"/>
                  </a:cubicBezTo>
                  <a:cubicBezTo>
                    <a:pt x="125" y="152"/>
                    <a:pt x="171" y="52"/>
                    <a:pt x="171" y="51"/>
                  </a:cubicBezTo>
                  <a:cubicBezTo>
                    <a:pt x="172" y="50"/>
                    <a:pt x="173" y="46"/>
                    <a:pt x="178" y="46"/>
                  </a:cubicBezTo>
                  <a:cubicBezTo>
                    <a:pt x="182" y="47"/>
                    <a:pt x="185" y="50"/>
                    <a:pt x="185" y="54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185" y="166"/>
                    <a:pt x="193" y="179"/>
                    <a:pt x="209" y="179"/>
                  </a:cubicBezTo>
                  <a:cubicBezTo>
                    <a:pt x="225" y="179"/>
                    <a:pt x="234" y="166"/>
                    <a:pt x="234" y="151"/>
                  </a:cubicBezTo>
                  <a:cubicBezTo>
                    <a:pt x="234" y="72"/>
                    <a:pt x="234" y="72"/>
                    <a:pt x="234" y="72"/>
                  </a:cubicBezTo>
                  <a:cubicBezTo>
                    <a:pt x="234" y="56"/>
                    <a:pt x="245" y="46"/>
                    <a:pt x="260" y="46"/>
                  </a:cubicBezTo>
                  <a:cubicBezTo>
                    <a:pt x="275" y="46"/>
                    <a:pt x="285" y="57"/>
                    <a:pt x="285" y="72"/>
                  </a:cubicBezTo>
                  <a:cubicBezTo>
                    <a:pt x="285" y="151"/>
                    <a:pt x="285" y="151"/>
                    <a:pt x="285" y="151"/>
                  </a:cubicBezTo>
                  <a:cubicBezTo>
                    <a:pt x="285" y="166"/>
                    <a:pt x="294" y="179"/>
                    <a:pt x="310" y="179"/>
                  </a:cubicBezTo>
                  <a:cubicBezTo>
                    <a:pt x="326" y="179"/>
                    <a:pt x="334" y="166"/>
                    <a:pt x="334" y="151"/>
                  </a:cubicBezTo>
                  <a:cubicBezTo>
                    <a:pt x="334" y="72"/>
                    <a:pt x="334" y="72"/>
                    <a:pt x="334" y="72"/>
                  </a:cubicBezTo>
                  <a:cubicBezTo>
                    <a:pt x="334" y="56"/>
                    <a:pt x="345" y="46"/>
                    <a:pt x="360" y="46"/>
                  </a:cubicBezTo>
                  <a:cubicBezTo>
                    <a:pt x="375" y="46"/>
                    <a:pt x="385" y="57"/>
                    <a:pt x="385" y="72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5" y="166"/>
                    <a:pt x="394" y="179"/>
                    <a:pt x="410" y="179"/>
                  </a:cubicBezTo>
                  <a:cubicBezTo>
                    <a:pt x="426" y="179"/>
                    <a:pt x="435" y="166"/>
                    <a:pt x="435" y="151"/>
                  </a:cubicBezTo>
                  <a:cubicBezTo>
                    <a:pt x="435" y="61"/>
                    <a:pt x="435" y="61"/>
                    <a:pt x="435" y="61"/>
                  </a:cubicBezTo>
                  <a:cubicBezTo>
                    <a:pt x="435" y="27"/>
                    <a:pt x="408" y="4"/>
                    <a:pt x="375" y="4"/>
                  </a:cubicBezTo>
                  <a:cubicBezTo>
                    <a:pt x="343" y="4"/>
                    <a:pt x="323" y="26"/>
                    <a:pt x="323" y="26"/>
                  </a:cubicBezTo>
                  <a:cubicBezTo>
                    <a:pt x="312" y="12"/>
                    <a:pt x="297" y="4"/>
                    <a:pt x="272" y="4"/>
                  </a:cubicBezTo>
                  <a:cubicBezTo>
                    <a:pt x="246" y="4"/>
                    <a:pt x="223" y="26"/>
                    <a:pt x="223" y="26"/>
                  </a:cubicBezTo>
                  <a:cubicBezTo>
                    <a:pt x="212" y="12"/>
                    <a:pt x="194" y="4"/>
                    <a:pt x="178" y="4"/>
                  </a:cubicBezTo>
                  <a:cubicBezTo>
                    <a:pt x="155" y="4"/>
                    <a:pt x="136" y="14"/>
                    <a:pt x="125" y="40"/>
                  </a:cubicBezTo>
                  <a:cubicBezTo>
                    <a:pt x="92" y="119"/>
                    <a:pt x="92" y="119"/>
                    <a:pt x="92" y="119"/>
                  </a:cubicBezTo>
                  <a:lnTo>
                    <a:pt x="49" y="18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 noEditPoints="1"/>
            </p:cNvSpPr>
            <p:nvPr userDrawn="1"/>
          </p:nvSpPr>
          <p:spPr bwMode="auto">
            <a:xfrm>
              <a:off x="4097338" y="5649913"/>
              <a:ext cx="149225" cy="157163"/>
            </a:xfrm>
            <a:custGeom>
              <a:avLst/>
              <a:gdLst>
                <a:gd name="T0" fmla="*/ 37 w 40"/>
                <a:gd name="T1" fmla="*/ 20 h 41"/>
                <a:gd name="T2" fmla="*/ 37 w 40"/>
                <a:gd name="T3" fmla="*/ 20 h 41"/>
                <a:gd name="T4" fmla="*/ 20 w 40"/>
                <a:gd name="T5" fmla="*/ 4 h 41"/>
                <a:gd name="T6" fmla="*/ 3 w 40"/>
                <a:gd name="T7" fmla="*/ 20 h 41"/>
                <a:gd name="T8" fmla="*/ 3 w 40"/>
                <a:gd name="T9" fmla="*/ 21 h 41"/>
                <a:gd name="T10" fmla="*/ 20 w 40"/>
                <a:gd name="T11" fmla="*/ 37 h 41"/>
                <a:gd name="T12" fmla="*/ 37 w 40"/>
                <a:gd name="T13" fmla="*/ 20 h 41"/>
                <a:gd name="T14" fmla="*/ 0 w 40"/>
                <a:gd name="T15" fmla="*/ 21 h 41"/>
                <a:gd name="T16" fmla="*/ 0 w 40"/>
                <a:gd name="T17" fmla="*/ 20 h 41"/>
                <a:gd name="T18" fmla="*/ 20 w 40"/>
                <a:gd name="T19" fmla="*/ 0 h 41"/>
                <a:gd name="T20" fmla="*/ 40 w 40"/>
                <a:gd name="T21" fmla="*/ 20 h 41"/>
                <a:gd name="T22" fmla="*/ 40 w 40"/>
                <a:gd name="T23" fmla="*/ 20 h 41"/>
                <a:gd name="T24" fmla="*/ 20 w 40"/>
                <a:gd name="T25" fmla="*/ 41 h 41"/>
                <a:gd name="T26" fmla="*/ 0 w 40"/>
                <a:gd name="T27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41">
                  <a:moveTo>
                    <a:pt x="37" y="20"/>
                  </a:moveTo>
                  <a:cubicBezTo>
                    <a:pt x="37" y="20"/>
                    <a:pt x="37" y="20"/>
                    <a:pt x="37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4"/>
                    <a:pt x="3" y="11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0"/>
                    <a:pt x="11" y="37"/>
                    <a:pt x="20" y="37"/>
                  </a:cubicBezTo>
                  <a:cubicBezTo>
                    <a:pt x="29" y="37"/>
                    <a:pt x="37" y="30"/>
                    <a:pt x="37" y="20"/>
                  </a:cubicBezTo>
                  <a:moveTo>
                    <a:pt x="0" y="2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32"/>
                    <a:pt x="31" y="41"/>
                    <a:pt x="20" y="41"/>
                  </a:cubicBezTo>
                  <a:cubicBezTo>
                    <a:pt x="8" y="41"/>
                    <a:pt x="0" y="32"/>
                    <a:pt x="0" y="21"/>
                  </a:cubicBezTo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/>
            <p:cNvSpPr>
              <a:spLocks noEditPoints="1"/>
            </p:cNvSpPr>
            <p:nvPr userDrawn="1"/>
          </p:nvSpPr>
          <p:spPr bwMode="auto">
            <a:xfrm>
              <a:off x="4141788" y="5688013"/>
              <a:ext cx="63500" cy="76200"/>
            </a:xfrm>
            <a:custGeom>
              <a:avLst/>
              <a:gdLst>
                <a:gd name="T0" fmla="*/ 9 w 17"/>
                <a:gd name="T1" fmla="*/ 10 h 20"/>
                <a:gd name="T2" fmla="*/ 12 w 17"/>
                <a:gd name="T3" fmla="*/ 7 h 20"/>
                <a:gd name="T4" fmla="*/ 12 w 17"/>
                <a:gd name="T5" fmla="*/ 7 h 20"/>
                <a:gd name="T6" fmla="*/ 9 w 17"/>
                <a:gd name="T7" fmla="*/ 4 h 20"/>
                <a:gd name="T8" fmla="*/ 5 w 17"/>
                <a:gd name="T9" fmla="*/ 4 h 20"/>
                <a:gd name="T10" fmla="*/ 5 w 17"/>
                <a:gd name="T11" fmla="*/ 10 h 20"/>
                <a:gd name="T12" fmla="*/ 9 w 17"/>
                <a:gd name="T13" fmla="*/ 10 h 20"/>
                <a:gd name="T14" fmla="*/ 0 w 17"/>
                <a:gd name="T15" fmla="*/ 2 h 20"/>
                <a:gd name="T16" fmla="*/ 2 w 17"/>
                <a:gd name="T17" fmla="*/ 0 h 20"/>
                <a:gd name="T18" fmla="*/ 9 w 17"/>
                <a:gd name="T19" fmla="*/ 0 h 20"/>
                <a:gd name="T20" fmla="*/ 15 w 17"/>
                <a:gd name="T21" fmla="*/ 2 h 20"/>
                <a:gd name="T22" fmla="*/ 17 w 17"/>
                <a:gd name="T23" fmla="*/ 7 h 20"/>
                <a:gd name="T24" fmla="*/ 17 w 17"/>
                <a:gd name="T25" fmla="*/ 7 h 20"/>
                <a:gd name="T26" fmla="*/ 13 w 17"/>
                <a:gd name="T27" fmla="*/ 13 h 20"/>
                <a:gd name="T28" fmla="*/ 16 w 17"/>
                <a:gd name="T29" fmla="*/ 17 h 20"/>
                <a:gd name="T30" fmla="*/ 16 w 17"/>
                <a:gd name="T31" fmla="*/ 18 h 20"/>
                <a:gd name="T32" fmla="*/ 14 w 17"/>
                <a:gd name="T33" fmla="*/ 20 h 20"/>
                <a:gd name="T34" fmla="*/ 12 w 17"/>
                <a:gd name="T35" fmla="*/ 19 h 20"/>
                <a:gd name="T36" fmla="*/ 8 w 17"/>
                <a:gd name="T37" fmla="*/ 14 h 20"/>
                <a:gd name="T38" fmla="*/ 5 w 17"/>
                <a:gd name="T39" fmla="*/ 14 h 20"/>
                <a:gd name="T40" fmla="*/ 5 w 17"/>
                <a:gd name="T41" fmla="*/ 18 h 20"/>
                <a:gd name="T42" fmla="*/ 2 w 17"/>
                <a:gd name="T43" fmla="*/ 20 h 20"/>
                <a:gd name="T44" fmla="*/ 0 w 17"/>
                <a:gd name="T45" fmla="*/ 18 h 20"/>
                <a:gd name="T46" fmla="*/ 0 w 17"/>
                <a:gd name="T4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20">
                  <a:moveTo>
                    <a:pt x="9" y="10"/>
                  </a:moveTo>
                  <a:cubicBezTo>
                    <a:pt x="11" y="10"/>
                    <a:pt x="12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1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9" y="10"/>
                  </a:lnTo>
                  <a:close/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3"/>
                    <a:pt x="17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10"/>
                    <a:pt x="15" y="12"/>
                    <a:pt x="13" y="13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5" y="20"/>
                    <a:pt x="14" y="20"/>
                  </a:cubicBezTo>
                  <a:cubicBezTo>
                    <a:pt x="13" y="20"/>
                    <a:pt x="13" y="20"/>
                    <a:pt x="12" y="19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ubicBezTo>
                    <a:pt x="1" y="20"/>
                    <a:pt x="0" y="19"/>
                    <a:pt x="0" y="18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7170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178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98" r:id="rId4"/>
    <p:sldLayoutId id="214748368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690" r:id="rId11"/>
    <p:sldLayoutId id="2147483691" r:id="rId12"/>
    <p:sldLayoutId id="2147483692" r:id="rId13"/>
    <p:sldLayoutId id="2147483699" r:id="rId14"/>
    <p:sldLayoutId id="2147483693" r:id="rId15"/>
    <p:sldLayoutId id="2147483694" r:id="rId16"/>
    <p:sldLayoutId id="2147483695" r:id="rId17"/>
    <p:sldLayoutId id="2147483705" r:id="rId18"/>
    <p:sldLayoutId id="2147483706" r:id="rId19"/>
    <p:sldLayoutId id="2147483709" r:id="rId20"/>
    <p:sldLayoutId id="2147483708" r:id="rId21"/>
    <p:sldLayoutId id="2147483710" r:id="rId22"/>
    <p:sldLayoutId id="2147483711" r:id="rId23"/>
    <p:sldLayoutId id="2147483712" r:id="rId24"/>
    <p:sldLayoutId id="2147483696" r:id="rId25"/>
    <p:sldLayoutId id="2147483697" r:id="rId2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SzPct val="90000"/>
        <a:buFont typeface="Calibri" panose="020F050202020403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SzPct val="90000"/>
        <a:buFont typeface="Calibri" panose="020F050202020403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0000"/>
            <a:lumOff val="40000"/>
          </a:schemeClr>
        </a:buClr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5.png"/><Relationship Id="rId21" Type="http://schemas.openxmlformats.org/officeDocument/2006/relationships/image" Target="../media/image31.png"/><Relationship Id="rId7" Type="http://schemas.openxmlformats.org/officeDocument/2006/relationships/image" Target="../media/image18.png"/><Relationship Id="rId12" Type="http://schemas.microsoft.com/office/2007/relationships/hdphoto" Target="../media/hdphoto2.wdp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image" Target="../media/image21.png"/><Relationship Id="rId19" Type="http://schemas.openxmlformats.org/officeDocument/2006/relationships/image" Target="../media/image29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3" Type="http://schemas.openxmlformats.org/officeDocument/2006/relationships/image" Target="../media/image73.gif"/><Relationship Id="rId21" Type="http://schemas.openxmlformats.org/officeDocument/2006/relationships/image" Target="../media/image91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" Type="http://schemas.openxmlformats.org/officeDocument/2006/relationships/image" Target="../media/image72.gif"/><Relationship Id="rId16" Type="http://schemas.openxmlformats.org/officeDocument/2006/relationships/image" Target="../media/image86.png"/><Relationship Id="rId20" Type="http://schemas.openxmlformats.org/officeDocument/2006/relationships/image" Target="../media/image9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10" Type="http://schemas.openxmlformats.org/officeDocument/2006/relationships/image" Target="../media/image80.jpeg"/><Relationship Id="rId19" Type="http://schemas.openxmlformats.org/officeDocument/2006/relationships/image" Target="../media/image89.png"/><Relationship Id="rId4" Type="http://schemas.openxmlformats.org/officeDocument/2006/relationships/image" Target="../media/image74.png"/><Relationship Id="rId9" Type="http://schemas.openxmlformats.org/officeDocument/2006/relationships/image" Target="../media/image79.jpeg"/><Relationship Id="rId14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5.png"/><Relationship Id="rId21" Type="http://schemas.openxmlformats.org/officeDocument/2006/relationships/image" Target="../media/image31.png"/><Relationship Id="rId7" Type="http://schemas.openxmlformats.org/officeDocument/2006/relationships/image" Target="../media/image18.png"/><Relationship Id="rId12" Type="http://schemas.microsoft.com/office/2007/relationships/hdphoto" Target="../media/hdphoto2.wdp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image" Target="../media/image21.png"/><Relationship Id="rId19" Type="http://schemas.openxmlformats.org/officeDocument/2006/relationships/image" Target="../media/image29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5.png"/><Relationship Id="rId21" Type="http://schemas.openxmlformats.org/officeDocument/2006/relationships/image" Target="../media/image31.png"/><Relationship Id="rId7" Type="http://schemas.openxmlformats.org/officeDocument/2006/relationships/image" Target="../media/image18.png"/><Relationship Id="rId12" Type="http://schemas.microsoft.com/office/2007/relationships/hdphoto" Target="../media/hdphoto2.wdp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image" Target="../media/image21.png"/><Relationship Id="rId19" Type="http://schemas.openxmlformats.org/officeDocument/2006/relationships/image" Target="../media/image29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5.png"/><Relationship Id="rId21" Type="http://schemas.openxmlformats.org/officeDocument/2006/relationships/image" Target="../media/image31.png"/><Relationship Id="rId7" Type="http://schemas.openxmlformats.org/officeDocument/2006/relationships/image" Target="../media/image18.png"/><Relationship Id="rId12" Type="http://schemas.microsoft.com/office/2007/relationships/hdphoto" Target="../media/hdphoto2.wdp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image" Target="../media/image21.png"/><Relationship Id="rId19" Type="http://schemas.openxmlformats.org/officeDocument/2006/relationships/image" Target="../media/image29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5.png"/><Relationship Id="rId21" Type="http://schemas.openxmlformats.org/officeDocument/2006/relationships/image" Target="../media/image31.png"/><Relationship Id="rId7" Type="http://schemas.openxmlformats.org/officeDocument/2006/relationships/image" Target="../media/image18.png"/><Relationship Id="rId12" Type="http://schemas.microsoft.com/office/2007/relationships/hdphoto" Target="../media/hdphoto2.wdp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image" Target="../media/image21.png"/><Relationship Id="rId19" Type="http://schemas.openxmlformats.org/officeDocument/2006/relationships/image" Target="../media/image29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5.png"/><Relationship Id="rId21" Type="http://schemas.openxmlformats.org/officeDocument/2006/relationships/image" Target="../media/image31.png"/><Relationship Id="rId7" Type="http://schemas.openxmlformats.org/officeDocument/2006/relationships/image" Target="../media/image18.png"/><Relationship Id="rId12" Type="http://schemas.microsoft.com/office/2007/relationships/hdphoto" Target="../media/hdphoto2.wdp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image" Target="../media/image21.png"/><Relationship Id="rId19" Type="http://schemas.openxmlformats.org/officeDocument/2006/relationships/image" Target="../media/image29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31520"/>
            <a:ext cx="8458200" cy="10972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dirty="0" smtClean="0">
                <a:ea typeface="微軟正黑體"/>
                <a:cs typeface="微軟正黑體"/>
              </a:rPr>
              <a:t/>
            </a:r>
            <a:br>
              <a:rPr lang="en-US" altLang="zh-TW" dirty="0" smtClean="0">
                <a:ea typeface="微軟正黑體"/>
                <a:cs typeface="微軟正黑體"/>
              </a:rPr>
            </a:br>
            <a:r>
              <a:rPr lang="en-US" altLang="zh-TW" dirty="0" smtClean="0">
                <a:ea typeface="微軟正黑體"/>
                <a:cs typeface="微軟正黑體"/>
              </a:rPr>
              <a:t>  VMWARE </a:t>
            </a:r>
            <a:r>
              <a:rPr lang="zh-TW" altLang="en-US" dirty="0" smtClean="0">
                <a:ea typeface="微軟正黑體"/>
                <a:cs typeface="微軟正黑體"/>
              </a:rPr>
              <a:t>大藍圖</a:t>
            </a:r>
            <a:r>
              <a:rPr lang="en-US" altLang="zh-TW" dirty="0" smtClean="0">
                <a:ea typeface="微軟正黑體"/>
                <a:cs typeface="微軟正黑體"/>
              </a:rPr>
              <a:t/>
            </a:r>
            <a:br>
              <a:rPr lang="en-US" altLang="zh-TW" dirty="0" smtClean="0">
                <a:ea typeface="微軟正黑體"/>
                <a:cs typeface="微軟正黑體"/>
              </a:rPr>
            </a:br>
            <a:r>
              <a:rPr lang="en-US" altLang="zh-TW" dirty="0" smtClean="0">
                <a:ea typeface="微軟正黑體"/>
                <a:cs typeface="微軟正黑體"/>
              </a:rPr>
              <a:t>  SOFTWARE-DEFINED ENTERPRISE</a:t>
            </a:r>
            <a:endParaRPr lang="en-US" dirty="0">
              <a:ea typeface="微軟正黑體"/>
              <a:cs typeface="微軟正黑體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5420136"/>
            <a:ext cx="2743200" cy="838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sz="2000" b="1" dirty="0"/>
              <a:t>吳子強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 smtClean="0"/>
              <a:t>Vic Wu</a:t>
            </a:r>
            <a:r>
              <a:rPr lang="en-US" altLang="zh-TW" b="1" dirty="0"/>
              <a:t/>
            </a:r>
            <a:br>
              <a:rPr lang="en-US" altLang="zh-TW" b="1" dirty="0"/>
            </a:br>
            <a:endParaRPr lang="en-US" b="1" dirty="0"/>
          </a:p>
          <a:p>
            <a:pPr>
              <a:lnSpc>
                <a:spcPct val="100000"/>
              </a:lnSpc>
            </a:pPr>
            <a:endParaRPr lang="en-US" altLang="zh-TW" b="1" dirty="0" smtClean="0"/>
          </a:p>
        </p:txBody>
      </p:sp>
    </p:spTree>
    <p:extLst>
      <p:ext uri="{BB962C8B-B14F-4D97-AF65-F5344CB8AC3E}">
        <p14:creationId xmlns:p14="http://schemas.microsoft.com/office/powerpoint/2010/main" val="137136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0660" y="326457"/>
            <a:ext cx="8229600" cy="511743"/>
          </a:xfrm>
        </p:spPr>
        <p:txBody>
          <a:bodyPr/>
          <a:lstStyle/>
          <a:p>
            <a:r>
              <a:rPr lang="zh-TW" altLang="en-US" sz="2400" dirty="0" smtClean="0">
                <a:latin typeface="+mn-lt"/>
                <a:ea typeface="+mn-ea"/>
              </a:rPr>
              <a:t>參考案例：自動化部署可以大大加速部署速度</a:t>
            </a:r>
            <a:endParaRPr lang="zh-TW" altLang="en-US" sz="2400" dirty="0">
              <a:latin typeface="+mn-lt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10</a:t>
            </a:fld>
            <a:endParaRPr lang="en-US"/>
          </a:p>
        </p:txBody>
      </p:sp>
      <p:cxnSp>
        <p:nvCxnSpPr>
          <p:cNvPr id="5" name="Straight Arrow Connector 25"/>
          <p:cNvCxnSpPr/>
          <p:nvPr/>
        </p:nvCxnSpPr>
        <p:spPr bwMode="auto">
          <a:xfrm>
            <a:off x="7205093" y="3524903"/>
            <a:ext cx="0" cy="216877"/>
          </a:xfrm>
          <a:prstGeom prst="straightConnector1">
            <a:avLst/>
          </a:prstGeom>
          <a:solidFill>
            <a:srgbClr val="0095D3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Rectangle 4"/>
          <p:cNvSpPr/>
          <p:nvPr/>
        </p:nvSpPr>
        <p:spPr bwMode="auto">
          <a:xfrm>
            <a:off x="448905" y="1489087"/>
            <a:ext cx="2786664" cy="517974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/>
          <a:p>
            <a:pPr algn="l">
              <a:spcAft>
                <a:spcPct val="0"/>
              </a:spcAft>
            </a:pPr>
            <a:r>
              <a:rPr lang="en-US" sz="900" b="1" dirty="0" smtClean="0">
                <a:solidFill>
                  <a:srgbClr val="D9541E"/>
                </a:solidFill>
                <a:cs typeface="Arial" pitchFamily="-65" charset="0"/>
              </a:rPr>
              <a:t>1</a:t>
            </a:r>
            <a:r>
              <a:rPr lang="en-US" sz="900" b="1" smtClean="0">
                <a:solidFill>
                  <a:srgbClr val="D9541E"/>
                </a:solidFill>
                <a:cs typeface="Arial" pitchFamily="-65" charset="0"/>
              </a:rPr>
              <a:t>. </a:t>
            </a:r>
            <a:r>
              <a:rPr lang="zh-TW" altLang="en-US" sz="900" b="1" smtClean="0">
                <a:solidFill>
                  <a:srgbClr val="333333"/>
                </a:solidFill>
                <a:cs typeface="Arial" pitchFamily="-65" charset="0"/>
              </a:rPr>
              <a:t>選擇伺服器名稱</a:t>
            </a:r>
            <a:endParaRPr lang="en-US" altLang="zh-TW" sz="900" b="1" smtClean="0">
              <a:solidFill>
                <a:srgbClr val="333333"/>
              </a:solidFill>
              <a:cs typeface="Arial" pitchFamily="-65" charset="0"/>
            </a:endParaRPr>
          </a:p>
          <a:p>
            <a:pPr algn="l">
              <a:spcAft>
                <a:spcPct val="0"/>
              </a:spcAft>
            </a:pPr>
            <a:r>
              <a:rPr lang="en-US" altLang="zh-TW" sz="900" b="1" smtClean="0">
                <a:solidFill>
                  <a:srgbClr val="333333"/>
                </a:solidFill>
                <a:cs typeface="Arial" pitchFamily="-65" charset="0"/>
              </a:rPr>
              <a:t>        </a:t>
            </a:r>
            <a:r>
              <a:rPr lang="zh-TW" altLang="en-US" sz="900" b="1" smtClean="0">
                <a:solidFill>
                  <a:srgbClr val="333333"/>
                </a:solidFill>
                <a:cs typeface="Arial" pitchFamily="-65" charset="0"/>
              </a:rPr>
              <a:t>選取</a:t>
            </a:r>
            <a:r>
              <a:rPr lang="en-US" altLang="zh-TW" sz="900" b="1" smtClean="0">
                <a:solidFill>
                  <a:srgbClr val="333333"/>
                </a:solidFill>
                <a:cs typeface="Arial" pitchFamily="-65" charset="0"/>
              </a:rPr>
              <a:t> IP </a:t>
            </a:r>
            <a:r>
              <a:rPr lang="zh-TW" altLang="en-US" sz="900" b="1" smtClean="0">
                <a:solidFill>
                  <a:srgbClr val="333333"/>
                </a:solidFill>
                <a:cs typeface="Arial" pitchFamily="-65" charset="0"/>
              </a:rPr>
              <a:t>位址、更新</a:t>
            </a:r>
            <a:r>
              <a:rPr lang="en-US" altLang="zh-TW" sz="900" b="1" smtClean="0">
                <a:solidFill>
                  <a:srgbClr val="333333"/>
                </a:solidFill>
                <a:cs typeface="Arial" pitchFamily="-65" charset="0"/>
              </a:rPr>
              <a:t> IPAM</a:t>
            </a:r>
          </a:p>
          <a:p>
            <a:pPr algn="l">
              <a:spcAft>
                <a:spcPct val="0"/>
              </a:spcAft>
            </a:pPr>
            <a:r>
              <a:rPr lang="en-US" altLang="zh-TW" sz="900" b="1" smtClean="0">
                <a:solidFill>
                  <a:srgbClr val="333333"/>
                </a:solidFill>
                <a:cs typeface="Arial" pitchFamily="-65" charset="0"/>
              </a:rPr>
              <a:t>        </a:t>
            </a:r>
            <a:r>
              <a:rPr lang="zh-TW" altLang="en-US" sz="900" b="1" smtClean="0">
                <a:solidFill>
                  <a:srgbClr val="333333"/>
                </a:solidFill>
                <a:cs typeface="Arial" pitchFamily="-65" charset="0"/>
              </a:rPr>
              <a:t>選擇伺服器佈置</a:t>
            </a:r>
            <a:r>
              <a:rPr lang="en-US" altLang="zh-TW" sz="900" b="1" smtClean="0">
                <a:solidFill>
                  <a:srgbClr val="333333"/>
                </a:solidFill>
                <a:cs typeface="Arial" pitchFamily="-65" charset="0"/>
              </a:rPr>
              <a:t> (</a:t>
            </a:r>
            <a:r>
              <a:rPr lang="zh-TW" altLang="en-US" sz="900" b="1" smtClean="0">
                <a:solidFill>
                  <a:srgbClr val="333333"/>
                </a:solidFill>
                <a:cs typeface="Arial" pitchFamily="-65" charset="0"/>
              </a:rPr>
              <a:t>叢集</a:t>
            </a:r>
            <a:r>
              <a:rPr lang="en-US" altLang="zh-TW" sz="900" b="1" smtClean="0">
                <a:solidFill>
                  <a:srgbClr val="333333"/>
                </a:solidFill>
                <a:cs typeface="Arial" pitchFamily="-65" charset="0"/>
              </a:rPr>
              <a:t>/</a:t>
            </a:r>
            <a:r>
              <a:rPr lang="zh-TW" altLang="en-US" sz="900" b="1" smtClean="0">
                <a:solidFill>
                  <a:srgbClr val="333333"/>
                </a:solidFill>
                <a:cs typeface="Arial" pitchFamily="-65" charset="0"/>
              </a:rPr>
              <a:t>儲存</a:t>
            </a:r>
            <a:r>
              <a:rPr lang="en-US" altLang="zh-TW" sz="900" b="1" smtClean="0">
                <a:solidFill>
                  <a:srgbClr val="333333"/>
                </a:solidFill>
                <a:cs typeface="Arial" pitchFamily="-65" charset="0"/>
              </a:rPr>
              <a:t>)</a:t>
            </a:r>
            <a:endParaRPr lang="zh-TW" altLang="en-US" sz="700" b="1" dirty="0">
              <a:solidFill>
                <a:srgbClr val="333333"/>
              </a:solidFill>
              <a:cs typeface="Arial" pitchFamily="-65" charset="0"/>
            </a:endParaRPr>
          </a:p>
        </p:txBody>
      </p:sp>
      <p:sp>
        <p:nvSpPr>
          <p:cNvPr id="7" name="Rectangle 5"/>
          <p:cNvSpPr/>
          <p:nvPr/>
        </p:nvSpPr>
        <p:spPr bwMode="auto">
          <a:xfrm>
            <a:off x="448905" y="2121875"/>
            <a:ext cx="2786664" cy="16966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l">
              <a:spcAft>
                <a:spcPct val="0"/>
              </a:spcAft>
            </a:pPr>
            <a:r>
              <a:rPr lang="en-US" sz="900" b="1" smtClean="0">
                <a:solidFill>
                  <a:srgbClr val="D9541E"/>
                </a:solidFill>
                <a:cs typeface="Arial" pitchFamily="-65" charset="0"/>
              </a:rPr>
              <a:t>2</a:t>
            </a:r>
            <a:r>
              <a:rPr lang="en-US" altLang="zh-TW" sz="900" b="1" smtClean="0">
                <a:solidFill>
                  <a:srgbClr val="333333"/>
                </a:solidFill>
                <a:cs typeface="Arial" pitchFamily="-65" charset="0"/>
              </a:rPr>
              <a:t>. </a:t>
            </a:r>
            <a:r>
              <a:rPr lang="zh-TW" altLang="en-US" sz="900" b="1" smtClean="0">
                <a:solidFill>
                  <a:srgbClr val="333333"/>
                </a:solidFill>
                <a:cs typeface="Arial" pitchFamily="-65" charset="0"/>
              </a:rPr>
              <a:t>建立</a:t>
            </a:r>
            <a:r>
              <a:rPr lang="en-US" altLang="zh-TW" sz="900" b="1" smtClean="0">
                <a:solidFill>
                  <a:srgbClr val="333333"/>
                </a:solidFill>
                <a:cs typeface="Arial" pitchFamily="-65" charset="0"/>
              </a:rPr>
              <a:t> AD </a:t>
            </a:r>
            <a:r>
              <a:rPr lang="zh-TW" altLang="en-US" sz="900" b="1" smtClean="0">
                <a:solidFill>
                  <a:srgbClr val="333333"/>
                </a:solidFill>
                <a:cs typeface="Arial" pitchFamily="-65" charset="0"/>
              </a:rPr>
              <a:t>項目</a:t>
            </a:r>
            <a:r>
              <a:rPr lang="en-US" altLang="zh-TW" sz="900" b="1" smtClean="0">
                <a:solidFill>
                  <a:srgbClr val="333333"/>
                </a:solidFill>
                <a:cs typeface="Arial" pitchFamily="-65" charset="0"/>
              </a:rPr>
              <a:t>/</a:t>
            </a:r>
            <a:r>
              <a:rPr lang="zh-TW" altLang="en-US" sz="900" b="1" smtClean="0">
                <a:solidFill>
                  <a:srgbClr val="333333"/>
                </a:solidFill>
                <a:cs typeface="Arial" pitchFamily="-65" charset="0"/>
              </a:rPr>
              <a:t>移動以修正</a:t>
            </a:r>
            <a:r>
              <a:rPr lang="en-US" altLang="zh-TW" sz="900" b="1" smtClean="0">
                <a:solidFill>
                  <a:srgbClr val="333333"/>
                </a:solidFill>
                <a:cs typeface="Arial" pitchFamily="-65" charset="0"/>
              </a:rPr>
              <a:t> OU</a:t>
            </a:r>
            <a:endParaRPr lang="zh-TW" altLang="en-US" sz="700" b="1" dirty="0">
              <a:solidFill>
                <a:srgbClr val="333333"/>
              </a:solidFill>
              <a:cs typeface="Arial" pitchFamily="-65" charset="0"/>
            </a:endParaRPr>
          </a:p>
        </p:txBody>
      </p:sp>
      <p:sp>
        <p:nvSpPr>
          <p:cNvPr id="8" name="Rectangle 6"/>
          <p:cNvSpPr/>
          <p:nvPr/>
        </p:nvSpPr>
        <p:spPr bwMode="auto">
          <a:xfrm>
            <a:off x="448905" y="2406356"/>
            <a:ext cx="2786664" cy="16966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l">
              <a:spcAft>
                <a:spcPct val="0"/>
              </a:spcAft>
            </a:pPr>
            <a:r>
              <a:rPr lang="en-US" sz="900" b="1" dirty="0" smtClean="0">
                <a:solidFill>
                  <a:srgbClr val="D9541E"/>
                </a:solidFill>
                <a:cs typeface="Arial" pitchFamily="-65" charset="0"/>
              </a:rPr>
              <a:t>3. </a:t>
            </a:r>
            <a:r>
              <a:rPr lang="zh-TW" altLang="en-US" sz="900" b="1" dirty="0" smtClean="0">
                <a:solidFill>
                  <a:srgbClr val="333333"/>
                </a:solidFill>
                <a:cs typeface="Arial" pitchFamily="-65" charset="0"/>
              </a:rPr>
              <a:t>對備份團隊建立一個服務請</a:t>
            </a:r>
            <a:r>
              <a:rPr lang="zh-TW" altLang="en-US" sz="900" b="1" dirty="0">
                <a:solidFill>
                  <a:srgbClr val="333333"/>
                </a:solidFill>
                <a:cs typeface="Arial" pitchFamily="-65" charset="0"/>
              </a:rPr>
              <a:t>求</a:t>
            </a:r>
            <a:endParaRPr lang="zh-TW" altLang="en-US" sz="700" b="1" dirty="0">
              <a:solidFill>
                <a:srgbClr val="333333"/>
              </a:solidFill>
              <a:cs typeface="Arial" pitchFamily="-65" charset="0"/>
            </a:endParaRPr>
          </a:p>
        </p:txBody>
      </p:sp>
      <p:sp>
        <p:nvSpPr>
          <p:cNvPr id="9" name="Rectangle 7"/>
          <p:cNvSpPr/>
          <p:nvPr/>
        </p:nvSpPr>
        <p:spPr bwMode="auto">
          <a:xfrm>
            <a:off x="448905" y="2690837"/>
            <a:ext cx="2786664" cy="16966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l">
              <a:spcAft>
                <a:spcPct val="0"/>
              </a:spcAft>
            </a:pPr>
            <a:r>
              <a:rPr lang="en-US" sz="900" b="1" dirty="0" smtClean="0">
                <a:solidFill>
                  <a:srgbClr val="D9541E"/>
                </a:solidFill>
                <a:cs typeface="Arial" pitchFamily="-65" charset="0"/>
              </a:rPr>
              <a:t>4</a:t>
            </a:r>
            <a:r>
              <a:rPr lang="en-US" sz="900" b="1" smtClean="0">
                <a:solidFill>
                  <a:srgbClr val="D9541E"/>
                </a:solidFill>
                <a:cs typeface="Arial" pitchFamily="-65" charset="0"/>
              </a:rPr>
              <a:t>. </a:t>
            </a:r>
            <a:r>
              <a:rPr lang="zh-TW" altLang="en-US" sz="900" b="1" smtClean="0">
                <a:solidFill>
                  <a:srgbClr val="333333"/>
                </a:solidFill>
                <a:cs typeface="Arial" pitchFamily="-65" charset="0"/>
              </a:rPr>
              <a:t>以</a:t>
            </a:r>
            <a:r>
              <a:rPr lang="en-US" altLang="zh-TW" sz="900" b="1" smtClean="0">
                <a:solidFill>
                  <a:srgbClr val="333333"/>
                </a:solidFill>
                <a:cs typeface="Arial" pitchFamily="-65" charset="0"/>
              </a:rPr>
              <a:t> vCenter </a:t>
            </a:r>
            <a:r>
              <a:rPr lang="zh-TW" altLang="en-US" sz="900" b="1" smtClean="0">
                <a:solidFill>
                  <a:srgbClr val="333333"/>
                </a:solidFill>
                <a:cs typeface="Arial" pitchFamily="-65" charset="0"/>
              </a:rPr>
              <a:t>中的範本建置伺服器</a:t>
            </a:r>
            <a:endParaRPr lang="zh-TW" altLang="en-US" sz="700" b="1" dirty="0">
              <a:solidFill>
                <a:srgbClr val="333333"/>
              </a:solidFill>
              <a:cs typeface="Arial" pitchFamily="-65" charset="0"/>
            </a:endParaRPr>
          </a:p>
        </p:txBody>
      </p:sp>
      <p:sp>
        <p:nvSpPr>
          <p:cNvPr id="10" name="Rectangle 8"/>
          <p:cNvSpPr/>
          <p:nvPr/>
        </p:nvSpPr>
        <p:spPr bwMode="auto">
          <a:xfrm>
            <a:off x="448905" y="2975318"/>
            <a:ext cx="2786664" cy="16966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l">
              <a:spcAft>
                <a:spcPct val="0"/>
              </a:spcAft>
            </a:pPr>
            <a:r>
              <a:rPr lang="en-US" sz="900" b="1" dirty="0" smtClean="0">
                <a:solidFill>
                  <a:srgbClr val="D9541E"/>
                </a:solidFill>
                <a:cs typeface="Arial" pitchFamily="-65" charset="0"/>
              </a:rPr>
              <a:t>5</a:t>
            </a:r>
            <a:r>
              <a:rPr lang="en-US" sz="900" b="1" smtClean="0">
                <a:solidFill>
                  <a:srgbClr val="D9541E"/>
                </a:solidFill>
                <a:cs typeface="Arial" pitchFamily="-65" charset="0"/>
              </a:rPr>
              <a:t>. </a:t>
            </a:r>
            <a:r>
              <a:rPr lang="zh-TW" altLang="en-US" sz="900" b="1" smtClean="0">
                <a:solidFill>
                  <a:srgbClr val="333333"/>
                </a:solidFill>
                <a:cs typeface="Arial" pitchFamily="-65" charset="0"/>
              </a:rPr>
              <a:t>建立</a:t>
            </a:r>
            <a:r>
              <a:rPr lang="en-US" altLang="zh-TW" sz="900" b="1" smtClean="0">
                <a:solidFill>
                  <a:srgbClr val="333333"/>
                </a:solidFill>
                <a:cs typeface="Arial" pitchFamily="-65" charset="0"/>
              </a:rPr>
              <a:t> CI</a:t>
            </a:r>
            <a:endParaRPr lang="zh-TW" altLang="en-US" sz="700" b="1" dirty="0">
              <a:solidFill>
                <a:srgbClr val="333333"/>
              </a:solidFill>
              <a:cs typeface="Arial" pitchFamily="-65" charset="0"/>
            </a:endParaRPr>
          </a:p>
        </p:txBody>
      </p:sp>
      <p:sp>
        <p:nvSpPr>
          <p:cNvPr id="11" name="Rectangle 9"/>
          <p:cNvSpPr/>
          <p:nvPr/>
        </p:nvSpPr>
        <p:spPr bwMode="auto">
          <a:xfrm>
            <a:off x="448905" y="3259798"/>
            <a:ext cx="2786664" cy="28854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l">
              <a:spcAft>
                <a:spcPct val="0"/>
              </a:spcAft>
            </a:pPr>
            <a:r>
              <a:rPr lang="en-US" sz="900" b="1" dirty="0" smtClean="0">
                <a:solidFill>
                  <a:srgbClr val="D9541E"/>
                </a:solidFill>
                <a:cs typeface="Arial" pitchFamily="-65" charset="0"/>
              </a:rPr>
              <a:t>6. </a:t>
            </a:r>
            <a:r>
              <a:rPr lang="zh-TW" altLang="en-US" sz="900" b="1" dirty="0" smtClean="0">
                <a:solidFill>
                  <a:srgbClr val="333333"/>
                </a:solidFill>
                <a:cs typeface="Arial" pitchFamily="-65" charset="0"/>
              </a:rPr>
              <a:t>為建置建立</a:t>
            </a:r>
            <a:r>
              <a:rPr lang="en-US" altLang="zh-TW" sz="900" b="1" dirty="0" smtClean="0">
                <a:solidFill>
                  <a:srgbClr val="333333"/>
                </a:solidFill>
                <a:cs typeface="Arial" pitchFamily="-65" charset="0"/>
              </a:rPr>
              <a:t> </a:t>
            </a:r>
            <a:r>
              <a:rPr lang="en-US" altLang="zh-TW" sz="900" b="1" dirty="0" err="1" smtClean="0">
                <a:solidFill>
                  <a:srgbClr val="333333"/>
                </a:solidFill>
                <a:cs typeface="Arial" pitchFamily="-65" charset="0"/>
              </a:rPr>
              <a:t>RFC</a:t>
            </a:r>
            <a:endParaRPr lang="en-US" altLang="zh-TW" sz="900" b="1" dirty="0" smtClean="0">
              <a:solidFill>
                <a:srgbClr val="333333"/>
              </a:solidFill>
              <a:cs typeface="Arial" pitchFamily="-65" charset="0"/>
            </a:endParaRPr>
          </a:p>
          <a:p>
            <a:pPr algn="l">
              <a:spcAft>
                <a:spcPct val="0"/>
              </a:spcAft>
            </a:pPr>
            <a:r>
              <a:rPr lang="en-US" altLang="zh-TW" sz="900" b="1" dirty="0" smtClean="0">
                <a:solidFill>
                  <a:srgbClr val="333333"/>
                </a:solidFill>
                <a:cs typeface="Arial" pitchFamily="-65" charset="0"/>
              </a:rPr>
              <a:t>    </a:t>
            </a:r>
            <a:r>
              <a:rPr lang="zh-TW" altLang="en-US" sz="900" b="1" dirty="0" smtClean="0">
                <a:solidFill>
                  <a:srgbClr val="333333"/>
                </a:solidFill>
                <a:cs typeface="Arial" pitchFamily="-65" charset="0"/>
              </a:rPr>
              <a:t>連結至</a:t>
            </a:r>
            <a:r>
              <a:rPr lang="en-US" altLang="zh-TW" sz="900" b="1" dirty="0" smtClean="0">
                <a:solidFill>
                  <a:srgbClr val="333333"/>
                </a:solidFill>
                <a:cs typeface="Arial" pitchFamily="-65" charset="0"/>
              </a:rPr>
              <a:t> CI</a:t>
            </a:r>
            <a:endParaRPr lang="zh-TW" altLang="en-US" sz="700" b="1" dirty="0">
              <a:solidFill>
                <a:srgbClr val="333333"/>
              </a:solidFill>
              <a:cs typeface="Arial" pitchFamily="-65" charset="0"/>
            </a:endParaRPr>
          </a:p>
        </p:txBody>
      </p:sp>
      <p:sp>
        <p:nvSpPr>
          <p:cNvPr id="12" name="Rectangle 10"/>
          <p:cNvSpPr/>
          <p:nvPr/>
        </p:nvSpPr>
        <p:spPr bwMode="auto">
          <a:xfrm>
            <a:off x="448905" y="3678737"/>
            <a:ext cx="2786664" cy="16966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l">
              <a:spcAft>
                <a:spcPct val="0"/>
              </a:spcAft>
            </a:pPr>
            <a:r>
              <a:rPr lang="en-US" sz="900" b="1" smtClean="0">
                <a:solidFill>
                  <a:srgbClr val="D9541E"/>
                </a:solidFill>
                <a:cs typeface="Arial" pitchFamily="-65" charset="0"/>
              </a:rPr>
              <a:t>7</a:t>
            </a:r>
            <a:r>
              <a:rPr lang="en-US" altLang="zh-TW" sz="900" b="1" smtClean="0">
                <a:solidFill>
                  <a:srgbClr val="333333"/>
                </a:solidFill>
                <a:cs typeface="Arial" pitchFamily="-65" charset="0"/>
              </a:rPr>
              <a:t>. Infoblox –r </a:t>
            </a:r>
            <a:r>
              <a:rPr lang="zh-TW" altLang="en-US" sz="900" b="1" smtClean="0">
                <a:solidFill>
                  <a:srgbClr val="333333"/>
                </a:solidFill>
                <a:cs typeface="Arial" pitchFamily="-65" charset="0"/>
              </a:rPr>
              <a:t>設定；</a:t>
            </a:r>
            <a:r>
              <a:rPr lang="en-US" altLang="zh-TW" sz="900" b="1" smtClean="0">
                <a:solidFill>
                  <a:srgbClr val="333333"/>
                </a:solidFill>
                <a:cs typeface="Arial" pitchFamily="-65" charset="0"/>
              </a:rPr>
              <a:t>vCenter server </a:t>
            </a:r>
            <a:r>
              <a:rPr lang="zh-TW" altLang="en-US" sz="900" b="1" smtClean="0">
                <a:solidFill>
                  <a:srgbClr val="333333"/>
                </a:solidFill>
                <a:cs typeface="Arial" pitchFamily="-65" charset="0"/>
              </a:rPr>
              <a:t>的別名</a:t>
            </a:r>
            <a:endParaRPr lang="zh-TW" altLang="en-US" sz="700" b="1" dirty="0">
              <a:solidFill>
                <a:srgbClr val="333333"/>
              </a:solidFill>
              <a:cs typeface="Arial" pitchFamily="-65" charset="0"/>
            </a:endParaRPr>
          </a:p>
        </p:txBody>
      </p:sp>
      <p:sp>
        <p:nvSpPr>
          <p:cNvPr id="13" name="Rectangle 11"/>
          <p:cNvSpPr/>
          <p:nvPr/>
        </p:nvSpPr>
        <p:spPr bwMode="auto">
          <a:xfrm>
            <a:off x="448905" y="3963218"/>
            <a:ext cx="2786664" cy="16966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l">
              <a:spcAft>
                <a:spcPct val="0"/>
              </a:spcAft>
            </a:pPr>
            <a:r>
              <a:rPr lang="en-US" sz="900" b="1" dirty="0" smtClean="0">
                <a:solidFill>
                  <a:srgbClr val="D9541E"/>
                </a:solidFill>
                <a:cs typeface="Arial" pitchFamily="-65" charset="0"/>
              </a:rPr>
              <a:t>8</a:t>
            </a:r>
            <a:r>
              <a:rPr lang="en-US" sz="900" b="1" smtClean="0">
                <a:solidFill>
                  <a:srgbClr val="D9541E"/>
                </a:solidFill>
                <a:cs typeface="Arial" pitchFamily="-65" charset="0"/>
              </a:rPr>
              <a:t>. </a:t>
            </a:r>
            <a:r>
              <a:rPr lang="zh-TW" altLang="en-US" sz="900" b="1" smtClean="0">
                <a:solidFill>
                  <a:srgbClr val="333333"/>
                </a:solidFill>
                <a:cs typeface="Arial" pitchFamily="-65" charset="0"/>
              </a:rPr>
              <a:t>加入</a:t>
            </a:r>
            <a:r>
              <a:rPr lang="en-US" altLang="zh-TW" sz="900" b="1" smtClean="0">
                <a:solidFill>
                  <a:srgbClr val="333333"/>
                </a:solidFill>
                <a:cs typeface="Arial" pitchFamily="-65" charset="0"/>
              </a:rPr>
              <a:t> AD </a:t>
            </a:r>
            <a:r>
              <a:rPr lang="zh-TW" altLang="en-US" sz="900" b="1" smtClean="0">
                <a:solidFill>
                  <a:srgbClr val="333333"/>
                </a:solidFill>
                <a:cs typeface="Arial" pitchFamily="-65" charset="0"/>
              </a:rPr>
              <a:t>網域</a:t>
            </a:r>
            <a:endParaRPr lang="zh-TW" altLang="en-US" sz="700" b="1" dirty="0">
              <a:solidFill>
                <a:srgbClr val="333333"/>
              </a:solidFill>
              <a:cs typeface="Arial" pitchFamily="-65" charset="0"/>
            </a:endParaRPr>
          </a:p>
        </p:txBody>
      </p:sp>
      <p:sp>
        <p:nvSpPr>
          <p:cNvPr id="14" name="Rectangle 12"/>
          <p:cNvSpPr/>
          <p:nvPr/>
        </p:nvSpPr>
        <p:spPr bwMode="auto">
          <a:xfrm>
            <a:off x="448905" y="4247699"/>
            <a:ext cx="2786664" cy="16966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>
              <a:spcAft>
                <a:spcPct val="0"/>
              </a:spcAft>
            </a:pPr>
            <a:r>
              <a:rPr lang="en-US" sz="900" b="1" dirty="0" smtClean="0">
                <a:solidFill>
                  <a:srgbClr val="D9541E"/>
                </a:solidFill>
                <a:cs typeface="Arial" pitchFamily="-65" charset="0"/>
              </a:rPr>
              <a:t>9. </a:t>
            </a:r>
            <a:r>
              <a:rPr lang="zh-TW" altLang="en-US" sz="900" b="1" dirty="0" smtClean="0">
                <a:solidFill>
                  <a:srgbClr val="333333"/>
                </a:solidFill>
                <a:cs typeface="Arial" pitchFamily="-65" charset="0"/>
              </a:rPr>
              <a:t>設定 </a:t>
            </a:r>
            <a:r>
              <a:rPr lang="en-US" altLang="zh-TW" sz="900" b="1" dirty="0" err="1" smtClean="0">
                <a:solidFill>
                  <a:srgbClr val="333333"/>
                </a:solidFill>
                <a:cs typeface="Arial" pitchFamily="-65" charset="0"/>
              </a:rPr>
              <a:t>pagefile</a:t>
            </a:r>
            <a:endParaRPr lang="zh-TW" altLang="en-US" sz="700" b="1" dirty="0">
              <a:solidFill>
                <a:srgbClr val="333333"/>
              </a:solidFill>
              <a:cs typeface="Arial" pitchFamily="-65" charset="0"/>
            </a:endParaRPr>
          </a:p>
        </p:txBody>
      </p:sp>
      <p:sp>
        <p:nvSpPr>
          <p:cNvPr id="15" name="Rectangle 13"/>
          <p:cNvSpPr/>
          <p:nvPr/>
        </p:nvSpPr>
        <p:spPr bwMode="auto">
          <a:xfrm>
            <a:off x="448905" y="4532180"/>
            <a:ext cx="2786664" cy="16966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l">
              <a:spcAft>
                <a:spcPct val="0"/>
              </a:spcAft>
            </a:pPr>
            <a:r>
              <a:rPr lang="en-US" sz="900" b="1" dirty="0" smtClean="0">
                <a:solidFill>
                  <a:srgbClr val="D9541E"/>
                </a:solidFill>
                <a:cs typeface="Arial" pitchFamily="-65" charset="0"/>
              </a:rPr>
              <a:t>10. </a:t>
            </a:r>
            <a:r>
              <a:rPr lang="zh-TW" altLang="en-US" sz="900" b="1" dirty="0" smtClean="0">
                <a:solidFill>
                  <a:srgbClr val="333333"/>
                </a:solidFill>
                <a:cs typeface="Arial" pitchFamily="-65" charset="0"/>
              </a:rPr>
              <a:t>執行</a:t>
            </a:r>
            <a:r>
              <a:rPr lang="en-US" altLang="zh-TW" sz="900" b="1" dirty="0" smtClean="0">
                <a:solidFill>
                  <a:srgbClr val="333333"/>
                </a:solidFill>
                <a:cs typeface="Arial" pitchFamily="-65" charset="0"/>
              </a:rPr>
              <a:t> </a:t>
            </a:r>
            <a:r>
              <a:rPr lang="en-US" altLang="zh-TW" sz="900" b="1" dirty="0" err="1" smtClean="0">
                <a:solidFill>
                  <a:srgbClr val="333333"/>
                </a:solidFill>
                <a:cs typeface="Arial" pitchFamily="-65" charset="0"/>
              </a:rPr>
              <a:t>postbuild</a:t>
            </a:r>
            <a:r>
              <a:rPr lang="en-US" altLang="zh-TW" sz="900" b="1" dirty="0">
                <a:solidFill>
                  <a:srgbClr val="333333"/>
                </a:solidFill>
                <a:cs typeface="Arial" pitchFamily="-65" charset="0"/>
              </a:rPr>
              <a:t> </a:t>
            </a:r>
            <a:r>
              <a:rPr lang="zh-TW" altLang="en-US" sz="900" b="1" dirty="0" smtClean="0">
                <a:solidFill>
                  <a:srgbClr val="333333"/>
                </a:solidFill>
                <a:cs typeface="Arial" pitchFamily="-65" charset="0"/>
              </a:rPr>
              <a:t>批次檔</a:t>
            </a:r>
            <a:endParaRPr lang="zh-TW" altLang="en-US" sz="700" b="1" dirty="0">
              <a:solidFill>
                <a:srgbClr val="333333"/>
              </a:solidFill>
              <a:cs typeface="Arial" pitchFamily="-65" charset="0"/>
            </a:endParaRPr>
          </a:p>
        </p:txBody>
      </p:sp>
      <p:sp>
        <p:nvSpPr>
          <p:cNvPr id="16" name="Rectangle 14"/>
          <p:cNvSpPr/>
          <p:nvPr/>
        </p:nvSpPr>
        <p:spPr bwMode="auto">
          <a:xfrm>
            <a:off x="448905" y="4816661"/>
            <a:ext cx="2786664" cy="16966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>
              <a:spcAft>
                <a:spcPct val="0"/>
              </a:spcAft>
            </a:pPr>
            <a:r>
              <a:rPr lang="en-US" sz="900" b="1" dirty="0" smtClean="0">
                <a:solidFill>
                  <a:srgbClr val="D9541E"/>
                </a:solidFill>
                <a:cs typeface="Arial" pitchFamily="-65" charset="0"/>
              </a:rPr>
              <a:t>11. </a:t>
            </a:r>
            <a:r>
              <a:rPr lang="zh-TW" altLang="en-US" sz="900" b="1" dirty="0" smtClean="0">
                <a:solidFill>
                  <a:srgbClr val="333333"/>
                </a:solidFill>
                <a:cs typeface="Arial" pitchFamily="-65" charset="0"/>
              </a:rPr>
              <a:t>安裝防毒軟體</a:t>
            </a:r>
            <a:endParaRPr lang="zh-TW" altLang="en-US" sz="700" b="1" dirty="0">
              <a:solidFill>
                <a:srgbClr val="333333"/>
              </a:solidFill>
              <a:cs typeface="Arial" pitchFamily="-65" charset="0"/>
            </a:endParaRPr>
          </a:p>
        </p:txBody>
      </p:sp>
      <p:sp>
        <p:nvSpPr>
          <p:cNvPr id="17" name="Rectangle 15"/>
          <p:cNvSpPr/>
          <p:nvPr/>
        </p:nvSpPr>
        <p:spPr bwMode="auto">
          <a:xfrm>
            <a:off x="448905" y="5101142"/>
            <a:ext cx="2786664" cy="16966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l">
              <a:spcAft>
                <a:spcPct val="0"/>
              </a:spcAft>
            </a:pPr>
            <a:r>
              <a:rPr lang="en-US" sz="900" b="1" dirty="0" smtClean="0">
                <a:solidFill>
                  <a:srgbClr val="D9541E"/>
                </a:solidFill>
                <a:cs typeface="Arial" pitchFamily="-65" charset="0"/>
              </a:rPr>
              <a:t>12. </a:t>
            </a:r>
            <a:r>
              <a:rPr lang="zh-TW" altLang="en-US" sz="900" b="1" dirty="0" smtClean="0">
                <a:solidFill>
                  <a:srgbClr val="333333"/>
                </a:solidFill>
                <a:cs typeface="Arial" pitchFamily="-65" charset="0"/>
              </a:rPr>
              <a:t>安裝備份軟體</a:t>
            </a:r>
            <a:endParaRPr lang="zh-TW" altLang="en-US" sz="700" b="1" dirty="0">
              <a:solidFill>
                <a:srgbClr val="333333"/>
              </a:solidFill>
              <a:cs typeface="Arial" pitchFamily="-65" charset="0"/>
            </a:endParaRPr>
          </a:p>
        </p:txBody>
      </p:sp>
      <p:sp>
        <p:nvSpPr>
          <p:cNvPr id="18" name="Rectangle 16"/>
          <p:cNvSpPr/>
          <p:nvPr/>
        </p:nvSpPr>
        <p:spPr bwMode="auto">
          <a:xfrm>
            <a:off x="448905" y="5385623"/>
            <a:ext cx="2786664" cy="16966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l">
              <a:spcAft>
                <a:spcPct val="0"/>
              </a:spcAft>
            </a:pPr>
            <a:r>
              <a:rPr lang="en-US" sz="900" b="1" dirty="0" smtClean="0">
                <a:solidFill>
                  <a:srgbClr val="D9541E"/>
                </a:solidFill>
                <a:cs typeface="Arial" pitchFamily="-65" charset="0"/>
              </a:rPr>
              <a:t>13</a:t>
            </a:r>
            <a:r>
              <a:rPr lang="en-US" sz="900" b="1" smtClean="0">
                <a:solidFill>
                  <a:srgbClr val="D9541E"/>
                </a:solidFill>
                <a:cs typeface="Arial" pitchFamily="-65" charset="0"/>
              </a:rPr>
              <a:t>. </a:t>
            </a:r>
            <a:r>
              <a:rPr lang="zh-TW" altLang="en-US" sz="900" b="1" smtClean="0">
                <a:solidFill>
                  <a:srgbClr val="333333"/>
                </a:solidFill>
                <a:cs typeface="Arial" pitchFamily="-65" charset="0"/>
              </a:rPr>
              <a:t>將</a:t>
            </a:r>
            <a:r>
              <a:rPr lang="en-US" altLang="zh-TW" sz="900" b="1" smtClean="0">
                <a:solidFill>
                  <a:srgbClr val="333333"/>
                </a:solidFill>
                <a:cs typeface="Arial" pitchFamily="-65" charset="0"/>
              </a:rPr>
              <a:t> AD </a:t>
            </a:r>
            <a:r>
              <a:rPr lang="zh-TW" altLang="en-US" sz="900" b="1" smtClean="0">
                <a:solidFill>
                  <a:srgbClr val="333333"/>
                </a:solidFill>
                <a:cs typeface="Arial" pitchFamily="-65" charset="0"/>
              </a:rPr>
              <a:t>管理群組加入本機管理</a:t>
            </a:r>
            <a:endParaRPr lang="zh-TW" altLang="en-US" sz="700" b="1" dirty="0">
              <a:solidFill>
                <a:srgbClr val="333333"/>
              </a:solidFill>
              <a:cs typeface="Arial" pitchFamily="-65" charset="0"/>
            </a:endParaRPr>
          </a:p>
        </p:txBody>
      </p:sp>
      <p:sp>
        <p:nvSpPr>
          <p:cNvPr id="19" name="Rectangle 17"/>
          <p:cNvSpPr/>
          <p:nvPr/>
        </p:nvSpPr>
        <p:spPr bwMode="auto">
          <a:xfrm>
            <a:off x="448905" y="5670107"/>
            <a:ext cx="2786664" cy="41628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l">
              <a:spcAft>
                <a:spcPct val="0"/>
              </a:spcAft>
            </a:pPr>
            <a:r>
              <a:rPr lang="en-US" sz="900" b="1" dirty="0" smtClean="0">
                <a:solidFill>
                  <a:srgbClr val="D9541E"/>
                </a:solidFill>
                <a:cs typeface="Arial" pitchFamily="-65" charset="0"/>
              </a:rPr>
              <a:t>14</a:t>
            </a:r>
            <a:r>
              <a:rPr lang="en-US" sz="900" b="1" smtClean="0">
                <a:solidFill>
                  <a:srgbClr val="D9541E"/>
                </a:solidFill>
                <a:cs typeface="Arial" pitchFamily="-65" charset="0"/>
              </a:rPr>
              <a:t>. </a:t>
            </a:r>
            <a:r>
              <a:rPr lang="zh-TW" altLang="en-US" sz="900" b="1" smtClean="0">
                <a:solidFill>
                  <a:srgbClr val="333333"/>
                </a:solidFill>
                <a:cs typeface="Arial" pitchFamily="-65" charset="0"/>
              </a:rPr>
              <a:t>將</a:t>
            </a:r>
            <a:r>
              <a:rPr lang="en-US" altLang="zh-TW" sz="900" b="1" smtClean="0">
                <a:solidFill>
                  <a:srgbClr val="333333"/>
                </a:solidFill>
                <a:cs typeface="Arial" pitchFamily="-65" charset="0"/>
              </a:rPr>
              <a:t> CI </a:t>
            </a:r>
            <a:r>
              <a:rPr lang="zh-TW" altLang="en-US" sz="900" b="1" smtClean="0">
                <a:solidFill>
                  <a:srgbClr val="333333"/>
                </a:solidFill>
                <a:cs typeface="Arial" pitchFamily="-65" charset="0"/>
              </a:rPr>
              <a:t>連結至原型群組</a:t>
            </a:r>
            <a:endParaRPr lang="en-US" altLang="zh-TW" sz="900" b="1" smtClean="0">
              <a:solidFill>
                <a:srgbClr val="333333"/>
              </a:solidFill>
              <a:cs typeface="Arial" pitchFamily="-65" charset="0"/>
            </a:endParaRPr>
          </a:p>
          <a:p>
            <a:pPr algn="l">
              <a:spcAft>
                <a:spcPct val="0"/>
              </a:spcAft>
            </a:pPr>
            <a:r>
              <a:rPr lang="en-US" altLang="zh-TW" sz="900" b="1" smtClean="0">
                <a:solidFill>
                  <a:srgbClr val="333333"/>
                </a:solidFill>
                <a:cs typeface="Arial" pitchFamily="-65" charset="0"/>
              </a:rPr>
              <a:t>      </a:t>
            </a:r>
            <a:r>
              <a:rPr lang="zh-TW" altLang="en-US" sz="900" b="1" smtClean="0">
                <a:solidFill>
                  <a:srgbClr val="333333"/>
                </a:solidFill>
                <a:cs typeface="Arial" pitchFamily="-65" charset="0"/>
              </a:rPr>
              <a:t>設定可用性</a:t>
            </a:r>
            <a:r>
              <a:rPr lang="en-US" altLang="zh-TW" sz="900" b="1" smtClean="0">
                <a:solidFill>
                  <a:srgbClr val="333333"/>
                </a:solidFill>
                <a:cs typeface="Arial" pitchFamily="-65" charset="0"/>
              </a:rPr>
              <a:t> – </a:t>
            </a:r>
            <a:r>
              <a:rPr lang="zh-TW" altLang="en-US" sz="900" b="1" smtClean="0">
                <a:solidFill>
                  <a:srgbClr val="333333"/>
                </a:solidFill>
                <a:cs typeface="Arial" pitchFamily="-65" charset="0"/>
              </a:rPr>
              <a:t>啟用監控</a:t>
            </a:r>
            <a:endParaRPr lang="en-US" altLang="zh-TW" sz="900" b="1" smtClean="0">
              <a:solidFill>
                <a:srgbClr val="333333"/>
              </a:solidFill>
              <a:cs typeface="Arial" pitchFamily="-65" charset="0"/>
            </a:endParaRPr>
          </a:p>
          <a:p>
            <a:pPr algn="l">
              <a:spcAft>
                <a:spcPct val="0"/>
              </a:spcAft>
            </a:pPr>
            <a:r>
              <a:rPr lang="en-US" altLang="zh-TW" sz="900" b="1" smtClean="0">
                <a:solidFill>
                  <a:srgbClr val="333333"/>
                </a:solidFill>
                <a:cs typeface="Arial" pitchFamily="-65" charset="0"/>
              </a:rPr>
              <a:t>      </a:t>
            </a:r>
            <a:r>
              <a:rPr lang="zh-TW" altLang="en-US" sz="900" b="1" smtClean="0">
                <a:solidFill>
                  <a:srgbClr val="333333"/>
                </a:solidFill>
                <a:cs typeface="Arial" pitchFamily="-65" charset="0"/>
              </a:rPr>
              <a:t>關閉建置</a:t>
            </a:r>
            <a:r>
              <a:rPr lang="en-US" altLang="zh-TW" sz="900" b="1" smtClean="0">
                <a:solidFill>
                  <a:srgbClr val="333333"/>
                </a:solidFill>
                <a:cs typeface="Arial" pitchFamily="-65" charset="0"/>
              </a:rPr>
              <a:t> RFC</a:t>
            </a:r>
            <a:endParaRPr lang="zh-TW" altLang="en-US" sz="700" b="1" dirty="0">
              <a:solidFill>
                <a:srgbClr val="333333"/>
              </a:solidFill>
              <a:cs typeface="Arial" pitchFamily="-65" charset="0"/>
            </a:endParaRPr>
          </a:p>
        </p:txBody>
      </p:sp>
      <p:sp>
        <p:nvSpPr>
          <p:cNvPr id="20" name="Down Arrow 18"/>
          <p:cNvSpPr/>
          <p:nvPr/>
        </p:nvSpPr>
        <p:spPr bwMode="auto">
          <a:xfrm>
            <a:off x="3103539" y="1315102"/>
            <a:ext cx="301752" cy="4724399"/>
          </a:xfrm>
          <a:prstGeom prst="downArrow">
            <a:avLst/>
          </a:prstGeom>
          <a:solidFill>
            <a:schemeClr val="accent5"/>
          </a:solidFill>
          <a:effectLst>
            <a:outerShdw blurRad="368300" sx="102000" sy="102000" algn="ctr" rotWithShape="0">
              <a:prstClr val="black">
                <a:alpha val="29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l">
              <a:spcAft>
                <a:spcPct val="0"/>
              </a:spcAft>
            </a:pPr>
            <a:endParaRPr lang="en-US" sz="1200" b="1" dirty="0" err="1">
              <a:solidFill>
                <a:srgbClr val="333333"/>
              </a:solidFill>
              <a:cs typeface="Arial" pitchFamily="-65" charset="0"/>
            </a:endParaRPr>
          </a:p>
        </p:txBody>
      </p:sp>
      <p:sp>
        <p:nvSpPr>
          <p:cNvPr id="21" name="Rectangle 22"/>
          <p:cNvSpPr/>
          <p:nvPr/>
        </p:nvSpPr>
        <p:spPr bwMode="auto">
          <a:xfrm>
            <a:off x="6064260" y="1617784"/>
            <a:ext cx="2627475" cy="16966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698500" sx="102000" sy="102000" algn="ctr" rotWithShape="0">
              <a:prstClr val="black">
                <a:alpha val="31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l">
              <a:spcAft>
                <a:spcPct val="0"/>
              </a:spcAft>
            </a:pPr>
            <a:r>
              <a:rPr lang="en-US" sz="900" b="1" dirty="0" smtClean="0">
                <a:solidFill>
                  <a:srgbClr val="D9541E"/>
                </a:solidFill>
                <a:cs typeface="Arial" pitchFamily="-65" charset="0"/>
              </a:rPr>
              <a:t>1. </a:t>
            </a:r>
            <a:r>
              <a:rPr lang="zh-TW" altLang="en-US" sz="900" b="1" dirty="0" smtClean="0">
                <a:solidFill>
                  <a:srgbClr val="333333"/>
                </a:solidFill>
                <a:cs typeface="Arial" pitchFamily="-65" charset="0"/>
              </a:rPr>
              <a:t>從</a:t>
            </a:r>
            <a:r>
              <a:rPr lang="en-US" altLang="zh-TW" sz="900" b="1" dirty="0" smtClean="0">
                <a:solidFill>
                  <a:srgbClr val="333333"/>
                </a:solidFill>
                <a:cs typeface="Arial" pitchFamily="-65" charset="0"/>
              </a:rPr>
              <a:t> </a:t>
            </a:r>
            <a:r>
              <a:rPr lang="zh-TW" altLang="en-US" sz="900" b="1" dirty="0" smtClean="0">
                <a:solidFill>
                  <a:srgbClr val="333333"/>
                </a:solidFill>
                <a:cs typeface="Arial" pitchFamily="-65" charset="0"/>
              </a:rPr>
              <a:t>自動化藍圖開始建置</a:t>
            </a:r>
            <a:endParaRPr lang="zh-TW" altLang="en-US" sz="700" b="1" dirty="0">
              <a:solidFill>
                <a:srgbClr val="333333"/>
              </a:solidFill>
              <a:cs typeface="Arial" pitchFamily="-65" charset="0"/>
            </a:endParaRPr>
          </a:p>
        </p:txBody>
      </p:sp>
      <p:sp>
        <p:nvSpPr>
          <p:cNvPr id="22" name="Rectangle 23"/>
          <p:cNvSpPr/>
          <p:nvPr/>
        </p:nvSpPr>
        <p:spPr bwMode="auto">
          <a:xfrm>
            <a:off x="6024155" y="2018837"/>
            <a:ext cx="2627475" cy="152951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698500" sx="102000" sy="102000" algn="ctr" rotWithShape="0">
              <a:prstClr val="black">
                <a:alpha val="31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>
              <a:spcAft>
                <a:spcPct val="0"/>
              </a:spcAft>
            </a:pPr>
            <a:r>
              <a:rPr lang="zh-TW" altLang="en-US" sz="1100" dirty="0" smtClean="0">
                <a:solidFill>
                  <a:srgbClr val="333333"/>
                </a:solidFill>
                <a:cs typeface="Arial" pitchFamily="-65" charset="0"/>
              </a:rPr>
              <a:t>自動</a:t>
            </a:r>
            <a:r>
              <a:rPr lang="zh-TW" altLang="en-US" sz="1100" dirty="0">
                <a:solidFill>
                  <a:srgbClr val="333333"/>
                </a:solidFill>
                <a:cs typeface="Arial" pitchFamily="-65" charset="0"/>
              </a:rPr>
              <a:t>化</a:t>
            </a:r>
            <a:r>
              <a:rPr lang="zh-TW" altLang="en-US" sz="1100" dirty="0" smtClean="0">
                <a:solidFill>
                  <a:srgbClr val="333333"/>
                </a:solidFill>
                <a:cs typeface="Arial" pitchFamily="-65" charset="0"/>
              </a:rPr>
              <a:t>工作流程</a:t>
            </a:r>
            <a:endParaRPr lang="en-US" altLang="zh-TW" sz="1100" dirty="0" smtClean="0">
              <a:solidFill>
                <a:srgbClr val="333333"/>
              </a:solidFill>
              <a:cs typeface="Arial" pitchFamily="-65" charset="0"/>
            </a:endParaRPr>
          </a:p>
          <a:p>
            <a:pPr marL="171450" indent="-171450" algn="l">
              <a:spcAft>
                <a:spcPct val="0"/>
              </a:spcAft>
              <a:buFont typeface="Arial" pitchFamily="34" charset="0"/>
              <a:buChar char="•"/>
            </a:pPr>
            <a:r>
              <a:rPr lang="zh-TW" altLang="en-US" sz="900" b="1" dirty="0" smtClean="0">
                <a:solidFill>
                  <a:srgbClr val="333333"/>
                </a:solidFill>
                <a:cs typeface="Arial" pitchFamily="-65" charset="0"/>
              </a:rPr>
              <a:t>選取名稱</a:t>
            </a:r>
            <a:endParaRPr lang="en-US" altLang="zh-TW" sz="900" b="1" dirty="0" smtClean="0">
              <a:solidFill>
                <a:srgbClr val="333333"/>
              </a:solidFill>
              <a:cs typeface="Arial" pitchFamily="-65" charset="0"/>
            </a:endParaRPr>
          </a:p>
          <a:p>
            <a:pPr marL="171450" indent="-171450" algn="l">
              <a:spcAft>
                <a:spcPct val="0"/>
              </a:spcAft>
              <a:buFont typeface="Arial" pitchFamily="34" charset="0"/>
              <a:buChar char="•"/>
            </a:pPr>
            <a:r>
              <a:rPr lang="zh-TW" altLang="en-US" sz="900" b="1" dirty="0" smtClean="0">
                <a:solidFill>
                  <a:srgbClr val="333333"/>
                </a:solidFill>
                <a:cs typeface="Arial" pitchFamily="-65" charset="0"/>
              </a:rPr>
              <a:t>從</a:t>
            </a:r>
            <a:r>
              <a:rPr lang="en-US" altLang="zh-TW" sz="900" b="1" dirty="0" smtClean="0">
                <a:solidFill>
                  <a:srgbClr val="333333"/>
                </a:solidFill>
                <a:cs typeface="Arial" pitchFamily="-65" charset="0"/>
              </a:rPr>
              <a:t> </a:t>
            </a:r>
            <a:r>
              <a:rPr lang="en-US" sz="900" b="1" dirty="0" err="1" smtClean="0">
                <a:solidFill>
                  <a:srgbClr val="333333"/>
                </a:solidFill>
                <a:cs typeface="Arial" pitchFamily="-65" charset="0"/>
              </a:rPr>
              <a:t>Infoblox</a:t>
            </a:r>
            <a:r>
              <a:rPr lang="en-US" sz="900" b="1" dirty="0" smtClean="0">
                <a:solidFill>
                  <a:srgbClr val="333333"/>
                </a:solidFill>
                <a:cs typeface="Arial" pitchFamily="-65" charset="0"/>
              </a:rPr>
              <a:t> </a:t>
            </a:r>
            <a:r>
              <a:rPr lang="zh-TW" altLang="en-US" sz="900" b="1" dirty="0" smtClean="0">
                <a:solidFill>
                  <a:srgbClr val="333333"/>
                </a:solidFill>
                <a:cs typeface="Arial" pitchFamily="-65" charset="0"/>
              </a:rPr>
              <a:t>選取</a:t>
            </a:r>
            <a:r>
              <a:rPr lang="en-US" altLang="zh-TW" sz="900" b="1" dirty="0" smtClean="0">
                <a:solidFill>
                  <a:srgbClr val="333333"/>
                </a:solidFill>
                <a:cs typeface="Arial" pitchFamily="-65" charset="0"/>
              </a:rPr>
              <a:t> IP </a:t>
            </a:r>
            <a:r>
              <a:rPr lang="zh-TW" altLang="en-US" sz="900" b="1" dirty="0" smtClean="0">
                <a:solidFill>
                  <a:srgbClr val="333333"/>
                </a:solidFill>
                <a:cs typeface="Arial" pitchFamily="-65" charset="0"/>
              </a:rPr>
              <a:t>並註冊</a:t>
            </a:r>
            <a:r>
              <a:rPr lang="en-US" altLang="zh-TW" sz="900" b="1" dirty="0" smtClean="0">
                <a:solidFill>
                  <a:srgbClr val="333333"/>
                </a:solidFill>
                <a:cs typeface="Arial" pitchFamily="-65" charset="0"/>
              </a:rPr>
              <a:t> DNS</a:t>
            </a:r>
          </a:p>
          <a:p>
            <a:pPr marL="171450" indent="-171450" algn="l">
              <a:spcAft>
                <a:spcPct val="0"/>
              </a:spcAft>
              <a:buFont typeface="Arial" pitchFamily="34" charset="0"/>
              <a:buChar char="•"/>
            </a:pPr>
            <a:r>
              <a:rPr lang="zh-TW" altLang="en-US" sz="900" b="1" dirty="0" smtClean="0">
                <a:solidFill>
                  <a:srgbClr val="333333"/>
                </a:solidFill>
                <a:cs typeface="Arial" pitchFamily="-65" charset="0"/>
              </a:rPr>
              <a:t>將</a:t>
            </a:r>
            <a:r>
              <a:rPr lang="en-US" altLang="zh-TW" sz="900" b="1" dirty="0" smtClean="0">
                <a:solidFill>
                  <a:srgbClr val="333333"/>
                </a:solidFill>
                <a:cs typeface="Arial" pitchFamily="-65" charset="0"/>
              </a:rPr>
              <a:t> –r </a:t>
            </a:r>
            <a:r>
              <a:rPr lang="zh-TW" altLang="en-US" sz="900" b="1" dirty="0" smtClean="0">
                <a:solidFill>
                  <a:srgbClr val="333333"/>
                </a:solidFill>
                <a:cs typeface="Arial" pitchFamily="-65" charset="0"/>
              </a:rPr>
              <a:t>記錄加入</a:t>
            </a:r>
            <a:r>
              <a:rPr lang="en-US" altLang="zh-TW" sz="900" b="1" dirty="0" smtClean="0">
                <a:solidFill>
                  <a:srgbClr val="333333"/>
                </a:solidFill>
                <a:cs typeface="Arial" pitchFamily="-65" charset="0"/>
              </a:rPr>
              <a:t> </a:t>
            </a:r>
            <a:r>
              <a:rPr lang="en-US" altLang="zh-TW" sz="900" b="1" dirty="0" err="1" smtClean="0">
                <a:solidFill>
                  <a:srgbClr val="333333"/>
                </a:solidFill>
                <a:cs typeface="Arial" pitchFamily="-65" charset="0"/>
              </a:rPr>
              <a:t>Infoblox</a:t>
            </a:r>
            <a:endParaRPr lang="en-US" altLang="zh-TW" sz="900" b="1" dirty="0" smtClean="0">
              <a:solidFill>
                <a:srgbClr val="333333"/>
              </a:solidFill>
              <a:cs typeface="Arial" pitchFamily="-65" charset="0"/>
            </a:endParaRPr>
          </a:p>
          <a:p>
            <a:pPr marL="171450" indent="-171450" algn="l">
              <a:spcAft>
                <a:spcPct val="0"/>
              </a:spcAft>
              <a:buFont typeface="Arial" pitchFamily="34" charset="0"/>
              <a:buChar char="•"/>
            </a:pPr>
            <a:r>
              <a:rPr lang="zh-TW" altLang="en-US" sz="900" b="1" dirty="0" smtClean="0">
                <a:solidFill>
                  <a:srgbClr val="333333"/>
                </a:solidFill>
                <a:cs typeface="Arial" pitchFamily="-65" charset="0"/>
              </a:rPr>
              <a:t>透過範本建置虛擬機</a:t>
            </a:r>
            <a:endParaRPr lang="en-US" altLang="zh-TW" sz="900" b="1" dirty="0" smtClean="0">
              <a:solidFill>
                <a:srgbClr val="333333"/>
              </a:solidFill>
              <a:cs typeface="Arial" pitchFamily="-65" charset="0"/>
            </a:endParaRPr>
          </a:p>
          <a:p>
            <a:pPr marL="171450" indent="-171450">
              <a:spcAft>
                <a:spcPct val="0"/>
              </a:spcAft>
              <a:buFont typeface="Arial" pitchFamily="34" charset="0"/>
              <a:buChar char="•"/>
            </a:pPr>
            <a:r>
              <a:rPr lang="zh-TW" altLang="en-US" sz="900" b="1" dirty="0" smtClean="0">
                <a:solidFill>
                  <a:srgbClr val="333333"/>
                </a:solidFill>
                <a:cs typeface="Arial" pitchFamily="-65" charset="0"/>
              </a:rPr>
              <a:t>執行</a:t>
            </a:r>
            <a:r>
              <a:rPr lang="en-US" altLang="zh-TW" sz="900" b="1" dirty="0" smtClean="0">
                <a:solidFill>
                  <a:srgbClr val="333333"/>
                </a:solidFill>
                <a:cs typeface="Arial" pitchFamily="-65" charset="0"/>
              </a:rPr>
              <a:t> </a:t>
            </a:r>
            <a:r>
              <a:rPr lang="en-US" altLang="zh-TW" sz="900" b="1" dirty="0" err="1" smtClean="0">
                <a:solidFill>
                  <a:srgbClr val="333333"/>
                </a:solidFill>
                <a:cs typeface="Arial" pitchFamily="-65" charset="0"/>
              </a:rPr>
              <a:t>postbuild</a:t>
            </a:r>
            <a:r>
              <a:rPr lang="zh-TW" altLang="en-US" sz="900" b="1" dirty="0">
                <a:solidFill>
                  <a:srgbClr val="333333"/>
                </a:solidFill>
                <a:cs typeface="Arial" pitchFamily="-65" charset="0"/>
              </a:rPr>
              <a:t>批次檔</a:t>
            </a:r>
            <a:endParaRPr lang="en-US" altLang="zh-TW" sz="900" b="1" dirty="0" smtClean="0">
              <a:solidFill>
                <a:srgbClr val="333333"/>
              </a:solidFill>
              <a:cs typeface="Arial" pitchFamily="-65" charset="0"/>
            </a:endParaRPr>
          </a:p>
          <a:p>
            <a:pPr marL="171450" indent="-171450" algn="l">
              <a:spcAft>
                <a:spcPct val="0"/>
              </a:spcAft>
              <a:buFont typeface="Arial" pitchFamily="34" charset="0"/>
              <a:buChar char="•"/>
            </a:pPr>
            <a:r>
              <a:rPr lang="zh-TW" altLang="en-US" sz="900" b="1" dirty="0" smtClean="0">
                <a:solidFill>
                  <a:srgbClr val="333333"/>
                </a:solidFill>
                <a:cs typeface="Arial" pitchFamily="-65" charset="0"/>
              </a:rPr>
              <a:t>在</a:t>
            </a:r>
            <a:r>
              <a:rPr lang="en-US" altLang="zh-TW" sz="900" b="1" dirty="0" smtClean="0">
                <a:solidFill>
                  <a:srgbClr val="333333"/>
                </a:solidFill>
                <a:cs typeface="Arial" pitchFamily="-65" charset="0"/>
              </a:rPr>
              <a:t> CMDB </a:t>
            </a:r>
            <a:r>
              <a:rPr lang="zh-TW" altLang="en-US" sz="900" b="1" dirty="0" smtClean="0">
                <a:solidFill>
                  <a:srgbClr val="333333"/>
                </a:solidFill>
                <a:cs typeface="Arial" pitchFamily="-65" charset="0"/>
              </a:rPr>
              <a:t>中建立</a:t>
            </a:r>
            <a:r>
              <a:rPr lang="en-US" altLang="zh-TW" sz="900" b="1" dirty="0" smtClean="0">
                <a:solidFill>
                  <a:srgbClr val="333333"/>
                </a:solidFill>
                <a:cs typeface="Arial" pitchFamily="-65" charset="0"/>
              </a:rPr>
              <a:t> CI</a:t>
            </a:r>
          </a:p>
          <a:p>
            <a:pPr marL="171450" indent="-171450" algn="l">
              <a:spcAft>
                <a:spcPct val="0"/>
              </a:spcAft>
              <a:buFont typeface="Arial" pitchFamily="34" charset="0"/>
              <a:buChar char="•"/>
            </a:pPr>
            <a:r>
              <a:rPr lang="zh-TW" altLang="en-US" sz="900" b="1" dirty="0" smtClean="0">
                <a:solidFill>
                  <a:srgbClr val="333333"/>
                </a:solidFill>
                <a:cs typeface="Arial" pitchFamily="-65" charset="0"/>
              </a:rPr>
              <a:t>為伺服器建置建立</a:t>
            </a:r>
            <a:r>
              <a:rPr lang="en-US" altLang="zh-TW" sz="900" b="1" dirty="0" smtClean="0">
                <a:solidFill>
                  <a:srgbClr val="333333"/>
                </a:solidFill>
                <a:cs typeface="Arial" pitchFamily="-65" charset="0"/>
              </a:rPr>
              <a:t> RFC</a:t>
            </a:r>
          </a:p>
          <a:p>
            <a:pPr marL="171450" indent="-171450" algn="l">
              <a:spcAft>
                <a:spcPct val="0"/>
              </a:spcAft>
              <a:buFont typeface="Arial" pitchFamily="34" charset="0"/>
              <a:buChar char="•"/>
            </a:pPr>
            <a:r>
              <a:rPr lang="zh-TW" altLang="en-US" sz="900" b="1" dirty="0" smtClean="0">
                <a:solidFill>
                  <a:srgbClr val="333333"/>
                </a:solidFill>
                <a:cs typeface="Arial" pitchFamily="-65" charset="0"/>
              </a:rPr>
              <a:t>連結至原型建置</a:t>
            </a:r>
            <a:endParaRPr lang="en-US" altLang="zh-TW" sz="900" b="1" dirty="0" smtClean="0">
              <a:solidFill>
                <a:srgbClr val="333333"/>
              </a:solidFill>
              <a:cs typeface="Arial" pitchFamily="-65" charset="0"/>
            </a:endParaRPr>
          </a:p>
          <a:p>
            <a:pPr marL="171450" indent="-171450" algn="l">
              <a:spcAft>
                <a:spcPct val="0"/>
              </a:spcAft>
              <a:buFont typeface="Arial" pitchFamily="34" charset="0"/>
              <a:buChar char="•"/>
            </a:pPr>
            <a:r>
              <a:rPr lang="zh-TW" altLang="en-US" sz="900" b="1" dirty="0" smtClean="0">
                <a:solidFill>
                  <a:srgbClr val="333333"/>
                </a:solidFill>
                <a:cs typeface="Arial" pitchFamily="-65" charset="0"/>
              </a:rPr>
              <a:t>關閉伺服器建置的</a:t>
            </a:r>
            <a:r>
              <a:rPr lang="en-US" altLang="zh-TW" sz="900" b="1" dirty="0" smtClean="0">
                <a:solidFill>
                  <a:srgbClr val="333333"/>
                </a:solidFill>
                <a:cs typeface="Arial" pitchFamily="-65" charset="0"/>
              </a:rPr>
              <a:t> RFC</a:t>
            </a:r>
            <a:endParaRPr lang="zh-TW" altLang="en-US" sz="700" b="1" dirty="0">
              <a:solidFill>
                <a:srgbClr val="333333"/>
              </a:solidFill>
              <a:cs typeface="Arial" pitchFamily="-65" charset="0"/>
            </a:endParaRPr>
          </a:p>
        </p:txBody>
      </p:sp>
      <p:sp>
        <p:nvSpPr>
          <p:cNvPr id="23" name="Rectangle 24"/>
          <p:cNvSpPr/>
          <p:nvPr/>
        </p:nvSpPr>
        <p:spPr bwMode="auto">
          <a:xfrm>
            <a:off x="6024553" y="3753853"/>
            <a:ext cx="2627475" cy="84371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698500" sx="102000" sy="102000" algn="ctr" rotWithShape="0">
              <a:prstClr val="black">
                <a:alpha val="31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>
              <a:spcAft>
                <a:spcPct val="0"/>
              </a:spcAft>
            </a:pPr>
            <a:r>
              <a:rPr lang="zh-TW" altLang="en-US" sz="1100" dirty="0" smtClean="0">
                <a:solidFill>
                  <a:srgbClr val="333333"/>
                </a:solidFill>
                <a:cs typeface="Arial" pitchFamily="-65" charset="0"/>
              </a:rPr>
              <a:t>功能現在已在</a:t>
            </a:r>
            <a:r>
              <a:rPr lang="en-US" altLang="zh-TW" sz="1100" dirty="0" smtClean="0">
                <a:solidFill>
                  <a:srgbClr val="333333"/>
                </a:solidFill>
                <a:cs typeface="Arial" pitchFamily="-65" charset="0"/>
              </a:rPr>
              <a:t> </a:t>
            </a:r>
            <a:r>
              <a:rPr lang="en-US" altLang="zh-TW" sz="1100" dirty="0" err="1" smtClean="0">
                <a:solidFill>
                  <a:srgbClr val="333333"/>
                </a:solidFill>
                <a:cs typeface="Arial" pitchFamily="-65" charset="0"/>
              </a:rPr>
              <a:t>postbuild</a:t>
            </a:r>
            <a:r>
              <a:rPr lang="en-US" altLang="zh-TW" sz="1100" dirty="0" smtClean="0">
                <a:solidFill>
                  <a:srgbClr val="333333"/>
                </a:solidFill>
                <a:cs typeface="Arial" pitchFamily="-65" charset="0"/>
              </a:rPr>
              <a:t> </a:t>
            </a:r>
            <a:r>
              <a:rPr lang="zh-TW" altLang="en-US" sz="1100" dirty="0" smtClean="0">
                <a:solidFill>
                  <a:srgbClr val="333333"/>
                </a:solidFill>
                <a:cs typeface="Arial" pitchFamily="-65" charset="0"/>
              </a:rPr>
              <a:t>中</a:t>
            </a:r>
            <a:endParaRPr lang="en-US" altLang="zh-TW" sz="1100" dirty="0" smtClean="0">
              <a:solidFill>
                <a:srgbClr val="333333"/>
              </a:solidFill>
              <a:cs typeface="Arial" pitchFamily="-65" charset="0"/>
            </a:endParaRPr>
          </a:p>
          <a:p>
            <a:pPr marL="171450" indent="-171450" algn="l">
              <a:spcAft>
                <a:spcPct val="0"/>
              </a:spcAft>
              <a:buFont typeface="Arial" pitchFamily="34" charset="0"/>
              <a:buChar char="•"/>
            </a:pPr>
            <a:r>
              <a:rPr lang="zh-TW" altLang="en-US" sz="900" b="1" dirty="0" smtClean="0">
                <a:solidFill>
                  <a:srgbClr val="333333"/>
                </a:solidFill>
                <a:cs typeface="Arial" pitchFamily="-65" charset="0"/>
              </a:rPr>
              <a:t>加入</a:t>
            </a:r>
            <a:r>
              <a:rPr lang="en-US" altLang="zh-TW" sz="900" b="1" dirty="0" smtClean="0">
                <a:solidFill>
                  <a:srgbClr val="333333"/>
                </a:solidFill>
                <a:cs typeface="Arial" pitchFamily="-65" charset="0"/>
              </a:rPr>
              <a:t> </a:t>
            </a:r>
            <a:r>
              <a:rPr lang="en-US" sz="900" b="1" dirty="0" smtClean="0">
                <a:solidFill>
                  <a:srgbClr val="333333"/>
                </a:solidFill>
                <a:cs typeface="Arial" pitchFamily="-65" charset="0"/>
              </a:rPr>
              <a:t>AD</a:t>
            </a:r>
            <a:r>
              <a:rPr lang="en-US" altLang="zh-TW" sz="900" b="1" dirty="0" smtClean="0">
                <a:solidFill>
                  <a:srgbClr val="333333"/>
                </a:solidFill>
                <a:cs typeface="Arial" pitchFamily="-65" charset="0"/>
              </a:rPr>
              <a:t>/</a:t>
            </a:r>
            <a:r>
              <a:rPr lang="zh-TW" altLang="en-US" sz="900" b="1" dirty="0" smtClean="0">
                <a:solidFill>
                  <a:srgbClr val="333333"/>
                </a:solidFill>
                <a:cs typeface="Arial" pitchFamily="-65" charset="0"/>
              </a:rPr>
              <a:t>移動以修正</a:t>
            </a:r>
            <a:r>
              <a:rPr lang="en-US" altLang="zh-TW" sz="900" b="1" dirty="0" smtClean="0">
                <a:solidFill>
                  <a:srgbClr val="333333"/>
                </a:solidFill>
                <a:cs typeface="Arial" pitchFamily="-65" charset="0"/>
              </a:rPr>
              <a:t> OU</a:t>
            </a:r>
          </a:p>
          <a:p>
            <a:pPr marL="171450" indent="-171450" algn="l">
              <a:spcAft>
                <a:spcPct val="0"/>
              </a:spcAft>
              <a:buFont typeface="Arial" pitchFamily="34" charset="0"/>
              <a:buChar char="•"/>
            </a:pPr>
            <a:r>
              <a:rPr lang="zh-TW" altLang="en-US" sz="900" b="1" dirty="0" smtClean="0">
                <a:solidFill>
                  <a:srgbClr val="333333"/>
                </a:solidFill>
                <a:cs typeface="Arial" pitchFamily="-65" charset="0"/>
              </a:rPr>
              <a:t>設定</a:t>
            </a:r>
            <a:r>
              <a:rPr lang="en-US" altLang="zh-TW" sz="900" b="1" dirty="0" smtClean="0">
                <a:solidFill>
                  <a:srgbClr val="333333"/>
                </a:solidFill>
                <a:cs typeface="Arial" pitchFamily="-65" charset="0"/>
              </a:rPr>
              <a:t> </a:t>
            </a:r>
            <a:r>
              <a:rPr lang="en-US" altLang="zh-TW" sz="900" b="1" dirty="0" err="1" smtClean="0">
                <a:solidFill>
                  <a:srgbClr val="333333"/>
                </a:solidFill>
                <a:cs typeface="Arial" pitchFamily="-65" charset="0"/>
              </a:rPr>
              <a:t>pagefile</a:t>
            </a:r>
            <a:endParaRPr lang="en-US" altLang="zh-TW" sz="900" b="1" dirty="0" smtClean="0">
              <a:solidFill>
                <a:srgbClr val="333333"/>
              </a:solidFill>
              <a:cs typeface="Arial" pitchFamily="-65" charset="0"/>
            </a:endParaRPr>
          </a:p>
          <a:p>
            <a:pPr marL="171450" indent="-171450">
              <a:spcAft>
                <a:spcPct val="0"/>
              </a:spcAft>
              <a:buFont typeface="Arial" pitchFamily="34" charset="0"/>
              <a:buChar char="•"/>
            </a:pPr>
            <a:r>
              <a:rPr lang="zh-TW" altLang="en-US" sz="900" b="1" dirty="0">
                <a:solidFill>
                  <a:srgbClr val="333333"/>
                </a:solidFill>
                <a:cs typeface="Arial" pitchFamily="-65" charset="0"/>
              </a:rPr>
              <a:t>安裝防毒</a:t>
            </a:r>
            <a:r>
              <a:rPr lang="zh-TW" altLang="en-US" sz="900" b="1" dirty="0" smtClean="0">
                <a:solidFill>
                  <a:srgbClr val="333333"/>
                </a:solidFill>
                <a:cs typeface="Arial" pitchFamily="-65" charset="0"/>
              </a:rPr>
              <a:t>軟體</a:t>
            </a:r>
            <a:endParaRPr lang="en-US" altLang="zh-TW" sz="900" b="1" dirty="0" smtClean="0">
              <a:solidFill>
                <a:srgbClr val="333333"/>
              </a:solidFill>
              <a:cs typeface="Arial" pitchFamily="-65" charset="0"/>
            </a:endParaRPr>
          </a:p>
          <a:p>
            <a:pPr marL="171450" indent="-171450">
              <a:spcAft>
                <a:spcPct val="0"/>
              </a:spcAft>
              <a:buFont typeface="Arial" pitchFamily="34" charset="0"/>
              <a:buChar char="•"/>
            </a:pPr>
            <a:r>
              <a:rPr lang="zh-TW" altLang="en-US" sz="900" b="1" dirty="0" smtClean="0">
                <a:solidFill>
                  <a:srgbClr val="333333"/>
                </a:solidFill>
                <a:cs typeface="Arial" pitchFamily="-65" charset="0"/>
              </a:rPr>
              <a:t>將</a:t>
            </a:r>
            <a:r>
              <a:rPr lang="en-US" altLang="zh-TW" sz="900" b="1" dirty="0" smtClean="0">
                <a:solidFill>
                  <a:srgbClr val="333333"/>
                </a:solidFill>
                <a:cs typeface="Arial" pitchFamily="-65" charset="0"/>
              </a:rPr>
              <a:t> AD </a:t>
            </a:r>
            <a:r>
              <a:rPr lang="zh-TW" altLang="en-US" sz="900" b="1" dirty="0" smtClean="0">
                <a:solidFill>
                  <a:srgbClr val="333333"/>
                </a:solidFill>
                <a:cs typeface="Arial" pitchFamily="-65" charset="0"/>
              </a:rPr>
              <a:t>管理群組加入本機管理</a:t>
            </a:r>
          </a:p>
        </p:txBody>
      </p:sp>
      <p:sp>
        <p:nvSpPr>
          <p:cNvPr id="24" name="Rectangle 28"/>
          <p:cNvSpPr/>
          <p:nvPr/>
        </p:nvSpPr>
        <p:spPr bwMode="auto">
          <a:xfrm>
            <a:off x="3250722" y="1312982"/>
            <a:ext cx="1438509" cy="201411"/>
          </a:xfrm>
          <a:prstGeom prst="rect">
            <a:avLst/>
          </a:prstGeom>
          <a:noFill/>
          <a:ln>
            <a:noFill/>
          </a:ln>
          <a:effectLst>
            <a:outerShdw blurRad="698500" sx="102000" sy="102000" algn="ctr" rotWithShape="0">
              <a:prstClr val="black">
                <a:alpha val="31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>
              <a:spcAft>
                <a:spcPct val="0"/>
              </a:spcAft>
            </a:pPr>
            <a:r>
              <a:rPr lang="zh-TW" altLang="en-US" sz="1200" b="1" dirty="0" smtClean="0">
                <a:solidFill>
                  <a:srgbClr val="C0C0C0">
                    <a:lumMod val="50000"/>
                  </a:srgbClr>
                </a:solidFill>
                <a:cs typeface="Arial" pitchFamily="-65" charset="0"/>
              </a:rPr>
              <a:t>手動流程</a:t>
            </a:r>
            <a:endParaRPr lang="zh-TW" altLang="en-US" sz="1050" b="1" dirty="0">
              <a:solidFill>
                <a:srgbClr val="C0C0C0">
                  <a:lumMod val="50000"/>
                </a:srgbClr>
              </a:solidFill>
              <a:cs typeface="Arial" pitchFamily="-65" charset="0"/>
            </a:endParaRPr>
          </a:p>
        </p:txBody>
      </p:sp>
      <p:sp>
        <p:nvSpPr>
          <p:cNvPr id="25" name="Rectangle 30"/>
          <p:cNvSpPr/>
          <p:nvPr/>
        </p:nvSpPr>
        <p:spPr bwMode="auto">
          <a:xfrm>
            <a:off x="4689230" y="1312982"/>
            <a:ext cx="1438509" cy="201411"/>
          </a:xfrm>
          <a:prstGeom prst="rect">
            <a:avLst/>
          </a:prstGeom>
          <a:noFill/>
          <a:ln>
            <a:noFill/>
          </a:ln>
          <a:effectLst>
            <a:outerShdw blurRad="698500" sx="102000" sy="102000" algn="ctr" rotWithShape="0">
              <a:prstClr val="black">
                <a:alpha val="31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l">
              <a:spcAft>
                <a:spcPct val="0"/>
              </a:spcAft>
            </a:pPr>
            <a:r>
              <a:rPr lang="zh-TW" altLang="en-US" sz="1200" b="1" dirty="0" smtClean="0">
                <a:solidFill>
                  <a:srgbClr val="C0C0C0">
                    <a:lumMod val="50000"/>
                  </a:srgbClr>
                </a:solidFill>
                <a:cs typeface="Arial" pitchFamily="-65" charset="0"/>
              </a:rPr>
              <a:t>自動化程序</a:t>
            </a:r>
            <a:endParaRPr lang="zh-TW" altLang="en-US" sz="1050" b="1" dirty="0">
              <a:solidFill>
                <a:srgbClr val="C0C0C0">
                  <a:lumMod val="50000"/>
                </a:srgbClr>
              </a:solidFill>
              <a:cs typeface="Arial" pitchFamily="-65" charset="0"/>
            </a:endParaRPr>
          </a:p>
        </p:txBody>
      </p:sp>
      <p:sp>
        <p:nvSpPr>
          <p:cNvPr id="26" name="Rectangle 31"/>
          <p:cNvSpPr/>
          <p:nvPr/>
        </p:nvSpPr>
        <p:spPr bwMode="auto">
          <a:xfrm>
            <a:off x="4787283" y="1820770"/>
            <a:ext cx="912762" cy="235964"/>
          </a:xfrm>
          <a:prstGeom prst="rect">
            <a:avLst/>
          </a:prstGeom>
          <a:noFill/>
          <a:ln>
            <a:noFill/>
          </a:ln>
          <a:effectLst>
            <a:outerShdw blurRad="698500" sx="102000" sy="102000" algn="ctr" rotWithShape="0">
              <a:prstClr val="black">
                <a:alpha val="31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l">
              <a:spcAft>
                <a:spcPct val="0"/>
              </a:spcAft>
            </a:pPr>
            <a:r>
              <a:rPr lang="en-US" altLang="zh-TW" sz="1400" b="1" dirty="0" smtClean="0">
                <a:solidFill>
                  <a:srgbClr val="D9541E"/>
                </a:solidFill>
                <a:cs typeface="Arial" pitchFamily="-65" charset="0"/>
              </a:rPr>
              <a:t>1 </a:t>
            </a:r>
            <a:r>
              <a:rPr lang="zh-TW" altLang="en-US" sz="1400" b="1" dirty="0" smtClean="0">
                <a:solidFill>
                  <a:srgbClr val="D9541E"/>
                </a:solidFill>
                <a:cs typeface="Arial" pitchFamily="-65" charset="0"/>
              </a:rPr>
              <a:t>個步驟</a:t>
            </a:r>
            <a:endParaRPr lang="zh-TW" altLang="en-US" sz="1100" b="1" dirty="0">
              <a:solidFill>
                <a:srgbClr val="D9541E"/>
              </a:solidFill>
              <a:cs typeface="Arial" pitchFamily="-65" charset="0"/>
            </a:endParaRPr>
          </a:p>
        </p:txBody>
      </p:sp>
      <p:sp>
        <p:nvSpPr>
          <p:cNvPr id="27" name="Rectangle 32"/>
          <p:cNvSpPr/>
          <p:nvPr/>
        </p:nvSpPr>
        <p:spPr bwMode="auto">
          <a:xfrm>
            <a:off x="4787283" y="2112271"/>
            <a:ext cx="1172308" cy="463752"/>
          </a:xfrm>
          <a:prstGeom prst="rect">
            <a:avLst/>
          </a:prstGeom>
          <a:noFill/>
          <a:ln>
            <a:noFill/>
          </a:ln>
          <a:effectLst>
            <a:outerShdw blurRad="698500" sx="102000" sy="102000" algn="ctr" rotWithShape="0">
              <a:prstClr val="black">
                <a:alpha val="31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l">
              <a:spcAft>
                <a:spcPct val="0"/>
              </a:spcAft>
            </a:pPr>
            <a:r>
              <a:rPr lang="en-US" altLang="zh-TW" sz="1400" b="1" dirty="0" smtClean="0">
                <a:solidFill>
                  <a:srgbClr val="003D79"/>
                </a:solidFill>
                <a:cs typeface="Arial" pitchFamily="-65" charset="0"/>
              </a:rPr>
              <a:t>45 </a:t>
            </a:r>
            <a:r>
              <a:rPr lang="zh-TW" altLang="en-US" sz="1400" b="1" dirty="0" smtClean="0">
                <a:solidFill>
                  <a:srgbClr val="003D79"/>
                </a:solidFill>
                <a:cs typeface="Arial" pitchFamily="-65" charset="0"/>
              </a:rPr>
              <a:t>分鐘</a:t>
            </a:r>
            <a:r>
              <a:rPr lang="en-US" altLang="zh-TW" sz="1400" b="1" dirty="0" smtClean="0">
                <a:solidFill>
                  <a:srgbClr val="003D79"/>
                </a:solidFill>
                <a:cs typeface="Arial" pitchFamily="-65" charset="0"/>
              </a:rPr>
              <a:t/>
            </a:r>
            <a:br>
              <a:rPr lang="en-US" altLang="zh-TW" sz="1400" b="1" dirty="0" smtClean="0">
                <a:solidFill>
                  <a:srgbClr val="003D79"/>
                </a:solidFill>
                <a:cs typeface="Arial" pitchFamily="-65" charset="0"/>
              </a:rPr>
            </a:br>
            <a:r>
              <a:rPr lang="zh-TW" altLang="en-US" sz="900" b="1" dirty="0" smtClean="0">
                <a:solidFill>
                  <a:srgbClr val="003D79"/>
                </a:solidFill>
                <a:cs typeface="Arial" pitchFamily="-65" charset="0"/>
              </a:rPr>
              <a:t>建置時間</a:t>
            </a:r>
            <a:endParaRPr lang="zh-TW" altLang="en-US" sz="700" b="1" dirty="0">
              <a:solidFill>
                <a:srgbClr val="003D79"/>
              </a:solidFill>
              <a:cs typeface="Arial" pitchFamily="-65" charset="0"/>
            </a:endParaRPr>
          </a:p>
        </p:txBody>
      </p:sp>
      <p:sp>
        <p:nvSpPr>
          <p:cNvPr id="28" name="Rectangle 33"/>
          <p:cNvSpPr/>
          <p:nvPr/>
        </p:nvSpPr>
        <p:spPr bwMode="auto">
          <a:xfrm>
            <a:off x="3469851" y="1789477"/>
            <a:ext cx="1080415" cy="282856"/>
          </a:xfrm>
          <a:prstGeom prst="rect">
            <a:avLst/>
          </a:prstGeom>
          <a:noFill/>
          <a:ln>
            <a:noFill/>
          </a:ln>
          <a:effectLst>
            <a:outerShdw blurRad="698500" sx="102000" sy="102000" algn="ctr" rotWithShape="0">
              <a:prstClr val="black">
                <a:alpha val="31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l">
              <a:spcAft>
                <a:spcPct val="0"/>
              </a:spcAft>
            </a:pPr>
            <a:r>
              <a:rPr lang="en-US" altLang="zh-TW" sz="1400" b="1" dirty="0" smtClean="0">
                <a:solidFill>
                  <a:srgbClr val="D9541E"/>
                </a:solidFill>
                <a:cs typeface="Arial" pitchFamily="-65" charset="0"/>
              </a:rPr>
              <a:t>14 </a:t>
            </a:r>
            <a:r>
              <a:rPr lang="zh-TW" altLang="en-US" sz="1400" b="1" dirty="0" smtClean="0">
                <a:solidFill>
                  <a:srgbClr val="D9541E"/>
                </a:solidFill>
                <a:cs typeface="Arial" pitchFamily="-65" charset="0"/>
              </a:rPr>
              <a:t>個步驟</a:t>
            </a:r>
            <a:endParaRPr lang="zh-TW" altLang="en-US" sz="1100" b="1" dirty="0">
              <a:solidFill>
                <a:srgbClr val="D9541E"/>
              </a:solidFill>
              <a:cs typeface="Arial" pitchFamily="-65" charset="0"/>
            </a:endParaRPr>
          </a:p>
        </p:txBody>
      </p:sp>
      <p:sp>
        <p:nvSpPr>
          <p:cNvPr id="29" name="Rectangle 34"/>
          <p:cNvSpPr/>
          <p:nvPr/>
        </p:nvSpPr>
        <p:spPr bwMode="auto">
          <a:xfrm>
            <a:off x="3469852" y="2112270"/>
            <a:ext cx="1172308" cy="463751"/>
          </a:xfrm>
          <a:prstGeom prst="rect">
            <a:avLst/>
          </a:prstGeom>
          <a:noFill/>
          <a:ln>
            <a:noFill/>
          </a:ln>
          <a:effectLst>
            <a:outerShdw blurRad="698500" sx="102000" sy="102000" algn="ctr" rotWithShape="0">
              <a:prstClr val="black">
                <a:alpha val="31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l">
              <a:spcAft>
                <a:spcPct val="0"/>
              </a:spcAft>
            </a:pPr>
            <a:r>
              <a:rPr lang="en-US" altLang="zh-TW" sz="1400" b="1" dirty="0" smtClean="0">
                <a:solidFill>
                  <a:srgbClr val="003D79"/>
                </a:solidFill>
                <a:cs typeface="Arial" pitchFamily="-65" charset="0"/>
              </a:rPr>
              <a:t>10 </a:t>
            </a:r>
            <a:r>
              <a:rPr lang="zh-TW" altLang="en-US" sz="1400" b="1" dirty="0" smtClean="0">
                <a:solidFill>
                  <a:srgbClr val="003D79"/>
                </a:solidFill>
                <a:cs typeface="Arial" pitchFamily="-65" charset="0"/>
              </a:rPr>
              <a:t>天</a:t>
            </a:r>
            <a:endParaRPr lang="en-US" altLang="zh-TW" sz="1400" b="1" dirty="0" smtClean="0">
              <a:solidFill>
                <a:srgbClr val="003D79"/>
              </a:solidFill>
              <a:cs typeface="Arial" pitchFamily="-65" charset="0"/>
            </a:endParaRPr>
          </a:p>
          <a:p>
            <a:pPr algn="l">
              <a:spcAft>
                <a:spcPct val="0"/>
              </a:spcAft>
            </a:pPr>
            <a:r>
              <a:rPr lang="zh-TW" altLang="en-US" sz="900" b="1" dirty="0" smtClean="0">
                <a:solidFill>
                  <a:srgbClr val="003D79"/>
                </a:solidFill>
                <a:cs typeface="Arial" pitchFamily="-65" charset="0"/>
              </a:rPr>
              <a:t>周轉時間</a:t>
            </a:r>
            <a:endParaRPr lang="zh-TW" altLang="en-US" sz="700" b="1" dirty="0">
              <a:solidFill>
                <a:srgbClr val="003D79"/>
              </a:solidFill>
              <a:cs typeface="Arial" pitchFamily="-65" charset="0"/>
            </a:endParaRPr>
          </a:p>
        </p:txBody>
      </p:sp>
      <p:sp>
        <p:nvSpPr>
          <p:cNvPr id="30" name="Down Arrow 19"/>
          <p:cNvSpPr/>
          <p:nvPr/>
        </p:nvSpPr>
        <p:spPr bwMode="auto">
          <a:xfrm>
            <a:off x="5835017" y="1303379"/>
            <a:ext cx="301752" cy="504091"/>
          </a:xfrm>
          <a:prstGeom prst="downArrow">
            <a:avLst/>
          </a:prstGeom>
          <a:solidFill>
            <a:schemeClr val="accent5"/>
          </a:solidFill>
          <a:effectLst>
            <a:outerShdw blurRad="368300" sx="102000" sy="102000" algn="ctr" rotWithShape="0">
              <a:prstClr val="black">
                <a:alpha val="29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l">
              <a:spcAft>
                <a:spcPct val="0"/>
              </a:spcAft>
            </a:pPr>
            <a:endParaRPr lang="en-US" sz="1200" b="1" dirty="0" err="1">
              <a:solidFill>
                <a:srgbClr val="333333"/>
              </a:solidFill>
              <a:cs typeface="Arial" pitchFamily="-65" charset="0"/>
            </a:endParaRPr>
          </a:p>
        </p:txBody>
      </p:sp>
      <p:sp>
        <p:nvSpPr>
          <p:cNvPr id="31" name="Rectangle 29"/>
          <p:cNvSpPr/>
          <p:nvPr/>
        </p:nvSpPr>
        <p:spPr bwMode="auto">
          <a:xfrm>
            <a:off x="448905" y="1066800"/>
            <a:ext cx="8202725" cy="24830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698500" sx="102000" sy="102000" algn="ctr" rotWithShape="0">
              <a:prstClr val="black">
                <a:alpha val="31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l">
              <a:spcAft>
                <a:spcPct val="0"/>
              </a:spcAft>
            </a:pPr>
            <a:r>
              <a:rPr lang="zh-TW" altLang="en-US" sz="900" b="1" dirty="0" smtClean="0">
                <a:solidFill>
                  <a:srgbClr val="333333"/>
                </a:solidFill>
                <a:cs typeface="Arial" pitchFamily="-65" charset="0"/>
              </a:rPr>
              <a:t>基礎建設管理者收到部署請求</a:t>
            </a:r>
            <a:endParaRPr lang="zh-TW" altLang="en-US" sz="700" b="1" dirty="0">
              <a:solidFill>
                <a:srgbClr val="333333"/>
              </a:solidFill>
              <a:cs typeface="Arial" pitchFamily="-65" charset="0"/>
            </a:endParaRPr>
          </a:p>
        </p:txBody>
      </p:sp>
      <p:cxnSp>
        <p:nvCxnSpPr>
          <p:cNvPr id="32" name="Straight Connector 39"/>
          <p:cNvCxnSpPr/>
          <p:nvPr/>
        </p:nvCxnSpPr>
        <p:spPr bwMode="auto">
          <a:xfrm>
            <a:off x="4630615" y="1315102"/>
            <a:ext cx="0" cy="4829908"/>
          </a:xfrm>
          <a:prstGeom prst="line">
            <a:avLst/>
          </a:prstGeom>
          <a:solidFill>
            <a:srgbClr val="0095D3"/>
          </a:solidFill>
          <a:ln w="19050" cap="flat" cmpd="sng" algn="ctr">
            <a:solidFill>
              <a:schemeClr val="tx2">
                <a:lumMod val="40000"/>
                <a:lumOff val="6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Rectangle 2"/>
          <p:cNvSpPr/>
          <p:nvPr/>
        </p:nvSpPr>
        <p:spPr bwMode="auto">
          <a:xfrm flipV="1">
            <a:off x="448904" y="6145009"/>
            <a:ext cx="8273065" cy="45719"/>
          </a:xfrm>
          <a:prstGeom prst="rect">
            <a:avLst/>
          </a:prstGeom>
          <a:solidFill>
            <a:schemeClr val="accent5"/>
          </a:solidFill>
          <a:ln w="1905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srgbClr val="003D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69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8289" y="533400"/>
            <a:ext cx="8560911" cy="355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2400" dirty="0" err="1" smtClean="0"/>
              <a:t>vCenter</a:t>
            </a:r>
            <a:r>
              <a:rPr lang="en-US" altLang="zh-TW" sz="2400" dirty="0" smtClean="0"/>
              <a:t> Operations Manager </a:t>
            </a:r>
            <a:r>
              <a:rPr lang="zh-TW" altLang="en-US" sz="2400" dirty="0" smtClean="0"/>
              <a:t>維運監控平台以全新的思維</a:t>
            </a:r>
            <a:r>
              <a:rPr lang="zh-TW" altLang="en-US" sz="2400" dirty="0" smtClean="0">
                <a:latin typeface="+mn-ea"/>
                <a:cs typeface="Verdana" pitchFamily="34" charset="0"/>
              </a:rPr>
              <a:t>呈現管理者真正有用的</a:t>
            </a:r>
            <a:r>
              <a:rPr lang="zh-TW" altLang="en-US" sz="2400" dirty="0">
                <a:latin typeface="+mn-ea"/>
                <a:cs typeface="Verdana" pitchFamily="34" charset="0"/>
              </a:rPr>
              <a:t>視</a:t>
            </a:r>
            <a:r>
              <a:rPr lang="zh-TW" altLang="en-US" sz="2400" dirty="0" smtClean="0">
                <a:latin typeface="+mn-ea"/>
                <a:cs typeface="Verdana" pitchFamily="34" charset="0"/>
              </a:rPr>
              <a:t>角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3901112"/>
            <a:ext cx="3745085" cy="235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37206"/>
            <a:ext cx="3821285" cy="321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6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263601" y="1355705"/>
            <a:ext cx="4239543" cy="0"/>
          </a:xfrm>
          <a:prstGeom prst="line">
            <a:avLst/>
          </a:prstGeom>
          <a:ln>
            <a:solidFill>
              <a:schemeClr val="accent3"/>
            </a:solidFill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black"/>
              </a:solidFill>
              <a:latin typeface="SimHei (Body)"/>
              <a:ea typeface="ＭＳ Ｐゴシック"/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278290" y="4632305"/>
            <a:ext cx="4224854" cy="0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black"/>
              </a:solidFill>
              <a:latin typeface="SimHei (Body)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256256" y="6324600"/>
            <a:ext cx="4224854" cy="0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black"/>
              </a:solidFill>
              <a:latin typeface="SimHei (Body)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3601" y="1642651"/>
            <a:ext cx="4332288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zh-TW" altLang="en-US" sz="1600" dirty="0" smtClean="0">
                <a:latin typeface="+mj-lt"/>
              </a:rPr>
              <a:t>依照</a:t>
            </a:r>
            <a:r>
              <a:rPr lang="zh-TW" altLang="en-US" sz="1600" dirty="0">
                <a:latin typeface="+mj-lt"/>
              </a:rPr>
              <a:t>分數或顏色燈號儀表版方式顯示資料中心健康效能與容量</a:t>
            </a:r>
            <a:r>
              <a:rPr lang="zh-TW" altLang="en-US" sz="1600" dirty="0" smtClean="0">
                <a:latin typeface="+mj-lt"/>
              </a:rPr>
              <a:t>狀態</a:t>
            </a:r>
            <a:endParaRPr lang="en-US" altLang="zh-TW" sz="1600" dirty="0" smtClean="0">
              <a:latin typeface="+mj-lt"/>
            </a:endParaRPr>
          </a:p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zh-TW" altLang="en-US" sz="1600" dirty="0" smtClean="0">
                <a:solidFill>
                  <a:schemeClr val="tx2"/>
                </a:solidFill>
                <a:latin typeface="+mj-lt"/>
                <a:cs typeface="ＭＳ Ｐゴシック" charset="-128"/>
              </a:rPr>
              <a:t>可結合其他原廠管理套件</a:t>
            </a:r>
            <a:r>
              <a:rPr lang="en-US" altLang="zh-TW" sz="1600" dirty="0" smtClean="0">
                <a:solidFill>
                  <a:schemeClr val="tx2"/>
                </a:solidFill>
                <a:latin typeface="+mj-lt"/>
                <a:cs typeface="ＭＳ Ｐゴシック" charset="-128"/>
              </a:rPr>
              <a:t>, </a:t>
            </a:r>
            <a:r>
              <a:rPr lang="zh-TW" altLang="en-US" sz="1600" dirty="0" smtClean="0">
                <a:solidFill>
                  <a:schemeClr val="tx2"/>
                </a:solidFill>
                <a:latin typeface="+mj-lt"/>
                <a:cs typeface="ＭＳ Ｐゴシック" charset="-128"/>
              </a:rPr>
              <a:t>針對</a:t>
            </a:r>
            <a:r>
              <a:rPr lang="en-US" altLang="zh-TW" sz="1600" dirty="0" err="1" smtClean="0">
                <a:solidFill>
                  <a:schemeClr val="tx2"/>
                </a:solidFill>
                <a:latin typeface="+mj-lt"/>
                <a:cs typeface="ＭＳ Ｐゴシック" charset="-128"/>
              </a:rPr>
              <a:t>vSphere</a:t>
            </a:r>
            <a:r>
              <a:rPr lang="en-US" altLang="zh-TW" sz="1600" dirty="0" smtClean="0">
                <a:solidFill>
                  <a:schemeClr val="tx2"/>
                </a:solidFill>
                <a:latin typeface="+mj-lt"/>
                <a:cs typeface="ＭＳ Ｐゴシック" charset="-128"/>
              </a:rPr>
              <a:t>, Network, Storage, x86 Servers, Applications</a:t>
            </a:r>
            <a:r>
              <a:rPr lang="zh-TW" altLang="en-US" sz="1600" b="1" dirty="0" smtClean="0">
                <a:solidFill>
                  <a:schemeClr val="tx2"/>
                </a:solidFill>
                <a:latin typeface="+mj-lt"/>
                <a:cs typeface="ＭＳ Ｐゴシック" charset="-128"/>
              </a:rPr>
              <a:t>進行跨品牌設備的效能監控</a:t>
            </a:r>
            <a:r>
              <a:rPr lang="en-US" altLang="zh-TW" sz="1600" dirty="0" smtClean="0">
                <a:solidFill>
                  <a:schemeClr val="tx2"/>
                </a:solidFill>
                <a:latin typeface="+mj-lt"/>
                <a:cs typeface="ＭＳ Ｐゴシック" charset="-128"/>
              </a:rPr>
              <a:t>, </a:t>
            </a:r>
            <a:r>
              <a:rPr lang="zh-TW" altLang="en-US" sz="1600" dirty="0" smtClean="0"/>
              <a:t>統一監控平台</a:t>
            </a:r>
            <a:endParaRPr lang="en-US" altLang="zh-TW" sz="1600" dirty="0" smtClean="0">
              <a:solidFill>
                <a:schemeClr val="tx2"/>
              </a:solidFill>
              <a:latin typeface="+mj-lt"/>
              <a:cs typeface="ＭＳ Ｐゴシック" charset="-128"/>
            </a:endParaRPr>
          </a:p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zh-TW" altLang="en-US" sz="1600" dirty="0" smtClean="0">
                <a:solidFill>
                  <a:schemeClr val="tx2"/>
                </a:solidFill>
                <a:latin typeface="+mj-lt"/>
                <a:cs typeface="ＭＳ Ｐゴシック" charset="-128"/>
              </a:rPr>
              <a:t>整體環境關聯示意圖</a:t>
            </a:r>
            <a:endParaRPr lang="en-US" altLang="zh-TW" sz="1600" dirty="0" smtClean="0">
              <a:solidFill>
                <a:schemeClr val="tx2"/>
              </a:solidFill>
              <a:latin typeface="+mj-lt"/>
              <a:cs typeface="ＭＳ Ｐゴシック" charset="-128"/>
            </a:endParaRPr>
          </a:p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zh-TW" altLang="en-US" sz="1600" dirty="0" smtClean="0">
                <a:solidFill>
                  <a:schemeClr val="tx2"/>
                </a:solidFill>
                <a:latin typeface="+mj-lt"/>
                <a:cs typeface="ＭＳ Ｐゴシック" charset="-128"/>
              </a:rPr>
              <a:t>自我學習智慧型判斷效能分析</a:t>
            </a:r>
            <a:endParaRPr lang="en-US" altLang="zh-TW" sz="1600" dirty="0" smtClean="0">
              <a:solidFill>
                <a:schemeClr val="tx2"/>
              </a:solidFill>
              <a:latin typeface="+mj-lt"/>
              <a:cs typeface="ＭＳ Ｐゴシック" charset="-128"/>
            </a:endParaRPr>
          </a:p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zh-TW" altLang="en-US" sz="1600" dirty="0" smtClean="0">
                <a:solidFill>
                  <a:schemeClr val="tx2"/>
                </a:solidFill>
                <a:latin typeface="+mj-lt"/>
                <a:cs typeface="ＭＳ Ｐゴシック" charset="-128"/>
              </a:rPr>
              <a:t>未來容量預測與規劃管理</a:t>
            </a:r>
            <a:endParaRPr lang="en-US" altLang="zh-TW" sz="1600" dirty="0" smtClean="0">
              <a:solidFill>
                <a:schemeClr val="tx2"/>
              </a:solidFill>
              <a:latin typeface="+mj-lt"/>
              <a:cs typeface="ＭＳ Ｐゴシック" charset="-128"/>
            </a:endParaRPr>
          </a:p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zh-TW" altLang="en-US" sz="1600" dirty="0" smtClean="0">
                <a:solidFill>
                  <a:schemeClr val="tx2"/>
                </a:solidFill>
                <a:latin typeface="+mj-lt"/>
                <a:cs typeface="ＭＳ Ｐゴシック" charset="-128"/>
              </a:rPr>
              <a:t>依企業所需客製化儀表板</a:t>
            </a:r>
            <a:endParaRPr lang="en-US" altLang="zh-TW" sz="1600" dirty="0" smtClean="0">
              <a:solidFill>
                <a:schemeClr val="tx2"/>
              </a:solidFill>
              <a:latin typeface="+mj-lt"/>
              <a:cs typeface="ＭＳ Ｐゴシック" charset="-128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4739639" y="6263521"/>
            <a:ext cx="4434841" cy="3048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/>
              <a:t>整合虛擬環境與</a:t>
            </a:r>
            <a:r>
              <a:rPr lang="en-US" altLang="zh-TW" sz="1600" dirty="0"/>
              <a:t> </a:t>
            </a:r>
            <a:r>
              <a:rPr lang="en-US" sz="1600" dirty="0" smtClean="0"/>
              <a:t>Storage </a:t>
            </a:r>
            <a:r>
              <a:rPr lang="zh-TW" altLang="en-US" sz="1600" dirty="0" smtClean="0"/>
              <a:t>的效能容量監控</a:t>
            </a:r>
            <a:endParaRPr lang="en-US" sz="1600" dirty="0" smtClean="0"/>
          </a:p>
        </p:txBody>
      </p:sp>
      <p:sp>
        <p:nvSpPr>
          <p:cNvPr id="19" name="TextBox 14"/>
          <p:cNvSpPr txBox="1"/>
          <p:nvPr/>
        </p:nvSpPr>
        <p:spPr>
          <a:xfrm>
            <a:off x="240822" y="4937105"/>
            <a:ext cx="42248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zh-TW" altLang="en-US" sz="1600" dirty="0" smtClean="0">
                <a:latin typeface="+mj-lt"/>
              </a:rPr>
              <a:t>效能監控系統各自為政的現況</a:t>
            </a:r>
            <a:endParaRPr lang="en-US" altLang="zh-TW" sz="1600" dirty="0" smtClean="0">
              <a:latin typeface="+mj-lt"/>
            </a:endParaRPr>
          </a:p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zh-TW" altLang="en-US" sz="1600" dirty="0" smtClean="0">
                <a:solidFill>
                  <a:schemeClr val="tx2"/>
                </a:solidFill>
                <a:latin typeface="+mj-lt"/>
                <a:cs typeface="ＭＳ Ｐゴシック" charset="-128"/>
              </a:rPr>
              <a:t>效能除錯複雜費時的狀況</a:t>
            </a:r>
            <a:endParaRPr lang="en-US" altLang="zh-TW" sz="1600" dirty="0" smtClean="0">
              <a:solidFill>
                <a:schemeClr val="tx2"/>
              </a:solidFill>
              <a:latin typeface="+mj-lt"/>
              <a:cs typeface="ＭＳ Ｐゴシック" charset="-128"/>
            </a:endParaRPr>
          </a:p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zh-TW" altLang="en-US" sz="1600" dirty="0" smtClean="0">
                <a:solidFill>
                  <a:schemeClr val="tx2"/>
                </a:solidFill>
                <a:latin typeface="+mj-lt"/>
                <a:cs typeface="ＭＳ Ｐゴシック" charset="-128"/>
              </a:rPr>
              <a:t>未作全面且精確容量規劃的風險</a:t>
            </a:r>
            <a:endParaRPr lang="en-US" altLang="zh-TW" sz="1600" dirty="0" smtClean="0">
              <a:solidFill>
                <a:schemeClr val="tx2"/>
              </a:solidFill>
              <a:latin typeface="+mj-lt"/>
              <a:cs typeface="ＭＳ Ｐゴシック" charset="-128"/>
            </a:endParaRPr>
          </a:p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zh-TW" altLang="en-US" sz="1600" dirty="0" smtClean="0">
                <a:solidFill>
                  <a:schemeClr val="tx2"/>
                </a:solidFill>
                <a:latin typeface="+mj-lt"/>
                <a:cs typeface="ＭＳ Ｐゴシック" charset="-128"/>
              </a:rPr>
              <a:t>因資訊不充足所形成的決策盲點</a:t>
            </a:r>
            <a:endParaRPr lang="en-US" altLang="zh-TW" sz="1600" dirty="0" smtClean="0">
              <a:solidFill>
                <a:schemeClr val="tx2"/>
              </a:solidFill>
              <a:latin typeface="+mj-lt"/>
              <a:cs typeface="ＭＳ Ｐゴシック" charset="-128"/>
            </a:endParaRPr>
          </a:p>
          <a:p>
            <a:pPr marL="171450" indent="-171450">
              <a:spcBef>
                <a:spcPts val="600"/>
              </a:spcBef>
              <a:buFont typeface="Arial"/>
              <a:buChar char="•"/>
            </a:pPr>
            <a:endParaRPr lang="en-US" altLang="zh-TW" sz="1600" dirty="0" smtClean="0">
              <a:solidFill>
                <a:schemeClr val="tx2"/>
              </a:solidFill>
              <a:latin typeface="+mj-lt"/>
              <a:cs typeface="ＭＳ Ｐゴシック" charset="-128"/>
            </a:endParaRPr>
          </a:p>
        </p:txBody>
      </p:sp>
      <p:sp>
        <p:nvSpPr>
          <p:cNvPr id="20" name="Pentagon 6"/>
          <p:cNvSpPr/>
          <p:nvPr/>
        </p:nvSpPr>
        <p:spPr bwMode="gray">
          <a:xfrm>
            <a:off x="263601" y="1157912"/>
            <a:ext cx="1569884" cy="395585"/>
          </a:xfrm>
          <a:prstGeom prst="homePlate">
            <a:avLst/>
          </a:prstGeom>
          <a:gradFill>
            <a:lin ang="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anchor="ctr"/>
          <a:lstStyle/>
          <a:p>
            <a:pPr marL="230188" indent="-119063">
              <a:defRPr/>
            </a:pPr>
            <a:r>
              <a:rPr lang="zh-TW" altLang="en-US" sz="2000" dirty="0" smtClean="0">
                <a:solidFill>
                  <a:srgbClr val="FFFFFF"/>
                </a:solidFill>
                <a:cs typeface="Arial" charset="0"/>
              </a:rPr>
              <a:t>重點功能</a:t>
            </a:r>
            <a:endParaRPr lang="en-US" sz="20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1" name="Pentagon 6"/>
          <p:cNvSpPr/>
          <p:nvPr/>
        </p:nvSpPr>
        <p:spPr bwMode="gray">
          <a:xfrm>
            <a:off x="278289" y="4434512"/>
            <a:ext cx="2886383" cy="395585"/>
          </a:xfrm>
          <a:prstGeom prst="homePlate">
            <a:avLst/>
          </a:prstGeom>
          <a:gradFill>
            <a:lin ang="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anchor="ctr"/>
          <a:lstStyle/>
          <a:p>
            <a:pPr marL="230188" indent="-119063">
              <a:defRPr/>
            </a:pPr>
            <a:r>
              <a:rPr lang="en-US" altLang="zh-TW" sz="200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zh-TW" altLang="en-US" sz="2000" dirty="0" smtClean="0">
                <a:solidFill>
                  <a:srgbClr val="FFFFFF"/>
                </a:solidFill>
                <a:cs typeface="Arial" charset="0"/>
              </a:rPr>
              <a:t>方案效益</a:t>
            </a:r>
            <a:endParaRPr lang="en-US" sz="2000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43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366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altLang="zh-TW" sz="2400" dirty="0" err="1" smtClean="0"/>
              <a:t>vCenter</a:t>
            </a:r>
            <a:r>
              <a:rPr lang="en-US" altLang="zh-TW" sz="2400" dirty="0" smtClean="0"/>
              <a:t> Log insight </a:t>
            </a:r>
            <a:r>
              <a:rPr lang="zh-TW" altLang="en-US" sz="2400" dirty="0" smtClean="0"/>
              <a:t>日誌分析工具除了提升監控能力外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，也可達成跨設備交叉分析、稽核軌跡快速搜尋等以縮短故障排除時間</a:t>
            </a:r>
            <a:endParaRPr 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Line 6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263601" y="1355705"/>
            <a:ext cx="4239543" cy="0"/>
          </a:xfrm>
          <a:prstGeom prst="line">
            <a:avLst/>
          </a:prstGeom>
          <a:ln>
            <a:solidFill>
              <a:schemeClr val="accent3"/>
            </a:solidFill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black"/>
              </a:solidFill>
              <a:latin typeface="SimHei (Body)"/>
              <a:ea typeface="ＭＳ Ｐゴシック"/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270945" y="4287766"/>
            <a:ext cx="4224854" cy="0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black"/>
              </a:solidFill>
              <a:latin typeface="SimHei (Body)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294537" y="6400800"/>
            <a:ext cx="4224854" cy="0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black"/>
              </a:solidFill>
              <a:latin typeface="SimHei (Body)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0820" y="1643150"/>
            <a:ext cx="433228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zh-TW" altLang="en-US" sz="1600" dirty="0" smtClean="0">
                <a:latin typeface="+mj-lt"/>
              </a:rPr>
              <a:t>集中所有系統與網路設備的日誌資料</a:t>
            </a:r>
            <a:endParaRPr lang="en-US" altLang="zh-TW" sz="1600" dirty="0" smtClean="0">
              <a:latin typeface="+mj-lt"/>
            </a:endParaRPr>
          </a:p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zh-TW" altLang="en-US" sz="1600" dirty="0" smtClean="0">
                <a:latin typeface="+mj-lt"/>
              </a:rPr>
              <a:t>針對</a:t>
            </a:r>
            <a:r>
              <a:rPr lang="en-US" altLang="zh-TW" sz="1600" dirty="0" err="1" smtClean="0">
                <a:latin typeface="+mj-lt"/>
              </a:rPr>
              <a:t>vSphere</a:t>
            </a:r>
            <a:r>
              <a:rPr lang="zh-TW" altLang="en-US" sz="1600" dirty="0" smtClean="0">
                <a:latin typeface="+mj-lt"/>
              </a:rPr>
              <a:t>的</a:t>
            </a:r>
            <a:r>
              <a:rPr lang="zh-TW" altLang="en-US" sz="1600" dirty="0" smtClean="0"/>
              <a:t>日誌自動以顏色標記自動分類嚴重錯誤訊息</a:t>
            </a:r>
            <a:endParaRPr lang="en-US" altLang="zh-TW" sz="1600" dirty="0" smtClean="0"/>
          </a:p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zh-TW" altLang="en-US" sz="1600" dirty="0" smtClean="0">
                <a:latin typeface="+mj-lt"/>
              </a:rPr>
              <a:t>支援與</a:t>
            </a:r>
            <a:r>
              <a:rPr lang="en-US" altLang="zh-TW" sz="1600" dirty="0" smtClean="0">
                <a:latin typeface="+mj-lt"/>
              </a:rPr>
              <a:t>VMware</a:t>
            </a:r>
            <a:r>
              <a:rPr lang="zh-TW" altLang="en-US" sz="1600" dirty="0" smtClean="0">
                <a:latin typeface="+mj-lt"/>
              </a:rPr>
              <a:t>產品整合</a:t>
            </a:r>
            <a:r>
              <a:rPr lang="en-US" altLang="zh-TW" sz="1600" dirty="0" smtClean="0">
                <a:latin typeface="+mj-lt"/>
              </a:rPr>
              <a:t>, </a:t>
            </a:r>
            <a:r>
              <a:rPr lang="zh-TW" altLang="en-US" sz="1600" dirty="0" smtClean="0">
                <a:latin typeface="+mj-lt"/>
              </a:rPr>
              <a:t>達成結構化與非結構化之環境全面交叉分析能力</a:t>
            </a:r>
            <a:endParaRPr lang="en-US" altLang="zh-TW" sz="1600" dirty="0" smtClean="0">
              <a:latin typeface="+mj-lt"/>
            </a:endParaRPr>
          </a:p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zh-TW" altLang="en-US" sz="1600" dirty="0" smtClean="0">
                <a:latin typeface="+mj-lt"/>
              </a:rPr>
              <a:t>特定日誌產生時</a:t>
            </a:r>
            <a:r>
              <a:rPr lang="en-US" altLang="zh-TW" sz="1600" dirty="0" smtClean="0">
                <a:latin typeface="+mj-lt"/>
              </a:rPr>
              <a:t>, </a:t>
            </a:r>
            <a:r>
              <a:rPr lang="zh-TW" altLang="en-US" sz="1600" dirty="0" smtClean="0">
                <a:latin typeface="+mj-lt"/>
              </a:rPr>
              <a:t>自動化執行動作</a:t>
            </a:r>
            <a:endParaRPr lang="en-US" altLang="zh-TW" sz="1600" dirty="0">
              <a:latin typeface="+mj-lt"/>
            </a:endParaRPr>
          </a:p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zh-TW" altLang="en-US" sz="1600" dirty="0" smtClean="0">
                <a:solidFill>
                  <a:schemeClr val="tx2"/>
                </a:solidFill>
                <a:latin typeface="+mj-lt"/>
                <a:cs typeface="ＭＳ Ｐゴシック" charset="-128"/>
              </a:rPr>
              <a:t>可結合第三方日誌整合工具</a:t>
            </a:r>
            <a:endParaRPr lang="en-US" altLang="zh-TW" sz="1600" dirty="0" smtClean="0">
              <a:solidFill>
                <a:schemeClr val="tx2"/>
              </a:solidFill>
              <a:latin typeface="+mj-lt"/>
              <a:cs typeface="ＭＳ Ｐゴシック" charset="-128"/>
            </a:endParaRPr>
          </a:p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zh-TW" altLang="en-US" sz="1600" dirty="0" smtClean="0">
                <a:solidFill>
                  <a:schemeClr val="tx2"/>
                </a:solidFill>
                <a:latin typeface="+mj-lt"/>
                <a:cs typeface="ＭＳ Ｐゴシック" charset="-128"/>
              </a:rPr>
              <a:t>可客製化的</a:t>
            </a:r>
            <a:r>
              <a:rPr lang="en-US" altLang="zh-TW" sz="1600" dirty="0" smtClean="0">
                <a:solidFill>
                  <a:schemeClr val="tx2"/>
                </a:solidFill>
                <a:latin typeface="+mj-lt"/>
                <a:cs typeface="ＭＳ Ｐゴシック" charset="-128"/>
              </a:rPr>
              <a:t>Dashboards</a:t>
            </a:r>
          </a:p>
        </p:txBody>
      </p:sp>
      <p:sp>
        <p:nvSpPr>
          <p:cNvPr id="19" name="TextBox 14"/>
          <p:cNvSpPr txBox="1"/>
          <p:nvPr/>
        </p:nvSpPr>
        <p:spPr>
          <a:xfrm>
            <a:off x="217960" y="4567205"/>
            <a:ext cx="422485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zh-TW" altLang="en-US" sz="1600" dirty="0" smtClean="0"/>
              <a:t>虛擬與實體環境日誌未集中管理的困擾</a:t>
            </a:r>
            <a:endParaRPr lang="en-US" altLang="zh-TW" sz="1600" dirty="0" smtClean="0">
              <a:latin typeface="+mj-lt"/>
            </a:endParaRPr>
          </a:p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zh-TW" altLang="en-US" sz="1600" dirty="0" smtClean="0">
                <a:latin typeface="+mj-lt"/>
              </a:rPr>
              <a:t>現今的被動</a:t>
            </a:r>
            <a:r>
              <a:rPr lang="zh-TW" altLang="en-US" sz="1600" dirty="0" smtClean="0"/>
              <a:t>日誌分析狀況</a:t>
            </a:r>
            <a:endParaRPr lang="en-US" altLang="zh-TW" sz="1600" dirty="0" smtClean="0">
              <a:latin typeface="+mj-lt"/>
            </a:endParaRPr>
          </a:p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zh-TW" altLang="en-US" sz="1600" dirty="0" smtClean="0">
                <a:solidFill>
                  <a:schemeClr val="tx2"/>
                </a:solidFill>
                <a:latin typeface="+mj-lt"/>
                <a:cs typeface="ＭＳ Ｐゴシック" charset="-128"/>
              </a:rPr>
              <a:t>事故根本問題追蹤時</a:t>
            </a:r>
            <a:r>
              <a:rPr lang="en-US" altLang="zh-TW" sz="1600" dirty="0" smtClean="0">
                <a:solidFill>
                  <a:schemeClr val="tx2"/>
                </a:solidFill>
                <a:latin typeface="+mj-lt"/>
                <a:cs typeface="ＭＳ Ｐゴシック" charset="-128"/>
              </a:rPr>
              <a:t>, </a:t>
            </a:r>
            <a:r>
              <a:rPr lang="zh-TW" altLang="en-US" sz="1600" dirty="0" smtClean="0">
                <a:solidFill>
                  <a:schemeClr val="tx2"/>
                </a:solidFill>
                <a:latin typeface="+mj-lt"/>
                <a:cs typeface="ＭＳ Ｐゴシック" charset="-128"/>
              </a:rPr>
              <a:t>判斷整體環境關聯性費時費力</a:t>
            </a:r>
            <a:endParaRPr lang="en-US" altLang="zh-TW" sz="1600" dirty="0">
              <a:solidFill>
                <a:schemeClr val="tx2"/>
              </a:solidFill>
              <a:latin typeface="+mj-lt"/>
              <a:cs typeface="ＭＳ Ｐゴシック" charset="-128"/>
            </a:endParaRPr>
          </a:p>
        </p:txBody>
      </p:sp>
      <p:sp>
        <p:nvSpPr>
          <p:cNvPr id="20" name="Pentagon 6"/>
          <p:cNvSpPr/>
          <p:nvPr/>
        </p:nvSpPr>
        <p:spPr bwMode="gray">
          <a:xfrm>
            <a:off x="263601" y="1157912"/>
            <a:ext cx="1569884" cy="395585"/>
          </a:xfrm>
          <a:prstGeom prst="homePlate">
            <a:avLst/>
          </a:prstGeom>
          <a:gradFill>
            <a:lin ang="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anchor="ctr"/>
          <a:lstStyle/>
          <a:p>
            <a:pPr marL="230188" indent="-119063">
              <a:defRPr/>
            </a:pPr>
            <a:r>
              <a:rPr lang="zh-TW" altLang="en-US" sz="2000" dirty="0" smtClean="0">
                <a:solidFill>
                  <a:srgbClr val="FFFFFF"/>
                </a:solidFill>
                <a:cs typeface="Arial" charset="0"/>
              </a:rPr>
              <a:t>重點功能</a:t>
            </a:r>
            <a:endParaRPr lang="en-US" sz="20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1" name="Pentagon 6"/>
          <p:cNvSpPr/>
          <p:nvPr/>
        </p:nvSpPr>
        <p:spPr bwMode="gray">
          <a:xfrm>
            <a:off x="271221" y="4089974"/>
            <a:ext cx="2886383" cy="395585"/>
          </a:xfrm>
          <a:prstGeom prst="homePlate">
            <a:avLst/>
          </a:prstGeom>
          <a:gradFill>
            <a:lin ang="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anchor="ctr"/>
          <a:lstStyle/>
          <a:p>
            <a:pPr marL="230188" indent="-119063">
              <a:defRPr/>
            </a:pPr>
            <a:r>
              <a:rPr lang="zh-TW" altLang="en-US" sz="2000" dirty="0" smtClean="0">
                <a:solidFill>
                  <a:srgbClr val="FFFFFF"/>
                </a:solidFill>
                <a:cs typeface="Arial" charset="0"/>
              </a:rPr>
              <a:t>解決</a:t>
            </a:r>
            <a:r>
              <a:rPr lang="en-US" altLang="zh-TW" sz="2000" dirty="0" smtClean="0">
                <a:solidFill>
                  <a:srgbClr val="FFFFFF"/>
                </a:solidFill>
                <a:cs typeface="Arial" charset="0"/>
              </a:rPr>
              <a:t>NCCC</a:t>
            </a:r>
            <a:r>
              <a:rPr lang="zh-TW" altLang="en-US" sz="2000" dirty="0" smtClean="0">
                <a:solidFill>
                  <a:srgbClr val="FFFFFF"/>
                </a:solidFill>
                <a:cs typeface="Arial" charset="0"/>
              </a:rPr>
              <a:t>現有問題點</a:t>
            </a:r>
            <a:endParaRPr lang="en-US" sz="2000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4626369" y="1490008"/>
            <a:ext cx="4540491" cy="4529792"/>
            <a:chOff x="218284" y="578281"/>
            <a:chExt cx="8840516" cy="5805501"/>
          </a:xfrm>
        </p:grpSpPr>
        <p:pic>
          <p:nvPicPr>
            <p:cNvPr id="17" name="Picture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284" y="578281"/>
              <a:ext cx="8840516" cy="3035299"/>
            </a:xfrm>
            <a:prstGeom prst="rect">
              <a:avLst/>
            </a:prstGeom>
          </p:spPr>
        </p:pic>
        <p:pic>
          <p:nvPicPr>
            <p:cNvPr id="18" name="Picture 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284" y="1409700"/>
              <a:ext cx="8773316" cy="4762500"/>
            </a:xfrm>
            <a:prstGeom prst="rect">
              <a:avLst/>
            </a:prstGeom>
          </p:spPr>
        </p:pic>
        <p:sp>
          <p:nvSpPr>
            <p:cNvPr id="25" name="Rounded Rectangular Callout 7"/>
            <p:cNvSpPr/>
            <p:nvPr/>
          </p:nvSpPr>
          <p:spPr bwMode="auto">
            <a:xfrm>
              <a:off x="4638541" y="3444209"/>
              <a:ext cx="2751492" cy="2939573"/>
            </a:xfrm>
            <a:prstGeom prst="wedgeRoundRectCallout">
              <a:avLst>
                <a:gd name="adj1" fmla="val -104503"/>
                <a:gd name="adj2" fmla="val -35263"/>
                <a:gd name="adj3" fmla="val 16667"/>
              </a:avLst>
            </a:prstGeom>
            <a:solidFill>
              <a:srgbClr val="FFFFFF"/>
            </a:solidFill>
            <a:ln w="19050">
              <a:noFill/>
              <a:round/>
              <a:headEnd/>
              <a:tailEnd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txBody>
            <a:bodyPr wrap="square" lIns="43210" tIns="43210" rIns="43210" bIns="43210" rtlCol="0" anchor="ctr">
              <a:spAutoFit/>
            </a:bodyPr>
            <a:lstStyle/>
            <a:p>
              <a:pPr algn="ctr">
                <a:spcAft>
                  <a:spcPct val="40000"/>
                </a:spcAft>
              </a:pPr>
              <a:r>
                <a:rPr lang="en-US" altLang="zh-CN" sz="1400" b="1" dirty="0" smtClean="0">
                  <a:solidFill>
                    <a:srgbClr val="D9541E"/>
                  </a:solidFill>
                  <a:latin typeface="Arial"/>
                  <a:ea typeface="SimHei"/>
                </a:rPr>
                <a:t>SCSI </a:t>
              </a:r>
              <a:r>
                <a:rPr lang="zh-TW" altLang="en-US" sz="1400" b="1" dirty="0" smtClean="0">
                  <a:solidFill>
                    <a:srgbClr val="D9541E"/>
                  </a:solidFill>
                  <a:latin typeface="Arial"/>
                  <a:ea typeface="SimHei"/>
                </a:rPr>
                <a:t>錯誤</a:t>
              </a:r>
              <a:endParaRPr lang="zh-CN" altLang="en-US" sz="1400" b="1" dirty="0" smtClean="0">
                <a:solidFill>
                  <a:srgbClr val="D9541E"/>
                </a:solidFill>
                <a:latin typeface="Arial"/>
                <a:ea typeface="SimHei"/>
              </a:endParaRPr>
            </a:p>
            <a:p>
              <a:pPr algn="ctr">
                <a:spcAft>
                  <a:spcPct val="40000"/>
                </a:spcAft>
              </a:pPr>
              <a:r>
                <a:rPr lang="en-US" altLang="zh-CN" sz="1400" b="1" dirty="0" smtClean="0">
                  <a:solidFill>
                    <a:srgbClr val="D9541E"/>
                  </a:solidFill>
                  <a:latin typeface="Arial"/>
                  <a:ea typeface="SimHei"/>
                </a:rPr>
                <a:t>NFS</a:t>
              </a:r>
              <a:r>
                <a:rPr lang="zh-TW" altLang="en-US" sz="1400" b="1" dirty="0" smtClean="0">
                  <a:solidFill>
                    <a:srgbClr val="D9541E"/>
                  </a:solidFill>
                  <a:ea typeface="SimHei"/>
                </a:rPr>
                <a:t>錯誤</a:t>
              </a:r>
              <a:endParaRPr lang="zh-CN" altLang="en-US" sz="1400" b="1" dirty="0" smtClean="0">
                <a:solidFill>
                  <a:srgbClr val="D9541E"/>
                </a:solidFill>
                <a:latin typeface="Arial"/>
                <a:ea typeface="SimHei"/>
              </a:endParaRPr>
            </a:p>
            <a:p>
              <a:pPr algn="ctr">
                <a:spcAft>
                  <a:spcPct val="40000"/>
                </a:spcAft>
              </a:pPr>
              <a:r>
                <a:rPr lang="en-US" altLang="zh-CN" sz="1200" b="1" dirty="0" err="1" smtClean="0">
                  <a:solidFill>
                    <a:srgbClr val="D9541E"/>
                  </a:solidFill>
                  <a:latin typeface="Arial"/>
                  <a:ea typeface="SimHei"/>
                </a:rPr>
                <a:t>vMotion</a:t>
              </a:r>
              <a:r>
                <a:rPr lang="en-US" altLang="zh-CN" sz="1200" b="1" dirty="0" smtClean="0">
                  <a:solidFill>
                    <a:srgbClr val="D9541E"/>
                  </a:solidFill>
                  <a:latin typeface="Arial"/>
                  <a:ea typeface="SimHei"/>
                </a:rPr>
                <a:t> </a:t>
              </a:r>
              <a:r>
                <a:rPr lang="zh-TW" altLang="en-US" sz="1200" b="1" dirty="0" smtClean="0">
                  <a:solidFill>
                    <a:srgbClr val="D9541E"/>
                  </a:solidFill>
                  <a:latin typeface="Arial"/>
                  <a:ea typeface="SimHei"/>
                </a:rPr>
                <a:t>失敗</a:t>
              </a:r>
              <a:endParaRPr lang="zh-CN" altLang="en-US" sz="1200" b="1" dirty="0" smtClean="0">
                <a:solidFill>
                  <a:srgbClr val="D9541E"/>
                </a:solidFill>
                <a:latin typeface="Arial"/>
                <a:ea typeface="SimHei"/>
              </a:endParaRPr>
            </a:p>
            <a:p>
              <a:pPr algn="ctr">
                <a:spcAft>
                  <a:spcPct val="40000"/>
                </a:spcAft>
              </a:pPr>
              <a:r>
                <a:rPr lang="zh-CN" altLang="en-US" sz="1200" b="1" dirty="0" smtClean="0">
                  <a:solidFill>
                    <a:srgbClr val="D9541E"/>
                  </a:solidFill>
                  <a:latin typeface="Arial"/>
                  <a:ea typeface="SimHei"/>
                </a:rPr>
                <a:t>主</a:t>
              </a:r>
              <a:r>
                <a:rPr lang="zh-TW" altLang="en-US" sz="1200" b="1" dirty="0" smtClean="0">
                  <a:solidFill>
                    <a:srgbClr val="D9541E"/>
                  </a:solidFill>
                  <a:latin typeface="Arial"/>
                  <a:ea typeface="SimHei"/>
                </a:rPr>
                <a:t>機中斷連線</a:t>
              </a:r>
              <a:endParaRPr lang="zh-CN" altLang="en-US" sz="1200" b="1" dirty="0" smtClean="0">
                <a:solidFill>
                  <a:srgbClr val="D9541E"/>
                </a:solidFill>
                <a:latin typeface="Arial"/>
                <a:ea typeface="SimHei"/>
              </a:endParaRPr>
            </a:p>
            <a:p>
              <a:pPr algn="ctr">
                <a:spcAft>
                  <a:spcPct val="40000"/>
                </a:spcAft>
              </a:pPr>
              <a:r>
                <a:rPr lang="zh-TW" altLang="en-US" sz="1200" b="1" dirty="0">
                  <a:solidFill>
                    <a:srgbClr val="D9541E"/>
                  </a:solidFill>
                  <a:latin typeface="Arial"/>
                  <a:ea typeface="SimHei"/>
                </a:rPr>
                <a:t>封</a:t>
              </a:r>
              <a:r>
                <a:rPr lang="zh-CN" altLang="en-US" sz="1200" b="1" dirty="0" smtClean="0">
                  <a:solidFill>
                    <a:srgbClr val="D9541E"/>
                  </a:solidFill>
                  <a:latin typeface="Arial"/>
                  <a:ea typeface="SimHei"/>
                </a:rPr>
                <a:t>包</a:t>
              </a:r>
              <a:r>
                <a:rPr lang="zh-TW" altLang="en-US" sz="1200" b="1" dirty="0" smtClean="0">
                  <a:solidFill>
                    <a:srgbClr val="D9541E"/>
                  </a:solidFill>
                  <a:latin typeface="Arial"/>
                  <a:ea typeface="SimHei"/>
                </a:rPr>
                <a:t>遺失</a:t>
              </a:r>
              <a:endParaRPr lang="zh-CN" altLang="en-US" sz="1200" b="1" dirty="0" smtClean="0">
                <a:solidFill>
                  <a:srgbClr val="D9541E"/>
                </a:solidFill>
                <a:latin typeface="Arial"/>
                <a:ea typeface="SimHei"/>
              </a:endParaRPr>
            </a:p>
            <a:p>
              <a:pPr algn="ctr">
                <a:spcAft>
                  <a:spcPct val="40000"/>
                </a:spcAft>
              </a:pPr>
              <a:r>
                <a:rPr lang="zh-CN" altLang="en-US" sz="1200" b="1" dirty="0" smtClean="0">
                  <a:solidFill>
                    <a:srgbClr val="D9541E"/>
                  </a:solidFill>
                  <a:latin typeface="Arial"/>
                  <a:ea typeface="SimHei"/>
                </a:rPr>
                <a:t>任</a:t>
              </a:r>
              <a:r>
                <a:rPr lang="zh-TW" altLang="en-US" sz="1200" b="1" dirty="0" smtClean="0">
                  <a:solidFill>
                    <a:srgbClr val="D9541E"/>
                  </a:solidFill>
                  <a:latin typeface="Arial"/>
                  <a:ea typeface="SimHei"/>
                </a:rPr>
                <a:t>務</a:t>
              </a:r>
              <a:r>
                <a:rPr lang="zh-CN" altLang="en-US" sz="1200" b="1" dirty="0" smtClean="0">
                  <a:solidFill>
                    <a:srgbClr val="D9541E"/>
                  </a:solidFill>
                  <a:latin typeface="Arial"/>
                  <a:ea typeface="SimHei"/>
                </a:rPr>
                <a:t>失</a:t>
              </a:r>
              <a:r>
                <a:rPr lang="zh-TW" altLang="en-US" sz="1200" b="1" dirty="0">
                  <a:solidFill>
                    <a:srgbClr val="D9541E"/>
                  </a:solidFill>
                  <a:latin typeface="Arial"/>
                  <a:ea typeface="SimHei"/>
                </a:rPr>
                <a:t>敗</a:t>
              </a:r>
              <a:endParaRPr lang="zh-CN" altLang="en-US" sz="1200" b="1" dirty="0" smtClean="0">
                <a:solidFill>
                  <a:srgbClr val="D9541E"/>
                </a:solidFill>
                <a:latin typeface="Arial"/>
                <a:ea typeface="SimHei"/>
              </a:endParaRPr>
            </a:p>
            <a:p>
              <a:pPr algn="ctr">
                <a:spcAft>
                  <a:spcPct val="40000"/>
                </a:spcAft>
              </a:pPr>
              <a:r>
                <a:rPr lang="zh-CN" altLang="en-US" sz="1200" b="1" dirty="0" smtClean="0">
                  <a:solidFill>
                    <a:srgbClr val="D9541E"/>
                  </a:solidFill>
                  <a:latin typeface="Arial"/>
                  <a:ea typeface="SimHei"/>
                </a:rPr>
                <a:t>主</a:t>
              </a:r>
              <a:r>
                <a:rPr lang="zh-TW" altLang="en-US" sz="1200" b="1" dirty="0" smtClean="0">
                  <a:solidFill>
                    <a:srgbClr val="D9541E"/>
                  </a:solidFill>
                  <a:latin typeface="Arial"/>
                  <a:ea typeface="SimHei"/>
                </a:rPr>
                <a:t>機</a:t>
              </a:r>
              <a:r>
                <a:rPr lang="zh-CN" altLang="en-US" sz="1200" b="1" dirty="0" smtClean="0">
                  <a:solidFill>
                    <a:srgbClr val="D9541E"/>
                  </a:solidFill>
                  <a:latin typeface="Arial"/>
                  <a:ea typeface="SimHei"/>
                </a:rPr>
                <a:t>同步缓慢</a:t>
              </a:r>
            </a:p>
            <a:p>
              <a:pPr algn="ctr">
                <a:spcAft>
                  <a:spcPct val="40000"/>
                </a:spcAft>
              </a:pPr>
              <a:r>
                <a:rPr lang="zh-TW" altLang="en-US" sz="1200" b="1" dirty="0" smtClean="0">
                  <a:solidFill>
                    <a:srgbClr val="D9541E"/>
                  </a:solidFill>
                  <a:latin typeface="Arial"/>
                  <a:ea typeface="SimHei"/>
                </a:rPr>
                <a:t>資料庫</a:t>
              </a:r>
              <a:r>
                <a:rPr lang="zh-CN" altLang="en-US" sz="1200" b="1" dirty="0" smtClean="0">
                  <a:solidFill>
                    <a:srgbClr val="D9541E"/>
                  </a:solidFill>
                  <a:latin typeface="Arial"/>
                  <a:ea typeface="SimHei"/>
                </a:rPr>
                <a:t>查</a:t>
              </a:r>
              <a:r>
                <a:rPr lang="zh-TW" altLang="en-US" sz="1200" b="1" dirty="0">
                  <a:solidFill>
                    <a:srgbClr val="D9541E"/>
                  </a:solidFill>
                  <a:latin typeface="Arial"/>
                  <a:ea typeface="SimHei"/>
                </a:rPr>
                <a:t>詢</a:t>
              </a:r>
              <a:r>
                <a:rPr lang="zh-CN" altLang="en-US" sz="1200" b="1" dirty="0" smtClean="0">
                  <a:solidFill>
                    <a:srgbClr val="D9541E"/>
                  </a:solidFill>
                  <a:latin typeface="Arial"/>
                  <a:ea typeface="SimHei"/>
                </a:rPr>
                <a:t>缓慢</a:t>
              </a:r>
              <a:endParaRPr lang="zh-CN" altLang="en-US" sz="1200" b="1" dirty="0">
                <a:solidFill>
                  <a:srgbClr val="D9541E"/>
                </a:solidFill>
                <a:latin typeface="Arial"/>
                <a:ea typeface="SimHei"/>
              </a:endParaRPr>
            </a:p>
          </p:txBody>
        </p:sp>
      </p:grpSp>
      <p:sp>
        <p:nvSpPr>
          <p:cNvPr id="2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00260" y="6480176"/>
            <a:ext cx="338138" cy="149224"/>
          </a:xfrm>
        </p:spPr>
        <p:txBody>
          <a:bodyPr/>
          <a:lstStyle/>
          <a:p>
            <a:fld id="{6EA6D8CF-3CDE-4807-BCD2-C9F2B831AA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7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0" y="5943600"/>
            <a:ext cx="2133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30200"/>
            <a:ext cx="8229600" cy="812800"/>
          </a:xfrm>
        </p:spPr>
        <p:txBody>
          <a:bodyPr/>
          <a:lstStyle/>
          <a:p>
            <a:pPr lvl="0">
              <a:defRPr/>
            </a:pPr>
            <a:r>
              <a:rPr lang="en-US" altLang="zh-Hant" dirty="0"/>
              <a:t>VMware </a:t>
            </a:r>
            <a:r>
              <a:rPr lang="zh-Hant" altLang="en-US" dirty="0"/>
              <a:t>藍圖 </a:t>
            </a:r>
            <a:r>
              <a:rPr lang="en-US" altLang="zh-Hant" dirty="0"/>
              <a:t>- </a:t>
            </a:r>
            <a:r>
              <a:rPr lang="zh-Hant" altLang="en-US" dirty="0">
                <a:solidFill>
                  <a:srgbClr val="387C2C"/>
                </a:solidFill>
              </a:rPr>
              <a:t>軟體定義的企業</a:t>
            </a:r>
            <a:r>
              <a:rPr lang="zh-Hant" altLang="en-US" dirty="0"/>
              <a:t/>
            </a:r>
            <a:br>
              <a:rPr lang="zh-Hant" altLang="en-US" dirty="0"/>
            </a:br>
            <a:endParaRPr lang="en-US" dirty="0">
              <a:latin typeface="+mn-lt"/>
              <a:ea typeface="+mn-ea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87165" y="2926830"/>
            <a:ext cx="7569670" cy="3156139"/>
            <a:chOff x="787165" y="2926830"/>
            <a:chExt cx="7569670" cy="315613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787165" y="2941672"/>
              <a:ext cx="7569670" cy="3141297"/>
            </a:xfrm>
            <a:prstGeom prst="roundRect">
              <a:avLst>
                <a:gd name="adj" fmla="val 4710"/>
              </a:avLst>
            </a:prstGeom>
            <a:solidFill>
              <a:srgbClr val="C6C6C6"/>
            </a:solidFill>
            <a:ln w="12700">
              <a:gradFill flip="none" rotWithShape="1">
                <a:gsLst>
                  <a:gs pos="50000">
                    <a:srgbClr val="FFFFFF">
                      <a:lumMod val="95000"/>
                    </a:srgbClr>
                  </a:gs>
                  <a:gs pos="0">
                    <a:srgbClr val="FFFFFF">
                      <a:lumMod val="65000"/>
                    </a:srgbClr>
                  </a:gs>
                  <a:gs pos="100000">
                    <a:srgbClr val="FFFFFF">
                      <a:lumMod val="65000"/>
                    </a:srgbClr>
                  </a:gs>
                </a:gsLst>
                <a:lin ang="10800000" scaled="1"/>
                <a:tileRect/>
              </a:gradFill>
              <a:round/>
              <a:headEnd/>
              <a:tailEnd/>
            </a:ln>
            <a:effectLst>
              <a:innerShdw blurRad="152400">
                <a:prstClr val="black"/>
              </a:innerShdw>
            </a:effectLst>
          </p:spPr>
          <p:txBody>
            <a:bodyPr wrap="none" lIns="0" tIns="0" rIns="0" bIns="0" rtlCol="0" anchor="ctr"/>
            <a:lstStyle/>
            <a:p>
              <a:pPr defTabSz="342415"/>
              <a:endParaRPr lang="en-US" sz="700" kern="0" cap="all" dirty="0" err="1">
                <a:solidFill>
                  <a:srgbClr val="FFFFFF"/>
                </a:solidFill>
              </a:endParaRPr>
            </a:p>
          </p:txBody>
        </p:sp>
        <p:sp>
          <p:nvSpPr>
            <p:cNvPr id="135" name="Rounded Rectangle 134"/>
            <p:cNvSpPr/>
            <p:nvPr/>
          </p:nvSpPr>
          <p:spPr bwMode="auto">
            <a:xfrm>
              <a:off x="828870" y="2985122"/>
              <a:ext cx="7498080" cy="3063240"/>
            </a:xfrm>
            <a:prstGeom prst="roundRect">
              <a:avLst>
                <a:gd name="adj" fmla="val 4542"/>
              </a:avLst>
            </a:prstGeom>
            <a:solidFill>
              <a:srgbClr val="FFFFFF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rtlCol="0" anchor="ctr"/>
            <a:lstStyle/>
            <a:p>
              <a:pPr defTabSz="3425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kern="0" cap="all" dirty="0" err="1">
                <a:solidFill>
                  <a:srgbClr val="FFFFFF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17315" y="2926830"/>
              <a:ext cx="5832772" cy="310363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2" name="Rounded Rectangle 131"/>
          <p:cNvSpPr/>
          <p:nvPr/>
        </p:nvSpPr>
        <p:spPr bwMode="auto">
          <a:xfrm>
            <a:off x="689764" y="6122214"/>
            <a:ext cx="3838196" cy="697894"/>
          </a:xfrm>
          <a:prstGeom prst="roundRect">
            <a:avLst>
              <a:gd name="adj" fmla="val 4542"/>
            </a:avLst>
          </a:prstGeom>
          <a:gradFill flip="none" rotWithShape="1">
            <a:gsLst>
              <a:gs pos="63000">
                <a:srgbClr val="FFFFFF">
                  <a:alpha val="0"/>
                </a:srgbClr>
              </a:gs>
              <a:gs pos="0">
                <a:srgbClr val="FFFFFF">
                  <a:alpha val="88000"/>
                </a:srgbClr>
              </a:gs>
              <a:gs pos="12000">
                <a:srgbClr val="FFFFFF">
                  <a:alpha val="70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rtlCol="0"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kern="0" dirty="0" smtClean="0">
              <a:solidFill>
                <a:srgbClr val="595959"/>
              </a:solidFill>
            </a:endParaRPr>
          </a:p>
        </p:txBody>
      </p:sp>
      <p:grpSp>
        <p:nvGrpSpPr>
          <p:cNvPr id="162" name="Group 161"/>
          <p:cNvGrpSpPr/>
          <p:nvPr/>
        </p:nvGrpSpPr>
        <p:grpSpPr>
          <a:xfrm>
            <a:off x="1330441" y="6152540"/>
            <a:ext cx="846005" cy="668188"/>
            <a:chOff x="1297395" y="5753102"/>
            <a:chExt cx="921402" cy="727738"/>
          </a:xfrm>
        </p:grpSpPr>
        <p:grpSp>
          <p:nvGrpSpPr>
            <p:cNvPr id="163" name="Group 162"/>
            <p:cNvGrpSpPr/>
            <p:nvPr/>
          </p:nvGrpSpPr>
          <p:grpSpPr>
            <a:xfrm>
              <a:off x="1495287" y="5753102"/>
              <a:ext cx="510302" cy="510169"/>
              <a:chOff x="-9504" y="3143658"/>
              <a:chExt cx="688376" cy="688196"/>
            </a:xfrm>
          </p:grpSpPr>
          <p:grpSp>
            <p:nvGrpSpPr>
              <p:cNvPr id="165" name="Group 164"/>
              <p:cNvGrpSpPr/>
              <p:nvPr/>
            </p:nvGrpSpPr>
            <p:grpSpPr>
              <a:xfrm>
                <a:off x="-9504" y="3143658"/>
                <a:ext cx="688376" cy="688196"/>
                <a:chOff x="21089" y="1411055"/>
                <a:chExt cx="759261" cy="759064"/>
              </a:xfrm>
            </p:grpSpPr>
            <p:sp>
              <p:nvSpPr>
                <p:cNvPr id="167" name="Oval 166"/>
                <p:cNvSpPr/>
                <p:nvPr/>
              </p:nvSpPr>
              <p:spPr bwMode="gray">
                <a:xfrm>
                  <a:off x="21089" y="1411055"/>
                  <a:ext cx="759261" cy="759064"/>
                </a:xfrm>
                <a:prstGeom prst="ellipse">
                  <a:avLst/>
                </a:prstGeom>
                <a:gradFill flip="none" rotWithShape="1">
                  <a:gsLst>
                    <a:gs pos="20000">
                      <a:srgbClr val="003D79">
                        <a:lumMod val="75000"/>
                      </a:srgbClr>
                    </a:gs>
                    <a:gs pos="50000">
                      <a:srgbClr val="003D79"/>
                    </a:gs>
                    <a:gs pos="80000">
                      <a:srgbClr val="003D79">
                        <a:lumMod val="75000"/>
                      </a:srgbClr>
                    </a:gs>
                  </a:gsLst>
                  <a:lin ang="13500000" scaled="1"/>
                  <a:tileRect/>
                </a:gradFill>
                <a:ln w="19050">
                  <a:gradFill flip="none" rotWithShape="1">
                    <a:gsLst>
                      <a:gs pos="50000">
                        <a:srgbClr val="FFFFFF">
                          <a:lumMod val="95000"/>
                        </a:srgbClr>
                      </a:gs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10800000" scaled="1"/>
                    <a:tileRect/>
                  </a:gradFill>
                  <a:round/>
                  <a:headEnd/>
                  <a:tailEnd/>
                </a:ln>
                <a:effectLst>
                  <a:innerShdw blurRad="152400">
                    <a:prstClr val="black"/>
                  </a:innerShdw>
                </a:effectLst>
              </p:spPr>
              <p:txBody>
                <a:bodyPr wrap="none" lIns="0" tIns="0" rIns="0" bIns="0" rtlCol="0" anchor="ctr"/>
                <a:lstStyle/>
                <a:p>
                  <a:pPr defTabSz="34258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 kern="0" cap="all" dirty="0">
                    <a:solidFill>
                      <a:srgbClr val="595959"/>
                    </a:solidFill>
                  </a:endParaRPr>
                </a:p>
              </p:txBody>
            </p:sp>
            <p:sp>
              <p:nvSpPr>
                <p:cNvPr id="168" name="Oval 167"/>
                <p:cNvSpPr/>
                <p:nvPr/>
              </p:nvSpPr>
              <p:spPr bwMode="gray">
                <a:xfrm>
                  <a:off x="52073" y="1442031"/>
                  <a:ext cx="697293" cy="697112"/>
                </a:xfrm>
                <a:prstGeom prst="ellipse">
                  <a:avLst/>
                </a:prstGeom>
                <a:gradFill flip="none" rotWithShape="1">
                  <a:gsLst>
                    <a:gs pos="63000">
                      <a:srgbClr val="FFFFFF">
                        <a:alpha val="0"/>
                      </a:srgbClr>
                    </a:gs>
                    <a:gs pos="0">
                      <a:srgbClr val="FFFFFF">
                        <a:alpha val="75000"/>
                      </a:srgbClr>
                    </a:gs>
                    <a:gs pos="12000">
                      <a:srgbClr val="FFFFFF">
                        <a:alpha val="50000"/>
                      </a:srgbClr>
                    </a:gs>
                  </a:gsLst>
                  <a:lin ang="54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0" rIns="0" bIns="0" rtlCol="0" anchor="ctr"/>
                <a:lstStyle/>
                <a:p>
                  <a:pPr defTabSz="34258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 kern="0" cap="all" dirty="0">
                    <a:solidFill>
                      <a:srgbClr val="595959"/>
                    </a:solidFill>
                  </a:endParaRPr>
                </a:p>
              </p:txBody>
            </p:sp>
          </p:grpSp>
          <p:pic>
            <p:nvPicPr>
              <p:cNvPr id="166" name="Picture 165" descr="compute 1.png"/>
              <p:cNvPicPr>
                <a:picLocks noChangeAspect="1"/>
              </p:cNvPicPr>
              <p:nvPr/>
            </p:nvPicPr>
            <p:blipFill>
              <a:blip r:embed="rId4" cstate="screen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146372" y="3304000"/>
                <a:ext cx="376624" cy="367512"/>
              </a:xfrm>
              <a:prstGeom prst="rect">
                <a:avLst/>
              </a:prstGeo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sp>
          <p:nvSpPr>
            <p:cNvPr id="164" name="TextBox 163"/>
            <p:cNvSpPr txBox="1"/>
            <p:nvPr/>
          </p:nvSpPr>
          <p:spPr>
            <a:xfrm>
              <a:off x="1297395" y="6212676"/>
              <a:ext cx="921402" cy="268164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000" b="1" kern="0" dirty="0" smtClean="0">
                  <a:solidFill>
                    <a:srgbClr val="595959"/>
                  </a:solidFill>
                </a:rPr>
                <a:t>運算</a:t>
              </a:r>
              <a:endParaRPr lang="zh-TW" altLang="en-US" sz="1000" b="1" kern="0" dirty="0">
                <a:solidFill>
                  <a:srgbClr val="595959"/>
                </a:solidFill>
              </a:endParaRPr>
            </a:p>
          </p:txBody>
        </p:sp>
      </p:grpSp>
      <p:sp>
        <p:nvSpPr>
          <p:cNvPr id="184" name="Rectangle 183"/>
          <p:cNvSpPr/>
          <p:nvPr/>
        </p:nvSpPr>
        <p:spPr>
          <a:xfrm>
            <a:off x="381000" y="6216958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100" b="1" kern="0" smtClean="0">
                <a:solidFill>
                  <a:srgbClr val="595959"/>
                </a:solidFill>
              </a:rPr>
              <a:t>實體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100" b="1" kern="0" smtClean="0">
                <a:solidFill>
                  <a:srgbClr val="595959"/>
                </a:solidFill>
              </a:rPr>
              <a:t>硬體</a:t>
            </a:r>
            <a:endParaRPr lang="zh-TW" altLang="en-US" sz="1100" b="1" kern="0" dirty="0">
              <a:solidFill>
                <a:srgbClr val="595959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885326" y="3415398"/>
            <a:ext cx="6153666" cy="699402"/>
            <a:chOff x="885326" y="3415398"/>
            <a:chExt cx="6153666" cy="699402"/>
          </a:xfrm>
        </p:grpSpPr>
        <p:sp>
          <p:nvSpPr>
            <p:cNvPr id="201" name="TextBox 200"/>
            <p:cNvSpPr txBox="1"/>
            <p:nvPr/>
          </p:nvSpPr>
          <p:spPr>
            <a:xfrm>
              <a:off x="885326" y="3571876"/>
              <a:ext cx="1114906" cy="461576"/>
            </a:xfrm>
            <a:prstGeom prst="rect">
              <a:avLst/>
            </a:prstGeom>
            <a:noFill/>
          </p:spPr>
          <p:txBody>
            <a:bodyPr wrap="square" lIns="91352" tIns="45676" rIns="91352" bIns="45676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200" b="1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原則式管理和自動化</a:t>
              </a:r>
              <a:endParaRPr lang="zh-TW" altLang="en-US" sz="1200" b="1" kern="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639418" y="3426536"/>
              <a:ext cx="1202971" cy="688264"/>
              <a:chOff x="2639418" y="3320483"/>
              <a:chExt cx="1202971" cy="688264"/>
            </a:xfrm>
          </p:grpSpPr>
          <p:sp>
            <p:nvSpPr>
              <p:cNvPr id="202" name="Rectangle 201"/>
              <p:cNvSpPr/>
              <p:nvPr/>
            </p:nvSpPr>
            <p:spPr>
              <a:xfrm>
                <a:off x="2639418" y="3754831"/>
                <a:ext cx="1202971" cy="253916"/>
              </a:xfrm>
              <a:prstGeom prst="rect">
                <a:avLst/>
              </a:prstGeom>
            </p:spPr>
            <p:txBody>
              <a:bodyPr wrap="square" lIns="0" rIns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050" b="1" kern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/>
                  </a:rPr>
                  <a:t>雲端自動化 </a:t>
                </a:r>
                <a:endParaRPr lang="zh-TW" altLang="en-US" sz="105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/>
                </a:endParaRPr>
              </a:p>
            </p:txBody>
          </p:sp>
          <p:pic>
            <p:nvPicPr>
              <p:cNvPr id="188" name="Picture 6" descr="C:\Users\Abject-3D\Desktop\VMWare Files\FINAL diagrams\Basic Virtualization\3D PNGs\DGRM_vCenter_Overview_R3_Q109_4.png"/>
              <p:cNvPicPr>
                <a:picLocks noChangeAspect="1" noChangeArrowheads="1"/>
              </p:cNvPicPr>
              <p:nvPr/>
            </p:nvPicPr>
            <p:blipFill>
              <a:blip r:embed="rId5" cstate="screen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1866" y="3320483"/>
                <a:ext cx="409656" cy="446479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78000"/>
                  </a:prstClr>
                </a:outerShdw>
              </a:effectLst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4601205" y="3471666"/>
              <a:ext cx="723275" cy="643134"/>
              <a:chOff x="4601205" y="3365613"/>
              <a:chExt cx="723275" cy="643134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4601205" y="3754831"/>
                <a:ext cx="723275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050" b="1" kern="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/>
                  </a:rPr>
                  <a:t>雲端作業</a:t>
                </a:r>
                <a:endParaRPr lang="zh-TW" altLang="en-US" sz="105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/>
                </a:endParaRPr>
              </a:p>
            </p:txBody>
          </p:sp>
          <p:pic>
            <p:nvPicPr>
              <p:cNvPr id="190" name="Picture 2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3136" y="3365613"/>
                <a:ext cx="440963" cy="29542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isometricLeftDown"/>
                <a:lightRig rig="threePt" dir="t"/>
              </a:scene3d>
              <a:sp3d extrusionH="38100"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6315717" y="3415398"/>
              <a:ext cx="723275" cy="693466"/>
              <a:chOff x="6474384" y="3309345"/>
              <a:chExt cx="723275" cy="693466"/>
            </a:xfrm>
          </p:grpSpPr>
          <p:sp>
            <p:nvSpPr>
              <p:cNvPr id="193" name="Rectangle 192"/>
              <p:cNvSpPr/>
              <p:nvPr/>
            </p:nvSpPr>
            <p:spPr>
              <a:xfrm>
                <a:off x="6474384" y="3748895"/>
                <a:ext cx="723275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050" b="1" kern="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/>
                  </a:rPr>
                  <a:t>雲端業務</a:t>
                </a:r>
                <a:endParaRPr lang="zh-TW" altLang="en-US" sz="105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/>
                </a:endParaRPr>
              </a:p>
            </p:txBody>
          </p:sp>
          <p:pic>
            <p:nvPicPr>
              <p:cNvPr id="194" name="Picture 2" descr="C:\Users\Abject-3D\Desktop\VMWare Files\FINAL diagrams\Basic Virtualization\3D PNGs\VMW_09Q3_DGRM_SRM_SharedRecSite_R2_Comm_0.png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27357" y="3309345"/>
                <a:ext cx="404397" cy="468266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231" name="Rectangle 230"/>
          <p:cNvSpPr/>
          <p:nvPr/>
        </p:nvSpPr>
        <p:spPr>
          <a:xfrm>
            <a:off x="1863185" y="3009165"/>
            <a:ext cx="6396706" cy="30777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bg1">
                    <a:lumMod val="50000"/>
                    <a:alpha val="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0"/>
                  </a:schemeClr>
                </a:gs>
              </a:gsLst>
              <a:lin ang="0" scaled="1"/>
              <a:tileRect/>
            </a:gradFill>
          </a:ln>
        </p:spPr>
        <p:txBody>
          <a:bodyPr wrap="square" lIns="91352" tIns="45676" rIns="91352" bIns="45676" anchor="ctr">
            <a:spAutoFit/>
          </a:bodyPr>
          <a:lstStyle/>
          <a:p>
            <a:pPr algn="ctr"/>
            <a:r>
              <a:rPr lang="zh-TW" altLang="en-US" sz="1400" b="1" kern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軟體定義的資料中心</a:t>
            </a:r>
            <a:endParaRPr lang="zh-TW" altLang="en-US" sz="1400" b="1" kern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39" name="Trapezoid 238"/>
          <p:cNvSpPr/>
          <p:nvPr/>
        </p:nvSpPr>
        <p:spPr>
          <a:xfrm rot="5400000">
            <a:off x="5164006" y="3817343"/>
            <a:ext cx="1773775" cy="2472256"/>
          </a:xfrm>
          <a:prstGeom prst="trapezoid">
            <a:avLst>
              <a:gd name="adj" fmla="val 33086"/>
            </a:avLst>
          </a:prstGeom>
          <a:gradFill flip="none" rotWithShape="1">
            <a:gsLst>
              <a:gs pos="0">
                <a:schemeClr val="bg1">
                  <a:alpha val="23000"/>
                </a:schemeClr>
              </a:gs>
              <a:gs pos="100000">
                <a:srgbClr val="555457">
                  <a:alpha val="61176"/>
                </a:srgbClr>
              </a:gs>
            </a:gsLst>
            <a:lin ang="5400000" scaled="0"/>
            <a:tileRect/>
          </a:gra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 dirty="0">
              <a:solidFill>
                <a:srgbClr val="FFFFFF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256130" y="5057566"/>
            <a:ext cx="1421727" cy="837195"/>
            <a:chOff x="5204180" y="5057566"/>
            <a:chExt cx="1421727" cy="837195"/>
          </a:xfrm>
        </p:grpSpPr>
        <p:pic>
          <p:nvPicPr>
            <p:cNvPr id="205" name="Picture 2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04180" y="5057566"/>
              <a:ext cx="1421727" cy="837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6" name="TextBox 205"/>
            <p:cNvSpPr txBox="1"/>
            <p:nvPr/>
          </p:nvSpPr>
          <p:spPr>
            <a:xfrm>
              <a:off x="5532718" y="5313290"/>
              <a:ext cx="76465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zh-TW" altLang="en-US" sz="1050" b="1" kern="0" smtClean="0">
                  <a:solidFill>
                    <a:srgbClr val="717074">
                      <a:lumMod val="50000"/>
                    </a:srgbClr>
                  </a:solidFill>
                </a:rPr>
                <a:t>私有雲</a:t>
              </a:r>
              <a:endParaRPr lang="zh-TW" altLang="en-US" sz="1050" b="1" kern="0" dirty="0">
                <a:solidFill>
                  <a:srgbClr val="717074">
                    <a:lumMod val="50000"/>
                  </a:srgbClr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721848" y="5057566"/>
            <a:ext cx="1426068" cy="839751"/>
            <a:chOff x="6669898" y="5057566"/>
            <a:chExt cx="1426068" cy="839751"/>
          </a:xfrm>
        </p:grpSpPr>
        <p:pic>
          <p:nvPicPr>
            <p:cNvPr id="254" name="Picture 2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69898" y="5057566"/>
              <a:ext cx="1426068" cy="839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5" name="TextBox 254"/>
            <p:cNvSpPr txBox="1"/>
            <p:nvPr/>
          </p:nvSpPr>
          <p:spPr>
            <a:xfrm>
              <a:off x="6877504" y="5324093"/>
              <a:ext cx="92869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zh-TW" altLang="en-US" sz="1050" b="1" kern="0" dirty="0" smtClean="0">
                  <a:solidFill>
                    <a:srgbClr val="717074">
                      <a:lumMod val="50000"/>
                    </a:srgbClr>
                  </a:solidFill>
                </a:rPr>
                <a:t>公有雲</a:t>
              </a:r>
              <a:endParaRPr lang="zh-TW" altLang="en-US" sz="1050" b="1" kern="0" dirty="0">
                <a:solidFill>
                  <a:srgbClr val="717074">
                    <a:lumMod val="50000"/>
                  </a:srgbClr>
                </a:solidFill>
              </a:endParaRPr>
            </a:p>
          </p:txBody>
        </p:sp>
      </p:grpSp>
      <p:grpSp>
        <p:nvGrpSpPr>
          <p:cNvPr id="256" name="Group 255"/>
          <p:cNvGrpSpPr/>
          <p:nvPr/>
        </p:nvGrpSpPr>
        <p:grpSpPr>
          <a:xfrm>
            <a:off x="5818693" y="4228605"/>
            <a:ext cx="1766661" cy="1118259"/>
            <a:chOff x="5516209" y="4191000"/>
            <a:chExt cx="1570391" cy="983109"/>
          </a:xfrm>
        </p:grpSpPr>
        <p:pic>
          <p:nvPicPr>
            <p:cNvPr id="257" name="Picture 27" descr="ICON_Cloud_Q30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6209" y="4191000"/>
              <a:ext cx="1570391" cy="983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8" name="TextBox 257"/>
            <p:cNvSpPr txBox="1"/>
            <p:nvPr/>
          </p:nvSpPr>
          <p:spPr>
            <a:xfrm>
              <a:off x="5697379" y="4433026"/>
              <a:ext cx="1193638" cy="223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zh-TW" altLang="en-US" sz="1050" b="1" kern="0" smtClean="0">
                  <a:solidFill>
                    <a:srgbClr val="717074">
                      <a:lumMod val="50000"/>
                    </a:srgbClr>
                  </a:solidFill>
                </a:rPr>
                <a:t>混合雲</a:t>
              </a:r>
              <a:endParaRPr lang="zh-TW" altLang="en-US" sz="1050" b="1" kern="0" dirty="0">
                <a:solidFill>
                  <a:srgbClr val="717074">
                    <a:lumMod val="50000"/>
                  </a:srgbClr>
                </a:solidFill>
              </a:endParaRPr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5734530" y="4587974"/>
              <a:ext cx="1224133" cy="297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TW" sz="800" kern="0" smtClean="0">
                  <a:solidFill>
                    <a:srgbClr val="0095D3">
                      <a:lumMod val="75000"/>
                    </a:srgbClr>
                  </a:solidFill>
                </a:rPr>
                <a:t>VMware </a:t>
              </a:r>
              <a:r>
                <a:rPr lang="zh-TW" altLang="en-US" sz="800" kern="0" smtClean="0">
                  <a:solidFill>
                    <a:srgbClr val="0095D3">
                      <a:lumMod val="75000"/>
                    </a:srgbClr>
                  </a:solidFill>
                </a:rPr>
                <a:t>及</a:t>
              </a:r>
              <a:r>
                <a:rPr/>
                <a:t/>
              </a:r>
              <a:br>
                <a:rPr/>
              </a:br>
              <a:r>
                <a:rPr lang="en-US" altLang="zh-TW" sz="800" kern="0" smtClean="0">
                  <a:solidFill>
                    <a:srgbClr val="0095D3">
                      <a:lumMod val="75000"/>
                    </a:srgbClr>
                  </a:solidFill>
                </a:rPr>
                <a:t>vCloud </a:t>
              </a:r>
              <a:r>
                <a:rPr lang="zh-TW" altLang="en-US" sz="800" kern="0" smtClean="0">
                  <a:solidFill>
                    <a:srgbClr val="0095D3">
                      <a:lumMod val="75000"/>
                    </a:srgbClr>
                  </a:solidFill>
                </a:rPr>
                <a:t>資料中心合作夥伴</a:t>
              </a:r>
              <a:endParaRPr lang="zh-TW" altLang="en-US" sz="800" kern="0" dirty="0">
                <a:solidFill>
                  <a:srgbClr val="0095D3">
                    <a:lumMod val="75000"/>
                  </a:srgbClr>
                </a:solidFill>
              </a:endParaRPr>
            </a:p>
          </p:txBody>
        </p:sp>
      </p:grpSp>
      <p:sp>
        <p:nvSpPr>
          <p:cNvPr id="152" name="Rounded Rectangle 151"/>
          <p:cNvSpPr/>
          <p:nvPr/>
        </p:nvSpPr>
        <p:spPr bwMode="auto">
          <a:xfrm>
            <a:off x="961138" y="4133245"/>
            <a:ext cx="3934023" cy="1848643"/>
          </a:xfrm>
          <a:prstGeom prst="roundRect">
            <a:avLst>
              <a:gd name="adj" fmla="val 6299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gradFill flip="none" rotWithShape="1">
              <a:gsLst>
                <a:gs pos="50000">
                  <a:srgbClr val="FFFFFF">
                    <a:lumMod val="95000"/>
                  </a:srgbClr>
                </a:gs>
                <a:gs pos="0">
                  <a:srgbClr val="FFFFFF">
                    <a:lumMod val="65000"/>
                  </a:srgbClr>
                </a:gs>
                <a:gs pos="100000">
                  <a:srgbClr val="FFFFFF">
                    <a:lumMod val="65000"/>
                  </a:srgbClr>
                </a:gs>
              </a:gsLst>
              <a:lin ang="10800000" scaled="1"/>
              <a:tileRect/>
            </a:gradFill>
            <a:round/>
            <a:headEnd/>
            <a:tailEnd/>
          </a:ln>
          <a:effectLst>
            <a:innerShdw blurRad="152400">
              <a:prstClr val="black"/>
            </a:innerShdw>
          </a:effectLst>
        </p:spPr>
        <p:txBody>
          <a:bodyPr wrap="none" lIns="0" tIns="0" rIns="0" bIns="0" rtlCol="0" anchor="ctr"/>
          <a:lstStyle/>
          <a:p>
            <a:pPr defTabSz="34241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cap="all" dirty="0" err="1">
              <a:solidFill>
                <a:srgbClr val="FFFFFF"/>
              </a:solidFill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1032262" y="4191496"/>
            <a:ext cx="3791774" cy="53091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kern="0" smtClean="0">
                <a:solidFill>
                  <a:schemeClr val="accent1">
                    <a:lumMod val="50000"/>
                  </a:schemeClr>
                </a:solidFill>
              </a:rPr>
              <a:t>虛擬化基礎架構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050" b="1" kern="0" smtClean="0">
                <a:solidFill>
                  <a:schemeClr val="accent1">
                    <a:lumMod val="50000"/>
                  </a:schemeClr>
                </a:solidFill>
              </a:rPr>
              <a:t>抽取及建立集區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55" name="Straight Arrow Connector 154"/>
          <p:cNvCxnSpPr/>
          <p:nvPr/>
        </p:nvCxnSpPr>
        <p:spPr bwMode="auto">
          <a:xfrm rot="16200000">
            <a:off x="1558419" y="5925464"/>
            <a:ext cx="384038" cy="0"/>
          </a:xfrm>
          <a:prstGeom prst="straightConnector1">
            <a:avLst/>
          </a:prstGeom>
          <a:solidFill>
            <a:srgbClr val="0095D3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56" name="TextBox 155"/>
          <p:cNvSpPr txBox="1"/>
          <p:nvPr/>
        </p:nvSpPr>
        <p:spPr>
          <a:xfrm>
            <a:off x="1214876" y="5050960"/>
            <a:ext cx="1071124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000" kern="0" dirty="0" smtClean="0">
                <a:solidFill>
                  <a:schemeClr val="accent1">
                    <a:lumMod val="50000"/>
                  </a:schemeClr>
                </a:solidFill>
              </a:rPr>
              <a:t>運算抽取 </a:t>
            </a:r>
            <a:r>
              <a:rPr lang="en-US" altLang="zh-TW" sz="1000" kern="0" dirty="0" smtClean="0">
                <a:solidFill>
                  <a:schemeClr val="accent1">
                    <a:lumMod val="50000"/>
                  </a:schemeClr>
                </a:solidFill>
              </a:rPr>
              <a:t>= </a:t>
            </a:r>
            <a:br>
              <a:rPr lang="en-US" altLang="zh-TW" sz="1000" kern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zh-TW" altLang="en-US" sz="1000" kern="0" dirty="0" smtClean="0">
                <a:solidFill>
                  <a:schemeClr val="accent1">
                    <a:lumMod val="50000"/>
                  </a:schemeClr>
                </a:solidFill>
              </a:rPr>
              <a:t>伺服器虛擬化</a:t>
            </a:r>
            <a:endParaRPr lang="zh-TW" altLang="en-US" sz="1000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95287" y="4591591"/>
            <a:ext cx="468545" cy="468423"/>
            <a:chOff x="1495287" y="4460861"/>
            <a:chExt cx="510302" cy="510169"/>
          </a:xfrm>
        </p:grpSpPr>
        <p:grpSp>
          <p:nvGrpSpPr>
            <p:cNvPr id="158" name="Group 157"/>
            <p:cNvGrpSpPr/>
            <p:nvPr/>
          </p:nvGrpSpPr>
          <p:grpSpPr>
            <a:xfrm>
              <a:off x="1495287" y="4460861"/>
              <a:ext cx="510302" cy="510169"/>
              <a:chOff x="21089" y="1411055"/>
              <a:chExt cx="759261" cy="759064"/>
            </a:xfrm>
            <a:gradFill>
              <a:gsLst>
                <a:gs pos="50000">
                  <a:schemeClr val="accent1">
                    <a:lumMod val="95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alpha val="75000"/>
                    <a:lumMod val="71000"/>
                    <a:lumOff val="29000"/>
                  </a:schemeClr>
                </a:gs>
              </a:gsLst>
              <a:lin ang="10800000" scaled="1"/>
            </a:gradFill>
          </p:grpSpPr>
          <p:sp>
            <p:nvSpPr>
              <p:cNvPr id="160" name="Oval 159"/>
              <p:cNvSpPr/>
              <p:nvPr/>
            </p:nvSpPr>
            <p:spPr bwMode="gray">
              <a:xfrm>
                <a:off x="21089" y="1411055"/>
                <a:ext cx="759261" cy="759064"/>
              </a:xfrm>
              <a:prstGeom prst="ellipse">
                <a:avLst/>
              </a:prstGeom>
              <a:grpFill/>
              <a:ln w="19050">
                <a:gradFill flip="none" rotWithShape="1">
                  <a:gsLst>
                    <a:gs pos="50000">
                      <a:srgbClr val="FFFFFF">
                        <a:lumMod val="95000"/>
                      </a:srgbClr>
                    </a:gs>
                    <a:gs pos="0">
                      <a:srgbClr val="FFFFFF">
                        <a:lumMod val="65000"/>
                      </a:srgbClr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10800000" scaled="1"/>
                  <a:tileRect/>
                </a:gradFill>
                <a:round/>
                <a:headEnd/>
                <a:tailEnd/>
              </a:ln>
              <a:effectLst>
                <a:innerShdw blurRad="152400">
                  <a:prstClr val="black"/>
                </a:innerShdw>
              </a:effectLst>
            </p:spPr>
            <p:txBody>
              <a:bodyPr wrap="none" lIns="0" tIns="0" rIns="0" bIns="0" rtlCol="0" anchor="ctr"/>
              <a:lstStyle/>
              <a:p>
                <a:pPr defTabSz="34258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cap="all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1" name="Oval 160"/>
              <p:cNvSpPr/>
              <p:nvPr/>
            </p:nvSpPr>
            <p:spPr bwMode="gray">
              <a:xfrm>
                <a:off x="52072" y="1442031"/>
                <a:ext cx="697293" cy="697112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rtlCol="0" anchor="ctr"/>
              <a:lstStyle/>
              <a:p>
                <a:pPr defTabSz="34258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kern="0" cap="all" dirty="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159" name="Picture 158" descr="compute 1.png"/>
            <p:cNvPicPr>
              <a:picLocks noChangeAspect="1"/>
            </p:cNvPicPr>
            <p:nvPr/>
          </p:nvPicPr>
          <p:blipFill>
            <a:blip r:embed="rId4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610840" y="4579725"/>
              <a:ext cx="279196" cy="272442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8" name="Group 27"/>
          <p:cNvGrpSpPr/>
          <p:nvPr/>
        </p:nvGrpSpPr>
        <p:grpSpPr>
          <a:xfrm>
            <a:off x="2451100" y="4591591"/>
            <a:ext cx="997357" cy="2234353"/>
            <a:chOff x="2451100" y="4591591"/>
            <a:chExt cx="997357" cy="2234353"/>
          </a:xfrm>
        </p:grpSpPr>
        <p:grpSp>
          <p:nvGrpSpPr>
            <p:cNvPr id="8" name="Group 7"/>
            <p:cNvGrpSpPr/>
            <p:nvPr/>
          </p:nvGrpSpPr>
          <p:grpSpPr>
            <a:xfrm>
              <a:off x="2626008" y="6152547"/>
              <a:ext cx="706076" cy="673397"/>
              <a:chOff x="2626008" y="6119097"/>
              <a:chExt cx="706076" cy="673397"/>
            </a:xfrm>
          </p:grpSpPr>
          <p:sp>
            <p:nvSpPr>
              <p:cNvPr id="138" name="TextBox 137"/>
              <p:cNvSpPr txBox="1"/>
              <p:nvPr/>
            </p:nvSpPr>
            <p:spPr>
              <a:xfrm>
                <a:off x="2626008" y="6546273"/>
                <a:ext cx="706076" cy="246221"/>
              </a:xfrm>
              <a:prstGeom prst="rect">
                <a:avLst/>
              </a:prstGeom>
              <a:noFill/>
            </p:spPr>
            <p:txBody>
              <a:bodyPr wrap="square" lIns="91440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000" b="1" kern="0" dirty="0" smtClean="0">
                    <a:solidFill>
                      <a:srgbClr val="595959"/>
                    </a:solidFill>
                  </a:rPr>
                  <a:t>網路</a:t>
                </a:r>
                <a:endParaRPr lang="zh-TW" altLang="en-US" sz="1000" b="1" kern="0" dirty="0">
                  <a:solidFill>
                    <a:srgbClr val="595959"/>
                  </a:solidFill>
                </a:endParaRPr>
              </a:p>
            </p:txBody>
          </p:sp>
          <p:grpSp>
            <p:nvGrpSpPr>
              <p:cNvPr id="140" name="Group 139"/>
              <p:cNvGrpSpPr/>
              <p:nvPr/>
            </p:nvGrpSpPr>
            <p:grpSpPr>
              <a:xfrm>
                <a:off x="2720379" y="6119097"/>
                <a:ext cx="468545" cy="468423"/>
                <a:chOff x="-1037" y="2299679"/>
                <a:chExt cx="688376" cy="688196"/>
              </a:xfrm>
            </p:grpSpPr>
            <p:grpSp>
              <p:nvGrpSpPr>
                <p:cNvPr id="146" name="Group 145"/>
                <p:cNvGrpSpPr/>
                <p:nvPr/>
              </p:nvGrpSpPr>
              <p:grpSpPr>
                <a:xfrm>
                  <a:off x="-1037" y="2299679"/>
                  <a:ext cx="688376" cy="688196"/>
                  <a:chOff x="21089" y="1411055"/>
                  <a:chExt cx="759261" cy="759064"/>
                </a:xfrm>
              </p:grpSpPr>
              <p:sp>
                <p:nvSpPr>
                  <p:cNvPr id="148" name="Oval 147"/>
                  <p:cNvSpPr/>
                  <p:nvPr/>
                </p:nvSpPr>
                <p:spPr bwMode="gray">
                  <a:xfrm>
                    <a:off x="21089" y="1411055"/>
                    <a:ext cx="759261" cy="759064"/>
                  </a:xfrm>
                  <a:prstGeom prst="ellipse">
                    <a:avLst/>
                  </a:prstGeom>
                  <a:gradFill flip="none" rotWithShape="1">
                    <a:gsLst>
                      <a:gs pos="20000">
                        <a:srgbClr val="003D79">
                          <a:lumMod val="75000"/>
                        </a:srgbClr>
                      </a:gs>
                      <a:gs pos="50000">
                        <a:srgbClr val="003D79"/>
                      </a:gs>
                      <a:gs pos="80000">
                        <a:srgbClr val="003D79">
                          <a:lumMod val="75000"/>
                        </a:srgbClr>
                      </a:gs>
                    </a:gsLst>
                    <a:lin ang="13500000" scaled="1"/>
                    <a:tileRect/>
                  </a:gradFill>
                  <a:ln w="19050">
                    <a:gradFill flip="none" rotWithShape="1">
                      <a:gsLst>
                        <a:gs pos="50000">
                          <a:srgbClr val="FFFFFF">
                            <a:lumMod val="95000"/>
                          </a:srgbClr>
                        </a:gs>
                        <a:gs pos="0">
                          <a:srgbClr val="FFFFFF">
                            <a:lumMod val="65000"/>
                          </a:srgbClr>
                        </a:gs>
                        <a:gs pos="100000">
                          <a:srgbClr val="FFFFFF">
                            <a:lumMod val="65000"/>
                          </a:srgbClr>
                        </a:gs>
                      </a:gsLst>
                      <a:lin ang="10800000" scaled="1"/>
                      <a:tileRect/>
                    </a:gradFill>
                    <a:round/>
                    <a:headEnd/>
                    <a:tailEnd/>
                  </a:ln>
                  <a:effectLst>
                    <a:innerShdw blurRad="152400">
                      <a:prstClr val="black"/>
                    </a:innerShdw>
                  </a:effectLst>
                </p:spPr>
                <p:txBody>
                  <a:bodyPr wrap="none" lIns="0" tIns="0" rIns="0" bIns="0" rtlCol="0" anchor="ctr"/>
                  <a:lstStyle/>
                  <a:p>
                    <a:pPr defTabSz="34258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 cap="all" dirty="0">
                      <a:solidFill>
                        <a:srgbClr val="595959"/>
                      </a:solidFill>
                    </a:endParaRPr>
                  </a:p>
                </p:txBody>
              </p:sp>
              <p:sp>
                <p:nvSpPr>
                  <p:cNvPr id="149" name="Oval 148"/>
                  <p:cNvSpPr/>
                  <p:nvPr/>
                </p:nvSpPr>
                <p:spPr bwMode="gray">
                  <a:xfrm>
                    <a:off x="52073" y="1442031"/>
                    <a:ext cx="697293" cy="697112"/>
                  </a:xfrm>
                  <a:prstGeom prst="ellipse">
                    <a:avLst/>
                  </a:prstGeom>
                  <a:gradFill flip="none" rotWithShape="1">
                    <a:gsLst>
                      <a:gs pos="63000">
                        <a:srgbClr val="FFFFFF">
                          <a:alpha val="0"/>
                        </a:srgbClr>
                      </a:gs>
                      <a:gs pos="0">
                        <a:srgbClr val="FFFFFF">
                          <a:alpha val="75000"/>
                        </a:srgbClr>
                      </a:gs>
                      <a:gs pos="12000">
                        <a:srgbClr val="FFFFFF">
                          <a:alpha val="50000"/>
                        </a:srgbClr>
                      </a:gs>
                    </a:gsLst>
                    <a:lin ang="5400000" scaled="1"/>
                    <a:tileRect/>
                  </a:gra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0" rIns="0" bIns="0" rtlCol="0" anchor="ctr"/>
                  <a:lstStyle/>
                  <a:p>
                    <a:pPr defTabSz="34258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 cap="all" dirty="0">
                      <a:solidFill>
                        <a:srgbClr val="595959"/>
                      </a:solidFill>
                    </a:endParaRPr>
                  </a:p>
                </p:txBody>
              </p:sp>
            </p:grpSp>
            <p:pic>
              <p:nvPicPr>
                <p:cNvPr id="147" name="Picture 146" descr="network1.png"/>
                <p:cNvPicPr>
                  <a:picLocks noChangeAspect="1"/>
                </p:cNvPicPr>
                <p:nvPr/>
              </p:nvPicPr>
              <p:blipFill>
                <a:blip r:embed="rId13" cstate="screen">
                  <a:biLevel thresh="25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188857" y="2453035"/>
                  <a:ext cx="308588" cy="381484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p:sp>
          <p:nvSpPr>
            <p:cNvPr id="170" name="TextBox 169"/>
            <p:cNvSpPr txBox="1"/>
            <p:nvPr/>
          </p:nvSpPr>
          <p:spPr>
            <a:xfrm>
              <a:off x="2451100" y="5050960"/>
              <a:ext cx="99735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000" kern="0" dirty="0" smtClean="0">
                  <a:solidFill>
                    <a:schemeClr val="accent1">
                      <a:lumMod val="50000"/>
                    </a:schemeClr>
                  </a:solidFill>
                </a:rPr>
                <a:t>網路抽取 </a:t>
              </a:r>
              <a:r>
                <a:rPr lang="en-US" altLang="zh-TW" sz="1000" kern="0" dirty="0" smtClean="0">
                  <a:solidFill>
                    <a:schemeClr val="accent1">
                      <a:lumMod val="50000"/>
                    </a:schemeClr>
                  </a:solidFill>
                </a:rPr>
                <a:t>= </a:t>
              </a:r>
              <a:br>
                <a:rPr lang="en-US" altLang="zh-TW" sz="1000" kern="0" dirty="0" smtClean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zh-TW" altLang="en-US" sz="1000" kern="0" dirty="0" smtClean="0">
                  <a:solidFill>
                    <a:schemeClr val="accent1">
                      <a:lumMod val="50000"/>
                    </a:schemeClr>
                  </a:solidFill>
                </a:rPr>
                <a:t>虛擬網路</a:t>
              </a:r>
              <a:endParaRPr lang="zh-TW" altLang="en-US" sz="1000" kern="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175" name="Straight Arrow Connector 174"/>
            <p:cNvCxnSpPr/>
            <p:nvPr/>
          </p:nvCxnSpPr>
          <p:spPr bwMode="auto">
            <a:xfrm rot="16200000">
              <a:off x="2757759" y="5922426"/>
              <a:ext cx="384038" cy="0"/>
            </a:xfrm>
            <a:prstGeom prst="straightConnector1">
              <a:avLst/>
            </a:prstGeom>
            <a:solidFill>
              <a:srgbClr val="0095D3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pSp>
          <p:nvGrpSpPr>
            <p:cNvPr id="5" name="Group 4"/>
            <p:cNvGrpSpPr/>
            <p:nvPr/>
          </p:nvGrpSpPr>
          <p:grpSpPr>
            <a:xfrm>
              <a:off x="2686502" y="4591591"/>
              <a:ext cx="468545" cy="468423"/>
              <a:chOff x="2686502" y="4460861"/>
              <a:chExt cx="510302" cy="510169"/>
            </a:xfrm>
          </p:grpSpPr>
          <p:grpSp>
            <p:nvGrpSpPr>
              <p:cNvPr id="207" name="Group 206"/>
              <p:cNvGrpSpPr/>
              <p:nvPr/>
            </p:nvGrpSpPr>
            <p:grpSpPr>
              <a:xfrm>
                <a:off x="2686502" y="4460861"/>
                <a:ext cx="510302" cy="510169"/>
                <a:chOff x="21089" y="1411055"/>
                <a:chExt cx="759261" cy="759064"/>
              </a:xfrm>
              <a:gradFill>
                <a:gsLst>
                  <a:gs pos="50000">
                    <a:schemeClr val="accent1">
                      <a:lumMod val="95000"/>
                    </a:schemeClr>
                  </a:gs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chemeClr val="accent1">
                      <a:alpha val="75000"/>
                      <a:lumMod val="71000"/>
                      <a:lumOff val="29000"/>
                    </a:schemeClr>
                  </a:gs>
                </a:gsLst>
                <a:lin ang="10800000" scaled="1"/>
              </a:gradFill>
            </p:grpSpPr>
            <p:sp>
              <p:nvSpPr>
                <p:cNvPr id="210" name="Oval 209"/>
                <p:cNvSpPr/>
                <p:nvPr/>
              </p:nvSpPr>
              <p:spPr bwMode="gray">
                <a:xfrm>
                  <a:off x="21089" y="1411055"/>
                  <a:ext cx="759261" cy="759064"/>
                </a:xfrm>
                <a:prstGeom prst="ellipse">
                  <a:avLst/>
                </a:prstGeom>
                <a:grpFill/>
                <a:ln w="19050">
                  <a:gradFill flip="none" rotWithShape="1">
                    <a:gsLst>
                      <a:gs pos="50000">
                        <a:srgbClr val="FFFFFF">
                          <a:lumMod val="95000"/>
                        </a:srgbClr>
                      </a:gs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10800000" scaled="1"/>
                    <a:tileRect/>
                  </a:gradFill>
                  <a:round/>
                  <a:headEnd/>
                  <a:tailEnd/>
                </a:ln>
                <a:effectLst>
                  <a:innerShdw blurRad="152400">
                    <a:prstClr val="black"/>
                  </a:innerShdw>
                </a:effectLst>
              </p:spPr>
              <p:txBody>
                <a:bodyPr wrap="none" lIns="0" tIns="0" rIns="0" bIns="0" rtlCol="0" anchor="ctr"/>
                <a:lstStyle/>
                <a:p>
                  <a:pPr defTabSz="34258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 cap="all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1" name="Oval 210"/>
                <p:cNvSpPr/>
                <p:nvPr/>
              </p:nvSpPr>
              <p:spPr bwMode="gray">
                <a:xfrm>
                  <a:off x="52072" y="1442031"/>
                  <a:ext cx="697293" cy="697112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0" rIns="0" bIns="0" rtlCol="0" anchor="ctr"/>
                <a:lstStyle/>
                <a:p>
                  <a:pPr defTabSz="34258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 kern="0" cap="all" dirty="0">
                    <a:solidFill>
                      <a:srgbClr val="FFFFFF"/>
                    </a:solidFill>
                  </a:endParaRPr>
                </a:p>
              </p:txBody>
            </p:sp>
          </p:grpSp>
          <p:pic>
            <p:nvPicPr>
              <p:cNvPr id="181" name="Picture 180" descr="network1.png"/>
              <p:cNvPicPr>
                <a:picLocks noChangeAspect="1"/>
              </p:cNvPicPr>
              <p:nvPr/>
            </p:nvPicPr>
            <p:blipFill>
              <a:blip r:embed="rId13" cstate="screen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2835398" y="4574546"/>
                <a:ext cx="228760" cy="282799"/>
              </a:xfrm>
              <a:prstGeom prst="rect">
                <a:avLst/>
              </a:prstGeo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9" name="Group 28"/>
          <p:cNvGrpSpPr/>
          <p:nvPr/>
        </p:nvGrpSpPr>
        <p:grpSpPr>
          <a:xfrm>
            <a:off x="3621374" y="4591591"/>
            <a:ext cx="1064926" cy="2245325"/>
            <a:chOff x="3621374" y="4591591"/>
            <a:chExt cx="1064926" cy="2245325"/>
          </a:xfrm>
        </p:grpSpPr>
        <p:grpSp>
          <p:nvGrpSpPr>
            <p:cNvPr id="7" name="Group 6"/>
            <p:cNvGrpSpPr/>
            <p:nvPr/>
          </p:nvGrpSpPr>
          <p:grpSpPr>
            <a:xfrm>
              <a:off x="3826087" y="6152549"/>
              <a:ext cx="706076" cy="684367"/>
              <a:chOff x="3727472" y="6021819"/>
              <a:chExt cx="706076" cy="684367"/>
            </a:xfrm>
          </p:grpSpPr>
          <p:sp>
            <p:nvSpPr>
              <p:cNvPr id="139" name="TextBox 138"/>
              <p:cNvSpPr txBox="1"/>
              <p:nvPr/>
            </p:nvSpPr>
            <p:spPr>
              <a:xfrm>
                <a:off x="3727472" y="6459965"/>
                <a:ext cx="706076" cy="246221"/>
              </a:xfrm>
              <a:prstGeom prst="rect">
                <a:avLst/>
              </a:prstGeom>
              <a:noFill/>
            </p:spPr>
            <p:txBody>
              <a:bodyPr wrap="square" lIns="91440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000" b="1" kern="0" dirty="0" smtClean="0">
                    <a:solidFill>
                      <a:srgbClr val="595959"/>
                    </a:solidFill>
                  </a:rPr>
                  <a:t>儲存裝置</a:t>
                </a:r>
                <a:endParaRPr lang="zh-TW" altLang="en-US" sz="1000" b="1" kern="0" dirty="0">
                  <a:solidFill>
                    <a:srgbClr val="595959"/>
                  </a:solidFill>
                </a:endParaRPr>
              </a:p>
            </p:txBody>
          </p:sp>
          <p:grpSp>
            <p:nvGrpSpPr>
              <p:cNvPr id="141" name="Group 140"/>
              <p:cNvGrpSpPr/>
              <p:nvPr/>
            </p:nvGrpSpPr>
            <p:grpSpPr>
              <a:xfrm>
                <a:off x="3825912" y="6021819"/>
                <a:ext cx="468545" cy="468423"/>
                <a:chOff x="23802" y="1430027"/>
                <a:chExt cx="688376" cy="688196"/>
              </a:xfrm>
            </p:grpSpPr>
            <p:grpSp>
              <p:nvGrpSpPr>
                <p:cNvPr id="142" name="Group 141"/>
                <p:cNvGrpSpPr/>
                <p:nvPr/>
              </p:nvGrpSpPr>
              <p:grpSpPr>
                <a:xfrm>
                  <a:off x="23802" y="1430027"/>
                  <a:ext cx="688376" cy="688196"/>
                  <a:chOff x="21089" y="1411055"/>
                  <a:chExt cx="759261" cy="759064"/>
                </a:xfrm>
              </p:grpSpPr>
              <p:sp>
                <p:nvSpPr>
                  <p:cNvPr id="144" name="Oval 143"/>
                  <p:cNvSpPr/>
                  <p:nvPr/>
                </p:nvSpPr>
                <p:spPr bwMode="gray">
                  <a:xfrm>
                    <a:off x="21089" y="1411055"/>
                    <a:ext cx="759261" cy="759064"/>
                  </a:xfrm>
                  <a:prstGeom prst="ellipse">
                    <a:avLst/>
                  </a:prstGeom>
                  <a:gradFill flip="none" rotWithShape="1">
                    <a:gsLst>
                      <a:gs pos="20000">
                        <a:srgbClr val="003D79">
                          <a:lumMod val="75000"/>
                        </a:srgbClr>
                      </a:gs>
                      <a:gs pos="50000">
                        <a:srgbClr val="003D79"/>
                      </a:gs>
                      <a:gs pos="80000">
                        <a:srgbClr val="003D79">
                          <a:lumMod val="75000"/>
                        </a:srgbClr>
                      </a:gs>
                    </a:gsLst>
                    <a:lin ang="13500000" scaled="1"/>
                    <a:tileRect/>
                  </a:gradFill>
                  <a:ln w="19050">
                    <a:gradFill flip="none" rotWithShape="1">
                      <a:gsLst>
                        <a:gs pos="50000">
                          <a:srgbClr val="FFFFFF">
                            <a:lumMod val="95000"/>
                          </a:srgbClr>
                        </a:gs>
                        <a:gs pos="0">
                          <a:srgbClr val="FFFFFF">
                            <a:lumMod val="65000"/>
                          </a:srgbClr>
                        </a:gs>
                        <a:gs pos="100000">
                          <a:srgbClr val="FFFFFF">
                            <a:lumMod val="65000"/>
                          </a:srgbClr>
                        </a:gs>
                      </a:gsLst>
                      <a:lin ang="10800000" scaled="1"/>
                      <a:tileRect/>
                    </a:gradFill>
                    <a:round/>
                    <a:headEnd/>
                    <a:tailEnd/>
                  </a:ln>
                  <a:effectLst>
                    <a:innerShdw blurRad="152400">
                      <a:prstClr val="black"/>
                    </a:innerShdw>
                  </a:effectLst>
                </p:spPr>
                <p:txBody>
                  <a:bodyPr wrap="none" lIns="0" tIns="0" rIns="0" bIns="0" rtlCol="0" anchor="ctr"/>
                  <a:lstStyle/>
                  <a:p>
                    <a:pPr defTabSz="34258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 cap="all" dirty="0">
                      <a:solidFill>
                        <a:srgbClr val="595959"/>
                      </a:solidFill>
                    </a:endParaRPr>
                  </a:p>
                </p:txBody>
              </p:sp>
              <p:sp>
                <p:nvSpPr>
                  <p:cNvPr id="145" name="Oval 144"/>
                  <p:cNvSpPr/>
                  <p:nvPr/>
                </p:nvSpPr>
                <p:spPr bwMode="gray">
                  <a:xfrm>
                    <a:off x="52073" y="1442031"/>
                    <a:ext cx="697293" cy="697112"/>
                  </a:xfrm>
                  <a:prstGeom prst="ellipse">
                    <a:avLst/>
                  </a:prstGeom>
                  <a:gradFill flip="none" rotWithShape="1">
                    <a:gsLst>
                      <a:gs pos="63000">
                        <a:srgbClr val="FFFFFF">
                          <a:alpha val="0"/>
                        </a:srgbClr>
                      </a:gs>
                      <a:gs pos="0">
                        <a:srgbClr val="FFFFFF">
                          <a:alpha val="75000"/>
                        </a:srgbClr>
                      </a:gs>
                      <a:gs pos="12000">
                        <a:srgbClr val="FFFFFF">
                          <a:alpha val="50000"/>
                        </a:srgbClr>
                      </a:gs>
                    </a:gsLst>
                    <a:lin ang="5400000" scaled="1"/>
                    <a:tileRect/>
                  </a:gra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0" rIns="0" bIns="0" rtlCol="0" anchor="ctr"/>
                  <a:lstStyle/>
                  <a:p>
                    <a:pPr defTabSz="34258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 cap="all" dirty="0">
                      <a:solidFill>
                        <a:srgbClr val="595959"/>
                      </a:solidFill>
                    </a:endParaRPr>
                  </a:p>
                </p:txBody>
              </p:sp>
            </p:grpSp>
            <p:pic>
              <p:nvPicPr>
                <p:cNvPr id="143" name="Picture 142" descr="storage.png"/>
                <p:cNvPicPr>
                  <a:picLocks noChangeAspect="1"/>
                </p:cNvPicPr>
                <p:nvPr/>
              </p:nvPicPr>
              <p:blipFill>
                <a:blip r:embed="rId14" cstate="screen">
                  <a:biLevel thresh="25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201546" y="1602214"/>
                  <a:ext cx="332888" cy="34382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p:sp>
          <p:nvSpPr>
            <p:cNvPr id="171" name="TextBox 170"/>
            <p:cNvSpPr txBox="1"/>
            <p:nvPr/>
          </p:nvSpPr>
          <p:spPr>
            <a:xfrm>
              <a:off x="3621374" y="5050960"/>
              <a:ext cx="1064926" cy="55399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000" kern="0" dirty="0" smtClean="0">
                  <a:solidFill>
                    <a:schemeClr val="accent1">
                      <a:lumMod val="50000"/>
                    </a:schemeClr>
                  </a:solidFill>
                </a:rPr>
                <a:t>儲存裝置抽取 </a:t>
              </a:r>
              <a:r>
                <a:rPr lang="en-US" altLang="zh-TW" sz="1000" kern="0" dirty="0" smtClean="0">
                  <a:solidFill>
                    <a:schemeClr val="accent1">
                      <a:lumMod val="50000"/>
                    </a:schemeClr>
                  </a:solidFill>
                </a:rPr>
                <a:t>= </a:t>
              </a:r>
              <a:br>
                <a:rPr lang="en-US" altLang="zh-TW" sz="1000" kern="0" dirty="0" smtClean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zh-TW" altLang="en-US" sz="1000" kern="0" dirty="0" smtClean="0">
                  <a:solidFill>
                    <a:schemeClr val="accent1">
                      <a:lumMod val="50000"/>
                    </a:schemeClr>
                  </a:solidFill>
                </a:rPr>
                <a:t>軟體定義的</a:t>
              </a:r>
              <a:r>
                <a:rPr lang="en-US" altLang="zh-TW" sz="1000" kern="0" dirty="0" smtClean="0">
                  <a:solidFill>
                    <a:schemeClr val="accent1">
                      <a:lumMod val="50000"/>
                    </a:schemeClr>
                  </a:solidFill>
                </a:rPr>
                <a:t/>
              </a:r>
              <a:br>
                <a:rPr lang="en-US" altLang="zh-TW" sz="1000" kern="0" dirty="0" smtClean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zh-TW" altLang="en-US" sz="1000" kern="0" dirty="0" smtClean="0">
                  <a:solidFill>
                    <a:schemeClr val="accent1">
                      <a:lumMod val="50000"/>
                    </a:schemeClr>
                  </a:solidFill>
                </a:rPr>
                <a:t>儲存裝置</a:t>
              </a:r>
              <a:endParaRPr lang="zh-TW" altLang="en-US" sz="1000" kern="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174" name="Straight Arrow Connector 173"/>
            <p:cNvCxnSpPr/>
            <p:nvPr/>
          </p:nvCxnSpPr>
          <p:spPr bwMode="auto">
            <a:xfrm rot="16200000">
              <a:off x="3961818" y="5925465"/>
              <a:ext cx="384038" cy="0"/>
            </a:xfrm>
            <a:prstGeom prst="straightConnector1">
              <a:avLst/>
            </a:prstGeom>
            <a:solidFill>
              <a:srgbClr val="0095D3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pSp>
          <p:nvGrpSpPr>
            <p:cNvPr id="6" name="Group 5"/>
            <p:cNvGrpSpPr/>
            <p:nvPr/>
          </p:nvGrpSpPr>
          <p:grpSpPr>
            <a:xfrm>
              <a:off x="3898686" y="4591591"/>
              <a:ext cx="468545" cy="468423"/>
              <a:chOff x="3898686" y="4460861"/>
              <a:chExt cx="510302" cy="510169"/>
            </a:xfrm>
          </p:grpSpPr>
          <p:grpSp>
            <p:nvGrpSpPr>
              <p:cNvPr id="235" name="Group 234"/>
              <p:cNvGrpSpPr/>
              <p:nvPr/>
            </p:nvGrpSpPr>
            <p:grpSpPr>
              <a:xfrm>
                <a:off x="3898686" y="4460861"/>
                <a:ext cx="510302" cy="510169"/>
                <a:chOff x="21089" y="1411055"/>
                <a:chExt cx="759261" cy="759064"/>
              </a:xfrm>
              <a:gradFill>
                <a:gsLst>
                  <a:gs pos="50000">
                    <a:schemeClr val="accent1">
                      <a:lumMod val="95000"/>
                    </a:schemeClr>
                  </a:gs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chemeClr val="accent1">
                      <a:alpha val="75000"/>
                      <a:lumMod val="71000"/>
                      <a:lumOff val="29000"/>
                    </a:schemeClr>
                  </a:gs>
                </a:gsLst>
                <a:lin ang="10800000" scaled="1"/>
              </a:gradFill>
            </p:grpSpPr>
            <p:sp>
              <p:nvSpPr>
                <p:cNvPr id="236" name="Oval 235"/>
                <p:cNvSpPr/>
                <p:nvPr/>
              </p:nvSpPr>
              <p:spPr bwMode="gray">
                <a:xfrm>
                  <a:off x="21089" y="1411055"/>
                  <a:ext cx="759261" cy="759064"/>
                </a:xfrm>
                <a:prstGeom prst="ellipse">
                  <a:avLst/>
                </a:prstGeom>
                <a:grpFill/>
                <a:ln w="19050">
                  <a:gradFill flip="none" rotWithShape="1">
                    <a:gsLst>
                      <a:gs pos="50000">
                        <a:srgbClr val="FFFFFF">
                          <a:lumMod val="95000"/>
                        </a:srgbClr>
                      </a:gs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10800000" scaled="1"/>
                    <a:tileRect/>
                  </a:gradFill>
                  <a:round/>
                  <a:headEnd/>
                  <a:tailEnd/>
                </a:ln>
                <a:effectLst>
                  <a:innerShdw blurRad="152400">
                    <a:prstClr val="black"/>
                  </a:innerShdw>
                </a:effectLst>
              </p:spPr>
              <p:txBody>
                <a:bodyPr wrap="none" lIns="0" tIns="0" rIns="0" bIns="0" rtlCol="0" anchor="ctr"/>
                <a:lstStyle/>
                <a:p>
                  <a:pPr defTabSz="34258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 cap="all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37" name="Oval 236"/>
                <p:cNvSpPr/>
                <p:nvPr/>
              </p:nvSpPr>
              <p:spPr bwMode="gray">
                <a:xfrm>
                  <a:off x="52072" y="1442031"/>
                  <a:ext cx="697293" cy="697112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0" rIns="0" bIns="0" rtlCol="0" anchor="ctr"/>
                <a:lstStyle/>
                <a:p>
                  <a:pPr defTabSz="34258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 kern="0" cap="all" dirty="0">
                    <a:solidFill>
                      <a:srgbClr val="FFFFFF"/>
                    </a:solidFill>
                  </a:endParaRPr>
                </a:p>
              </p:txBody>
            </p:sp>
          </p:grpSp>
          <p:pic>
            <p:nvPicPr>
              <p:cNvPr id="177" name="Picture 176" descr="storage.png"/>
              <p:cNvPicPr>
                <a:picLocks noChangeAspect="1"/>
              </p:cNvPicPr>
              <p:nvPr/>
            </p:nvPicPr>
            <p:blipFill>
              <a:blip r:embed="rId14" cstate="screen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4030450" y="4588506"/>
                <a:ext cx="246774" cy="254880"/>
              </a:xfrm>
              <a:prstGeom prst="rect">
                <a:avLst/>
              </a:prstGeo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7" name="Group 26"/>
          <p:cNvGrpSpPr/>
          <p:nvPr/>
        </p:nvGrpSpPr>
        <p:grpSpPr>
          <a:xfrm>
            <a:off x="787165" y="1766806"/>
            <a:ext cx="7569670" cy="1144784"/>
            <a:chOff x="787165" y="1766806"/>
            <a:chExt cx="7569670" cy="1144784"/>
          </a:xfrm>
        </p:grpSpPr>
        <p:sp>
          <p:nvSpPr>
            <p:cNvPr id="260" name="Rounded Rectangle 259"/>
            <p:cNvSpPr/>
            <p:nvPr/>
          </p:nvSpPr>
          <p:spPr bwMode="auto">
            <a:xfrm>
              <a:off x="787165" y="1766806"/>
              <a:ext cx="7569670" cy="1144784"/>
            </a:xfrm>
            <a:prstGeom prst="roundRect">
              <a:avLst>
                <a:gd name="adj" fmla="val 10179"/>
              </a:avLst>
            </a:prstGeom>
            <a:solidFill>
              <a:schemeClr val="bg1"/>
            </a:solidFill>
            <a:ln w="19050">
              <a:gradFill flip="none" rotWithShape="1">
                <a:gsLst>
                  <a:gs pos="50000">
                    <a:srgbClr val="FFFFFF">
                      <a:lumMod val="95000"/>
                    </a:srgbClr>
                  </a:gs>
                  <a:gs pos="0">
                    <a:srgbClr val="FFFFFF">
                      <a:lumMod val="65000"/>
                    </a:srgbClr>
                  </a:gs>
                  <a:gs pos="100000">
                    <a:srgbClr val="FFFFFF">
                      <a:lumMod val="65000"/>
                    </a:srgbClr>
                  </a:gs>
                </a:gsLst>
                <a:lin ang="10800000" scaled="1"/>
                <a:tileRect/>
              </a:gradFill>
              <a:round/>
              <a:headEnd/>
              <a:tailEnd/>
            </a:ln>
            <a:effectLst>
              <a:innerShdw blurRad="152400">
                <a:prstClr val="black"/>
              </a:innerShdw>
            </a:effectLst>
          </p:spPr>
          <p:txBody>
            <a:bodyPr wrap="none" lIns="0" tIns="0" rIns="0" bIns="0" rtlCol="0" anchor="ctr"/>
            <a:lstStyle/>
            <a:p>
              <a:pPr algn="ctr">
                <a:spcAft>
                  <a:spcPct val="40000"/>
                </a:spcAft>
                <a:defRPr/>
              </a:pPr>
              <a:endParaRPr lang="en-US" sz="1050" b="1" kern="0" dirty="0">
                <a:solidFill>
                  <a:srgbClr val="000000">
                    <a:lumMod val="65000"/>
                    <a:lumOff val="35000"/>
                  </a:srgbClr>
                </a:solidFill>
              </a:endParaRPr>
            </a:p>
          </p:txBody>
        </p:sp>
        <p:sp>
          <p:nvSpPr>
            <p:cNvPr id="182" name="Rounded Rectangle 181"/>
            <p:cNvSpPr/>
            <p:nvPr/>
          </p:nvSpPr>
          <p:spPr>
            <a:xfrm rot="10800000">
              <a:off x="2043274" y="1805271"/>
              <a:ext cx="6278042" cy="1002107"/>
            </a:xfrm>
            <a:prstGeom prst="roundRect">
              <a:avLst/>
            </a:prstGeom>
            <a:gradFill flip="none" rotWithShape="1">
              <a:gsLst>
                <a:gs pos="63000">
                  <a:srgbClr val="FFFFFF">
                    <a:alpha val="0"/>
                  </a:srgbClr>
                </a:gs>
                <a:gs pos="0">
                  <a:srgbClr val="FFFFFF">
                    <a:alpha val="75000"/>
                  </a:srgbClr>
                </a:gs>
                <a:gs pos="12000">
                  <a:srgbClr val="FFFFFF">
                    <a:alpha val="50000"/>
                  </a:srgb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rtlCol="0" anchor="ctr"/>
            <a:lstStyle/>
            <a:p>
              <a:pPr defTabSz="342580" fontAlgn="auto">
                <a:spcBef>
                  <a:spcPts val="0"/>
                </a:spcBef>
                <a:spcAft>
                  <a:spcPts val="0"/>
                </a:spcAft>
              </a:pPr>
              <a:endParaRPr lang="en-US" sz="2000" kern="0" cap="all">
                <a:solidFill>
                  <a:srgbClr val="FFFFFF"/>
                </a:solidFill>
              </a:endParaRPr>
            </a:p>
          </p:txBody>
        </p:sp>
        <p:pic>
          <p:nvPicPr>
            <p:cNvPr id="192" name="Picture 191"/>
            <p:cNvPicPr>
              <a:picLocks noChangeAspect="1"/>
            </p:cNvPicPr>
            <p:nvPr/>
          </p:nvPicPr>
          <p:blipFill rotWithShape="1">
            <a:blip r:embed="rId1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72558" y="1853398"/>
              <a:ext cx="1377961" cy="945484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6241843" y="1922744"/>
              <a:ext cx="1719201" cy="761629"/>
              <a:chOff x="6241843" y="1922744"/>
              <a:chExt cx="1719201" cy="761629"/>
            </a:xfrm>
          </p:grpSpPr>
          <p:pic>
            <p:nvPicPr>
              <p:cNvPr id="197" name="Picture 196"/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87022" y="2249995"/>
                <a:ext cx="674022" cy="264151"/>
              </a:xfrm>
              <a:prstGeom prst="rect">
                <a:avLst/>
              </a:prstGeom>
              <a:noFill/>
              <a:effectLst/>
            </p:spPr>
          </p:pic>
          <p:pic>
            <p:nvPicPr>
              <p:cNvPr id="198" name="Picture 197"/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48778" y="1922744"/>
                <a:ext cx="782141" cy="245197"/>
              </a:xfrm>
              <a:prstGeom prst="rect">
                <a:avLst/>
              </a:prstGeom>
              <a:noFill/>
              <a:effectLst/>
            </p:spPr>
          </p:pic>
          <p:pic>
            <p:nvPicPr>
              <p:cNvPr id="199" name="Picture 198"/>
              <p:cNvPicPr>
                <a:picLocks noChangeAspect="1"/>
              </p:cNvPicPr>
              <p:nvPr/>
            </p:nvPicPr>
            <p:blipFill rotWithShape="1"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241843" y="1972823"/>
                <a:ext cx="671910" cy="651568"/>
              </a:xfrm>
              <a:prstGeom prst="rect">
                <a:avLst/>
              </a:prstGeom>
            </p:spPr>
          </p:pic>
          <p:pic>
            <p:nvPicPr>
              <p:cNvPr id="200" name="Picture 199"/>
              <p:cNvPicPr>
                <a:picLocks noChangeAspect="1"/>
              </p:cNvPicPr>
              <p:nvPr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34596" y="2495979"/>
                <a:ext cx="698808" cy="188394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2360121" y="1945328"/>
              <a:ext cx="1603103" cy="787925"/>
              <a:chOff x="2360121" y="1945328"/>
              <a:chExt cx="1603103" cy="787925"/>
            </a:xfrm>
          </p:grpSpPr>
          <p:pic>
            <p:nvPicPr>
              <p:cNvPr id="215" name="Picture 214"/>
              <p:cNvPicPr>
                <a:picLocks noChangeAspect="1"/>
              </p:cNvPicPr>
              <p:nvPr/>
            </p:nvPicPr>
            <p:blipFill rotWithShape="1"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071866" y="2382071"/>
                <a:ext cx="891358" cy="351182"/>
              </a:xfrm>
              <a:prstGeom prst="rect">
                <a:avLst/>
              </a:prstGeom>
            </p:spPr>
          </p:pic>
          <p:pic>
            <p:nvPicPr>
              <p:cNvPr id="216" name="Picture 215"/>
              <p:cNvPicPr>
                <a:picLocks noChangeAspect="1"/>
              </p:cNvPicPr>
              <p:nvPr/>
            </p:nvPicPr>
            <p:blipFill rotWithShape="1">
              <a:blip r:embed="rId2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098952" y="1945328"/>
                <a:ext cx="743437" cy="377955"/>
              </a:xfrm>
              <a:prstGeom prst="rect">
                <a:avLst/>
              </a:prstGeom>
            </p:spPr>
          </p:pic>
          <p:pic>
            <p:nvPicPr>
              <p:cNvPr id="217" name="Picture 216"/>
              <p:cNvPicPr>
                <a:picLocks noChangeAspect="1"/>
              </p:cNvPicPr>
              <p:nvPr/>
            </p:nvPicPr>
            <p:blipFill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60121" y="2044495"/>
                <a:ext cx="666218" cy="634494"/>
              </a:xfrm>
              <a:prstGeom prst="rect">
                <a:avLst/>
              </a:prstGeom>
            </p:spPr>
          </p:pic>
        </p:grpSp>
        <p:sp>
          <p:nvSpPr>
            <p:cNvPr id="180" name="Rounded Rectangle 179"/>
            <p:cNvSpPr/>
            <p:nvPr/>
          </p:nvSpPr>
          <p:spPr>
            <a:xfrm>
              <a:off x="1981849" y="1831272"/>
              <a:ext cx="6278042" cy="1002107"/>
            </a:xfrm>
            <a:prstGeom prst="roundRect">
              <a:avLst/>
            </a:prstGeom>
            <a:solidFill>
              <a:srgbClr val="FFFFFF">
                <a:alpha val="8392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rtlCol="0" anchor="ctr"/>
            <a:lstStyle/>
            <a:p>
              <a:pPr defTabSz="342580" fontAlgn="auto">
                <a:spcBef>
                  <a:spcPts val="0"/>
                </a:spcBef>
                <a:spcAft>
                  <a:spcPts val="0"/>
                </a:spcAft>
              </a:pPr>
              <a:endParaRPr lang="en-US" sz="2000" kern="0" cap="all">
                <a:solidFill>
                  <a:srgbClr val="FFFFFF"/>
                </a:solidFill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885326" y="2163785"/>
              <a:ext cx="1369880" cy="307688"/>
            </a:xfrm>
            <a:prstGeom prst="rect">
              <a:avLst/>
            </a:prstGeom>
            <a:noFill/>
          </p:spPr>
          <p:txBody>
            <a:bodyPr wrap="square" lIns="91352" tIns="45676" rIns="91352" bIns="45676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400" b="1" kern="0" smtClean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應用程式</a:t>
              </a:r>
              <a:endParaRPr lang="zh-TW" altLang="en-US" sz="1100" b="1" kern="0" dirty="0">
                <a:solidFill>
                  <a:srgbClr val="000000">
                    <a:lumMod val="65000"/>
                    <a:lumOff val="35000"/>
                  </a:srgbClr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4039305" y="1972823"/>
              <a:ext cx="2044466" cy="711550"/>
              <a:chOff x="4090140" y="1972823"/>
              <a:chExt cx="2044466" cy="711550"/>
            </a:xfrm>
          </p:grpSpPr>
          <p:cxnSp>
            <p:nvCxnSpPr>
              <p:cNvPr id="183" name="Straight Connector 182"/>
              <p:cNvCxnSpPr/>
              <p:nvPr/>
            </p:nvCxnSpPr>
            <p:spPr>
              <a:xfrm>
                <a:off x="4090140" y="1972823"/>
                <a:ext cx="0" cy="71155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6134606" y="1972823"/>
                <a:ext cx="0" cy="71155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224" name="Group 223"/>
          <p:cNvGrpSpPr/>
          <p:nvPr/>
        </p:nvGrpSpPr>
        <p:grpSpPr>
          <a:xfrm>
            <a:off x="790955" y="724999"/>
            <a:ext cx="7569670" cy="1015819"/>
            <a:chOff x="790955" y="724999"/>
            <a:chExt cx="7569670" cy="1015819"/>
          </a:xfrm>
        </p:grpSpPr>
        <p:sp>
          <p:nvSpPr>
            <p:cNvPr id="208" name="Rounded Rectangle 207"/>
            <p:cNvSpPr/>
            <p:nvPr/>
          </p:nvSpPr>
          <p:spPr bwMode="auto">
            <a:xfrm>
              <a:off x="790955" y="810535"/>
              <a:ext cx="7569670" cy="930283"/>
            </a:xfrm>
            <a:prstGeom prst="roundRect">
              <a:avLst>
                <a:gd name="adj" fmla="val 10179"/>
              </a:avLst>
            </a:prstGeom>
            <a:solidFill>
              <a:srgbClr val="C6C6C6"/>
            </a:solidFill>
            <a:ln w="12700">
              <a:gradFill flip="none" rotWithShape="1">
                <a:gsLst>
                  <a:gs pos="50000">
                    <a:srgbClr val="FFFFFF">
                      <a:lumMod val="95000"/>
                    </a:srgbClr>
                  </a:gs>
                  <a:gs pos="0">
                    <a:srgbClr val="FFFFFF">
                      <a:lumMod val="65000"/>
                    </a:srgbClr>
                  </a:gs>
                  <a:gs pos="100000">
                    <a:srgbClr val="FFFFFF">
                      <a:lumMod val="65000"/>
                    </a:srgbClr>
                  </a:gs>
                </a:gsLst>
                <a:lin ang="10800000" scaled="1"/>
                <a:tileRect/>
              </a:gradFill>
              <a:round/>
              <a:headEnd/>
              <a:tailEnd/>
            </a:ln>
            <a:effectLst>
              <a:innerShdw blurRad="152400">
                <a:prstClr val="black"/>
              </a:innerShdw>
            </a:effectLst>
          </p:spPr>
          <p:txBody>
            <a:bodyPr wrap="none" lIns="0" tIns="0" rIns="0" bIns="0" rtlCol="0" anchor="ctr"/>
            <a:lstStyle/>
            <a:p>
              <a:pPr defTabSz="342415"/>
              <a:endParaRPr lang="en-US" sz="700" kern="0" cap="all" dirty="0" err="1">
                <a:solidFill>
                  <a:srgbClr val="FFFFFF"/>
                </a:solidFill>
              </a:endParaRPr>
            </a:p>
          </p:txBody>
        </p:sp>
        <p:sp>
          <p:nvSpPr>
            <p:cNvPr id="115" name="Rounded Rectangle 114"/>
            <p:cNvSpPr/>
            <p:nvPr/>
          </p:nvSpPr>
          <p:spPr bwMode="auto">
            <a:xfrm>
              <a:off x="828870" y="864854"/>
              <a:ext cx="7498080" cy="820600"/>
            </a:xfrm>
            <a:prstGeom prst="roundRect">
              <a:avLst>
                <a:gd name="adj" fmla="val 11162"/>
              </a:avLst>
            </a:prstGeom>
            <a:solidFill>
              <a:srgbClr val="FFFFFF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rtlCol="0" anchor="ctr"/>
            <a:lstStyle/>
            <a:p>
              <a:pPr defTabSz="3425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kern="0" cap="all" dirty="0" err="1">
                <a:solidFill>
                  <a:srgbClr val="FFFFFF"/>
                </a:solidFill>
              </a:endParaRP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82787" y="724999"/>
              <a:ext cx="4948250" cy="8138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0" name="Rounded Rectangle 109"/>
            <p:cNvSpPr/>
            <p:nvPr/>
          </p:nvSpPr>
          <p:spPr>
            <a:xfrm>
              <a:off x="1802334" y="878505"/>
              <a:ext cx="6278042" cy="546093"/>
            </a:xfrm>
            <a:prstGeom prst="roundRect">
              <a:avLst/>
            </a:prstGeom>
            <a:gradFill>
              <a:gsLst>
                <a:gs pos="25000">
                  <a:srgbClr val="FFFFFF">
                    <a:alpha val="78000"/>
                  </a:srgbClr>
                </a:gs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78000"/>
                  </a:schemeClr>
                </a:gs>
                <a:gs pos="75000">
                  <a:srgbClr val="FFFFFF">
                    <a:alpha val="78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0"/>
            </a:effectLst>
          </p:spPr>
          <p:txBody>
            <a:bodyPr wrap="none" lIns="0" tIns="0" rIns="0" bIns="0" rtlCol="0" anchor="ctr"/>
            <a:lstStyle/>
            <a:p>
              <a:pPr defTabSz="342580" fontAlgn="auto">
                <a:spcBef>
                  <a:spcPts val="0"/>
                </a:spcBef>
                <a:spcAft>
                  <a:spcPts val="0"/>
                </a:spcAft>
              </a:pPr>
              <a:endParaRPr lang="en-US" sz="2000" kern="0" cap="all">
                <a:solidFill>
                  <a:srgbClr val="FFFFFF"/>
                </a:solidFill>
              </a:endParaRP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885326" y="1000915"/>
              <a:ext cx="1466212" cy="307688"/>
            </a:xfrm>
            <a:prstGeom prst="rect">
              <a:avLst/>
            </a:prstGeom>
            <a:noFill/>
          </p:spPr>
          <p:txBody>
            <a:bodyPr wrap="square" lIns="91352" tIns="45676" rIns="91352" bIns="45676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400" b="1" kern="0" smtClean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終端用戶</a:t>
              </a:r>
              <a:r>
                <a:rPr lang="zh-TW" altLang="en-US" sz="1400" b="1" kern="0" smtClean="0">
                  <a:solidFill>
                    <a:srgbClr val="595959"/>
                  </a:solidFill>
                </a:rPr>
                <a:t>運算</a:t>
              </a:r>
              <a:endParaRPr lang="zh-TW" altLang="en-US" sz="1400" b="1" kern="0">
                <a:solidFill>
                  <a:srgbClr val="595959"/>
                </a:solidFill>
              </a:endParaRPr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2641413" y="1019021"/>
              <a:ext cx="787579" cy="276999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ctr">
                <a:spcAft>
                  <a:spcPct val="40000"/>
                </a:spcAft>
                <a:defRPr/>
              </a:pPr>
              <a:r>
                <a:rPr lang="zh-TW" altLang="en-US" sz="1200" b="1" kern="0" dirty="0" smtClean="0">
                  <a:solidFill>
                    <a:srgbClr val="595959"/>
                  </a:solidFill>
                </a:rPr>
                <a:t>桌上型電腦 </a:t>
              </a:r>
              <a:endParaRPr lang="zh-TW" altLang="en-US" sz="1200" b="1" kern="0" dirty="0">
                <a:solidFill>
                  <a:srgbClr val="595959"/>
                </a:solidFill>
              </a:endParaRPr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6682859" y="1019021"/>
              <a:ext cx="81111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ct val="40000"/>
                </a:spcAft>
                <a:defRPr/>
              </a:pPr>
              <a:r>
                <a:rPr lang="zh-TW" altLang="en-US" sz="1200" b="1" kern="0" smtClean="0">
                  <a:solidFill>
                    <a:srgbClr val="595959"/>
                  </a:solidFill>
                </a:rPr>
                <a:t>行動裝置</a:t>
              </a:r>
              <a:endParaRPr lang="zh-TW" altLang="en-US" sz="1200" b="1" kern="0">
                <a:solidFill>
                  <a:srgbClr val="595959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061538" y="881399"/>
              <a:ext cx="0" cy="566401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/>
            <p:cNvSpPr txBox="1"/>
            <p:nvPr/>
          </p:nvSpPr>
          <p:spPr>
            <a:xfrm>
              <a:off x="1945655" y="1411417"/>
              <a:ext cx="6231766" cy="30768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gradFill flip="none" rotWithShape="1">
                <a:gsLst>
                  <a:gs pos="0">
                    <a:schemeClr val="bg1">
                      <a:lumMod val="50000"/>
                      <a:alpha val="0"/>
                    </a:schemeClr>
                  </a:gs>
                  <a:gs pos="5000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txBody>
            <a:bodyPr wrap="square" lIns="91352" tIns="45676" rIns="91352" bIns="45676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400" b="1" kern="0" smtClean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虛擬工作區</a:t>
              </a:r>
              <a:endParaRPr lang="zh-TW" altLang="en-US" sz="1400" b="1" kern="0" dirty="0">
                <a:solidFill>
                  <a:srgbClr val="000000">
                    <a:lumMod val="65000"/>
                    <a:lumOff val="35000"/>
                  </a:srgbClr>
                </a:solidFill>
              </a:endParaRPr>
            </a:p>
          </p:txBody>
        </p:sp>
      </p:grpSp>
      <p:sp>
        <p:nvSpPr>
          <p:cNvPr id="262" name="Rectangle 261"/>
          <p:cNvSpPr/>
          <p:nvPr/>
        </p:nvSpPr>
        <p:spPr>
          <a:xfrm>
            <a:off x="4646200" y="2129917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ct val="40000"/>
              </a:spcAft>
              <a:defRPr/>
            </a:pPr>
            <a:r>
              <a:rPr lang="zh-TW" altLang="en-US" sz="1400" b="1" kern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現代</a:t>
            </a:r>
            <a:endParaRPr lang="zh-TW" altLang="en-US" sz="1400" b="1" kern="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6429388" y="2129917"/>
            <a:ext cx="16898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ct val="40000"/>
              </a:spcAft>
              <a:defRPr/>
            </a:pPr>
            <a:r>
              <a:rPr lang="zh-TW" altLang="en-US" sz="14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軟體即服務 </a:t>
            </a:r>
            <a:r>
              <a:rPr lang="en-US" altLang="zh-TW" sz="14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(</a:t>
            </a:r>
            <a:r>
              <a:rPr lang="en-US" altLang="zh-TW" sz="1400" b="1" kern="0" dirty="0" err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SaaS</a:t>
            </a:r>
            <a:r>
              <a:rPr lang="en-US" altLang="zh-TW" sz="14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)</a:t>
            </a:r>
            <a:endParaRPr lang="zh-TW" altLang="en-US" sz="1400" b="1" kern="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61" name="Rectangle 260"/>
          <p:cNvSpPr/>
          <p:nvPr/>
        </p:nvSpPr>
        <p:spPr>
          <a:xfrm>
            <a:off x="2451100" y="2172251"/>
            <a:ext cx="7168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ct val="40000"/>
              </a:spcAft>
              <a:defRPr/>
            </a:pPr>
            <a:r>
              <a:rPr lang="zh-TW" altLang="en-US" sz="1400" b="1" kern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傳</a:t>
            </a:r>
            <a:r>
              <a:rPr lang="zh-TW" altLang="en-US" sz="1400" b="1" kern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統</a:t>
            </a:r>
            <a:r>
              <a:rPr lang="zh-TW" altLang="en-US" sz="1400" b="1" kern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式</a:t>
            </a:r>
            <a:endParaRPr lang="zh-TW" altLang="en-US" sz="1400" b="1" kern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883798" y="1767899"/>
            <a:ext cx="7391400" cy="1143000"/>
          </a:xfrm>
          <a:prstGeom prst="rect">
            <a:avLst/>
          </a:prstGeom>
          <a:noFill/>
          <a:ln w="5715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576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VMware </a:t>
            </a:r>
            <a:r>
              <a:rPr lang="en-US" dirty="0" err="1" smtClean="0"/>
              <a:t>vFabric</a:t>
            </a:r>
            <a:r>
              <a:rPr lang="en-US" dirty="0" smtClean="0"/>
              <a:t> Family (Pivotal)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14</a:t>
            </a:fld>
            <a:endParaRPr lang="en-US"/>
          </a:p>
        </p:txBody>
      </p:sp>
      <p:sp>
        <p:nvSpPr>
          <p:cNvPr id="106" name="Rectangle 99"/>
          <p:cNvSpPr>
            <a:spLocks noChangeArrowheads="1"/>
          </p:cNvSpPr>
          <p:nvPr/>
        </p:nvSpPr>
        <p:spPr bwMode="auto">
          <a:xfrm>
            <a:off x="491319" y="1447800"/>
            <a:ext cx="8229600" cy="3931920"/>
          </a:xfrm>
          <a:prstGeom prst="rect">
            <a:avLst/>
          </a:prstGeom>
          <a:gradFill flip="none" rotWithShape="1">
            <a:gsLst>
              <a:gs pos="0">
                <a:srgbClr val="6DB33F">
                  <a:shade val="30000"/>
                  <a:satMod val="115000"/>
                </a:srgbClr>
              </a:gs>
              <a:gs pos="50000">
                <a:srgbClr val="6DB33F">
                  <a:shade val="67500"/>
                  <a:satMod val="115000"/>
                </a:srgbClr>
              </a:gs>
              <a:gs pos="100000">
                <a:srgbClr val="6DB33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tIns="182880" anchor="t" anchorCtr="1"/>
          <a:lstStyle/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/>
                <a:cs typeface="+mn-cs"/>
              </a:rPr>
              <a:t>VMware vFabric Cloud Application Platform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ＭＳ Ｐゴシック"/>
              <a:cs typeface="+mn-cs"/>
            </a:endParaRPr>
          </a:p>
        </p:txBody>
      </p:sp>
      <p:grpSp>
        <p:nvGrpSpPr>
          <p:cNvPr id="107" name="Group 130"/>
          <p:cNvGrpSpPr/>
          <p:nvPr/>
        </p:nvGrpSpPr>
        <p:grpSpPr>
          <a:xfrm>
            <a:off x="2393970" y="4069018"/>
            <a:ext cx="6116458" cy="934992"/>
            <a:chOff x="2393970" y="3522170"/>
            <a:chExt cx="6116458" cy="934992"/>
          </a:xfrm>
        </p:grpSpPr>
        <p:grpSp>
          <p:nvGrpSpPr>
            <p:cNvPr id="108" name="Group 69"/>
            <p:cNvGrpSpPr/>
            <p:nvPr/>
          </p:nvGrpSpPr>
          <p:grpSpPr>
            <a:xfrm>
              <a:off x="5515206" y="3532466"/>
              <a:ext cx="2995222" cy="914400"/>
              <a:chOff x="5515206" y="3532466"/>
              <a:chExt cx="2995222" cy="914400"/>
            </a:xfrm>
          </p:grpSpPr>
          <p:grpSp>
            <p:nvGrpSpPr>
              <p:cNvPr id="121" name="Group 95"/>
              <p:cNvGrpSpPr/>
              <p:nvPr/>
            </p:nvGrpSpPr>
            <p:grpSpPr>
              <a:xfrm>
                <a:off x="5515206" y="3532466"/>
                <a:ext cx="914400" cy="914400"/>
                <a:chOff x="5655872" y="4658427"/>
                <a:chExt cx="914400" cy="914400"/>
              </a:xfrm>
            </p:grpSpPr>
            <p:sp>
              <p:nvSpPr>
                <p:cNvPr id="130" name="TextBox 129"/>
                <p:cNvSpPr txBox="1"/>
                <p:nvPr/>
              </p:nvSpPr>
              <p:spPr>
                <a:xfrm>
                  <a:off x="5655872" y="4658427"/>
                  <a:ext cx="914400" cy="914400"/>
                </a:xfrm>
                <a:prstGeom prst="roundRect">
                  <a:avLst/>
                </a:prstGeom>
                <a:solidFill>
                  <a:srgbClr val="FFFFFF"/>
                </a:solidFill>
                <a:ln>
                  <a:solidFill>
                    <a:srgbClr val="92D050"/>
                  </a:solidFill>
                </a:ln>
              </p:spPr>
              <p:txBody>
                <a:bodyPr wrap="square" lIns="0" tIns="0" rIns="0" bIns="0" rtlCol="0" anchor="b" anchorCtr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ea typeface="ＭＳ Ｐゴシック"/>
                    </a:rPr>
                    <a:t>Dynamic Load Balancer</a:t>
                  </a:r>
                </a:p>
              </p:txBody>
            </p:sp>
            <p:pic>
              <p:nvPicPr>
                <p:cNvPr id="131" name="Picture 2" descr="C:\Users\sconnolly\Pictures\SpringSource\internet.gif"/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716223" y="4693560"/>
                  <a:ext cx="793699" cy="64008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22" name="Group 96"/>
              <p:cNvGrpSpPr/>
              <p:nvPr/>
            </p:nvGrpSpPr>
            <p:grpSpPr>
              <a:xfrm>
                <a:off x="6555618" y="3532466"/>
                <a:ext cx="914400" cy="914400"/>
                <a:chOff x="6842212" y="4658427"/>
                <a:chExt cx="914400" cy="914400"/>
              </a:xfrm>
            </p:grpSpPr>
            <p:sp>
              <p:nvSpPr>
                <p:cNvPr id="128" name="TextBox 127"/>
                <p:cNvSpPr txBox="1"/>
                <p:nvPr/>
              </p:nvSpPr>
              <p:spPr>
                <a:xfrm>
                  <a:off x="6842212" y="4658427"/>
                  <a:ext cx="914400" cy="914400"/>
                </a:xfrm>
                <a:prstGeom prst="roundRect">
                  <a:avLst/>
                </a:prstGeom>
                <a:solidFill>
                  <a:srgbClr val="FFFFFF"/>
                </a:solidFill>
                <a:ln>
                  <a:solidFill>
                    <a:srgbClr val="92D050"/>
                  </a:solidFill>
                </a:ln>
              </p:spPr>
              <p:txBody>
                <a:bodyPr wrap="square" lIns="0" tIns="0" rIns="0" bIns="0" rtlCol="0" anchor="b" anchorCtr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ea typeface="ＭＳ Ｐゴシック"/>
                    </a:rPr>
                    <a:t>Performance Management</a:t>
                  </a:r>
                </a:p>
              </p:txBody>
            </p:sp>
            <p:pic>
              <p:nvPicPr>
                <p:cNvPr id="129" name="Picture 5" descr="C:\Users\sconnolly\Pictures\SpringSource\heartbeat.gif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902563" y="4707208"/>
                  <a:ext cx="793699" cy="64008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23" name="Group 97"/>
              <p:cNvGrpSpPr/>
              <p:nvPr/>
            </p:nvGrpSpPr>
            <p:grpSpPr>
              <a:xfrm>
                <a:off x="7596028" y="3532466"/>
                <a:ext cx="914400" cy="914400"/>
                <a:chOff x="7978172" y="4713018"/>
                <a:chExt cx="914400" cy="914400"/>
              </a:xfrm>
            </p:grpSpPr>
            <p:sp>
              <p:nvSpPr>
                <p:cNvPr id="124" name="TextBox 123"/>
                <p:cNvSpPr txBox="1"/>
                <p:nvPr/>
              </p:nvSpPr>
              <p:spPr>
                <a:xfrm>
                  <a:off x="7978172" y="4713018"/>
                  <a:ext cx="914400" cy="914400"/>
                </a:xfrm>
                <a:prstGeom prst="roundRect">
                  <a:avLst/>
                </a:prstGeom>
                <a:solidFill>
                  <a:srgbClr val="FFFFFF"/>
                </a:solidFill>
                <a:ln>
                  <a:solidFill>
                    <a:srgbClr val="92D050"/>
                  </a:solidFill>
                </a:ln>
              </p:spPr>
              <p:txBody>
                <a:bodyPr wrap="square" lIns="0" tIns="0" rIns="0" bIns="0" rtlCol="0" anchor="b" anchorCtr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ea typeface="ＭＳ Ｐゴシック"/>
                    </a:rPr>
                    <a:t>Policy-driven Automation</a:t>
                  </a:r>
                </a:p>
              </p:txBody>
            </p:sp>
            <p:grpSp>
              <p:nvGrpSpPr>
                <p:cNvPr id="125" name="Group 65"/>
                <p:cNvGrpSpPr>
                  <a:grpSpLocks noChangeAspect="1"/>
                </p:cNvGrpSpPr>
                <p:nvPr/>
              </p:nvGrpSpPr>
              <p:grpSpPr>
                <a:xfrm>
                  <a:off x="8182074" y="4744053"/>
                  <a:ext cx="506597" cy="502920"/>
                  <a:chOff x="7833872" y="4348268"/>
                  <a:chExt cx="736869" cy="731520"/>
                </a:xfrm>
              </p:grpSpPr>
              <p:pic>
                <p:nvPicPr>
                  <p:cNvPr id="126" name="Picture 2" descr="C:\Users\testuser\AppData\Local\Temp\VMwareDnD\933ccdc8\ICON_Gear_Flat_Q109_.png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duotone>
                      <a:prstClr val="black"/>
                      <a:srgbClr val="6DB33F">
                        <a:tint val="45000"/>
                        <a:satMod val="400000"/>
                      </a:srgbClr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833872" y="4348268"/>
                    <a:ext cx="736869" cy="7315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27" name="Picture 25" descr="ICON_Script_Q308"/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>
                    <a:lum/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973706" y="4450253"/>
                    <a:ext cx="457200" cy="51390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</p:grpSp>
        <p:grpSp>
          <p:nvGrpSpPr>
            <p:cNvPr id="109" name="Group 99"/>
            <p:cNvGrpSpPr/>
            <p:nvPr/>
          </p:nvGrpSpPr>
          <p:grpSpPr>
            <a:xfrm>
              <a:off x="2393970" y="3522170"/>
              <a:ext cx="2995224" cy="934992"/>
              <a:chOff x="2393970" y="3522170"/>
              <a:chExt cx="2995224" cy="934992"/>
            </a:xfrm>
          </p:grpSpPr>
          <p:grpSp>
            <p:nvGrpSpPr>
              <p:cNvPr id="110" name="Group 92"/>
              <p:cNvGrpSpPr/>
              <p:nvPr/>
            </p:nvGrpSpPr>
            <p:grpSpPr>
              <a:xfrm>
                <a:off x="2393970" y="3532466"/>
                <a:ext cx="914400" cy="914400"/>
                <a:chOff x="1984530" y="4669800"/>
                <a:chExt cx="914400" cy="914400"/>
              </a:xfrm>
            </p:grpSpPr>
            <p:sp>
              <p:nvSpPr>
                <p:cNvPr id="119" name="TextBox 118"/>
                <p:cNvSpPr txBox="1"/>
                <p:nvPr/>
              </p:nvSpPr>
              <p:spPr>
                <a:xfrm>
                  <a:off x="1984530" y="4669800"/>
                  <a:ext cx="914400" cy="914400"/>
                </a:xfrm>
                <a:prstGeom prst="roundRect">
                  <a:avLst/>
                </a:prstGeom>
                <a:solidFill>
                  <a:srgbClr val="FFFFFF"/>
                </a:solidFill>
                <a:ln>
                  <a:solidFill>
                    <a:srgbClr val="92D050"/>
                  </a:solidFill>
                </a:ln>
              </p:spPr>
              <p:txBody>
                <a:bodyPr wrap="square" lIns="0" tIns="0" rIns="0" bIns="0" rtlCol="0" anchor="b" anchorCtr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ea typeface="ＭＳ Ｐゴシック"/>
                    </a:rPr>
                    <a:t>Elastic 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ea typeface="ＭＳ Ｐゴシック"/>
                    </a:rPr>
                    <a:t>App Server</a:t>
                  </a:r>
                </a:p>
              </p:txBody>
            </p:sp>
            <p:pic>
              <p:nvPicPr>
                <p:cNvPr id="120" name="Picture 24" descr="ICON_OSWindows_Q308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grayscl/>
                </a:blip>
                <a:srcRect/>
                <a:stretch>
                  <a:fillRect/>
                </a:stretch>
              </p:blipFill>
              <p:spPr bwMode="auto">
                <a:xfrm rot="1204461">
                  <a:off x="2194032" y="4676573"/>
                  <a:ext cx="495397" cy="5486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11" name="Group 94"/>
              <p:cNvGrpSpPr/>
              <p:nvPr/>
            </p:nvGrpSpPr>
            <p:grpSpPr>
              <a:xfrm>
                <a:off x="4474794" y="3522170"/>
                <a:ext cx="914400" cy="934992"/>
                <a:chOff x="4388810" y="4733370"/>
                <a:chExt cx="914400" cy="934992"/>
              </a:xfrm>
            </p:grpSpPr>
            <p:sp>
              <p:nvSpPr>
                <p:cNvPr id="115" name="TextBox 114"/>
                <p:cNvSpPr txBox="1"/>
                <p:nvPr/>
              </p:nvSpPr>
              <p:spPr>
                <a:xfrm>
                  <a:off x="4388810" y="4753962"/>
                  <a:ext cx="914400" cy="914400"/>
                </a:xfrm>
                <a:prstGeom prst="roundRect">
                  <a:avLst/>
                </a:prstGeom>
                <a:solidFill>
                  <a:srgbClr val="FFFFFF"/>
                </a:solidFill>
                <a:ln>
                  <a:solidFill>
                    <a:srgbClr val="92D050"/>
                  </a:solidFill>
                </a:ln>
              </p:spPr>
              <p:txBody>
                <a:bodyPr wrap="square" lIns="0" tIns="0" rIns="0" bIns="0" rtlCol="0" anchor="b" anchorCtr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ea typeface="ＭＳ Ｐゴシック"/>
                    </a:rPr>
                    <a:t>Cloud Messaging</a:t>
                  </a:r>
                </a:p>
              </p:txBody>
            </p:sp>
            <p:grpSp>
              <p:nvGrpSpPr>
                <p:cNvPr id="116" name="Group 53"/>
                <p:cNvGrpSpPr>
                  <a:grpSpLocks noChangeAspect="1"/>
                </p:cNvGrpSpPr>
                <p:nvPr/>
              </p:nvGrpSpPr>
              <p:grpSpPr>
                <a:xfrm>
                  <a:off x="4541490" y="4733370"/>
                  <a:ext cx="609041" cy="548640"/>
                  <a:chOff x="3748506" y="3479504"/>
                  <a:chExt cx="976612" cy="879757"/>
                </a:xfrm>
              </p:grpSpPr>
              <p:pic>
                <p:nvPicPr>
                  <p:cNvPr id="117" name="Picture 27" descr="ICON_Cloud_Q308"/>
                  <p:cNvPicPr>
                    <a:picLocks noChangeAspect="1" noChangeArrowheads="1"/>
                  </p:cNvPicPr>
                  <p:nvPr/>
                </p:nvPicPr>
                <p:blipFill>
                  <a:blip r:embed="rId7" cstate="email"/>
                  <a:srcRect/>
                  <a:stretch>
                    <a:fillRect/>
                  </a:stretch>
                </p:blipFill>
                <p:spPr bwMode="auto">
                  <a:xfrm>
                    <a:off x="3749615" y="3719378"/>
                    <a:ext cx="955561" cy="6079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18" name="Picture 2" descr="C:\Users\dmcjannet\Desktop\messaging.jpg"/>
                  <p:cNvPicPr>
                    <a:picLocks noChangeAspect="1" noChangeArrowheads="1"/>
                  </p:cNvPicPr>
                  <p:nvPr/>
                </p:nvPicPr>
                <p:blipFill>
                  <a:blip r:embed="rId8" cstate="email"/>
                  <a:srcRect/>
                  <a:stretch>
                    <a:fillRect/>
                  </a:stretch>
                </p:blipFill>
                <p:spPr bwMode="auto">
                  <a:xfrm>
                    <a:off x="3748506" y="3479504"/>
                    <a:ext cx="976612" cy="879757"/>
                  </a:xfrm>
                  <a:prstGeom prst="rect">
                    <a:avLst/>
                  </a:prstGeom>
                  <a:ln>
                    <a:noFill/>
                  </a:ln>
                  <a:effectLst>
                    <a:softEdge rad="112500"/>
                  </a:effectLst>
                </p:spPr>
              </p:pic>
            </p:grpSp>
          </p:grpSp>
          <p:grpSp>
            <p:nvGrpSpPr>
              <p:cNvPr id="112" name="Group 93"/>
              <p:cNvGrpSpPr/>
              <p:nvPr/>
            </p:nvGrpSpPr>
            <p:grpSpPr>
              <a:xfrm>
                <a:off x="3434382" y="3532466"/>
                <a:ext cx="914400" cy="914400"/>
                <a:chOff x="3092273" y="4740314"/>
                <a:chExt cx="914400" cy="914400"/>
              </a:xfrm>
            </p:grpSpPr>
            <p:sp>
              <p:nvSpPr>
                <p:cNvPr id="113" name="TextBox 112"/>
                <p:cNvSpPr txBox="1"/>
                <p:nvPr/>
              </p:nvSpPr>
              <p:spPr>
                <a:xfrm>
                  <a:off x="3092273" y="4740314"/>
                  <a:ext cx="914400" cy="914400"/>
                </a:xfrm>
                <a:prstGeom prst="roundRect">
                  <a:avLst/>
                </a:prstGeom>
                <a:solidFill>
                  <a:srgbClr val="FFFFFF"/>
                </a:solidFill>
                <a:ln>
                  <a:solidFill>
                    <a:srgbClr val="92D050"/>
                  </a:solidFill>
                </a:ln>
              </p:spPr>
              <p:txBody>
                <a:bodyPr wrap="square" lIns="0" tIns="0" rIns="0" bIns="0" rtlCol="0" anchor="b" anchorCtr="1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333333"/>
                      </a:solidFill>
                      <a:effectLst/>
                      <a:uLnTx/>
                      <a:uFillTx/>
                      <a:ea typeface="ＭＳ Ｐゴシック"/>
                    </a:rPr>
                    <a:t>Global Data Management</a:t>
                  </a:r>
                </a:p>
              </p:txBody>
            </p:sp>
            <p:pic>
              <p:nvPicPr>
                <p:cNvPr id="114" name="Picture 84" descr="data-warehouse"/>
                <p:cNvPicPr>
                  <a:picLocks noChangeAspect="1" noChangeArrowheads="1"/>
                </p:cNvPicPr>
                <p:nvPr/>
              </p:nvPicPr>
              <p:blipFill>
                <a:blip r:embed="rId9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3278716" y="4764576"/>
                  <a:ext cx="541515" cy="548640"/>
                </a:xfrm>
                <a:prstGeom prst="rect">
                  <a:avLst/>
                </a:prstGeom>
                <a:noFill/>
              </p:spPr>
            </p:pic>
          </p:grpSp>
        </p:grpSp>
      </p:grpSp>
      <p:grpSp>
        <p:nvGrpSpPr>
          <p:cNvPr id="132" name="Group 108"/>
          <p:cNvGrpSpPr/>
          <p:nvPr/>
        </p:nvGrpSpPr>
        <p:grpSpPr>
          <a:xfrm>
            <a:off x="2393970" y="4069018"/>
            <a:ext cx="6116458" cy="934992"/>
            <a:chOff x="2393970" y="3522170"/>
            <a:chExt cx="6116458" cy="934992"/>
          </a:xfrm>
        </p:grpSpPr>
        <p:grpSp>
          <p:nvGrpSpPr>
            <p:cNvPr id="133" name="Group 92"/>
            <p:cNvGrpSpPr/>
            <p:nvPr/>
          </p:nvGrpSpPr>
          <p:grpSpPr>
            <a:xfrm>
              <a:off x="2393970" y="3532466"/>
              <a:ext cx="914400" cy="914400"/>
              <a:chOff x="1984530" y="4669800"/>
              <a:chExt cx="914400" cy="914400"/>
            </a:xfrm>
          </p:grpSpPr>
          <p:sp>
            <p:nvSpPr>
              <p:cNvPr id="153" name="TextBox 152"/>
              <p:cNvSpPr txBox="1"/>
              <p:nvPr/>
            </p:nvSpPr>
            <p:spPr>
              <a:xfrm>
                <a:off x="1984530" y="4669800"/>
                <a:ext cx="914400" cy="9144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92D050"/>
                </a:solidFill>
              </a:ln>
            </p:spPr>
            <p:txBody>
              <a:bodyPr wrap="square" lIns="0" tIns="0" rIns="0" bIns="0" rtlCol="0" anchor="b" anchorCtr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ea typeface="ＭＳ Ｐゴシック"/>
                  </a:rPr>
                  <a:t>tc Server</a:t>
                </a:r>
              </a:p>
            </p:txBody>
          </p:sp>
          <p:pic>
            <p:nvPicPr>
              <p:cNvPr id="154" name="Picture 24" descr="ICON_OSWindows_Q308"/>
              <p:cNvPicPr>
                <a:picLocks noChangeAspect="1" noChangeArrowheads="1"/>
              </p:cNvPicPr>
              <p:nvPr/>
            </p:nvPicPr>
            <p:blipFill>
              <a:blip r:embed="rId6" cstate="email">
                <a:grayscl/>
              </a:blip>
              <a:srcRect/>
              <a:stretch>
                <a:fillRect/>
              </a:stretch>
            </p:blipFill>
            <p:spPr bwMode="auto">
              <a:xfrm rot="1204461">
                <a:off x="2194032" y="4676573"/>
                <a:ext cx="495397" cy="548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4" name="Group 95"/>
            <p:cNvGrpSpPr/>
            <p:nvPr/>
          </p:nvGrpSpPr>
          <p:grpSpPr>
            <a:xfrm>
              <a:off x="5515206" y="3532466"/>
              <a:ext cx="914400" cy="914400"/>
              <a:chOff x="5655872" y="4658427"/>
              <a:chExt cx="914400" cy="914400"/>
            </a:xfrm>
          </p:grpSpPr>
          <p:sp>
            <p:nvSpPr>
              <p:cNvPr id="151" name="TextBox 150"/>
              <p:cNvSpPr txBox="1"/>
              <p:nvPr/>
            </p:nvSpPr>
            <p:spPr>
              <a:xfrm>
                <a:off x="5655872" y="4658427"/>
                <a:ext cx="914400" cy="9144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92D050"/>
                </a:solidFill>
              </a:ln>
            </p:spPr>
            <p:txBody>
              <a:bodyPr wrap="square" lIns="0" tIns="0" rIns="0" bIns="0" rtlCol="0" anchor="b" anchorCtr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ea typeface="ＭＳ Ｐゴシック"/>
                  </a:rPr>
                  <a:t>ERS (Apache)</a:t>
                </a:r>
              </a:p>
            </p:txBody>
          </p:sp>
          <p:pic>
            <p:nvPicPr>
              <p:cNvPr id="152" name="Picture 2" descr="C:\Users\sconnolly\Pictures\SpringSource\internet.gif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716223" y="4693560"/>
                <a:ext cx="793699" cy="640080"/>
              </a:xfrm>
              <a:prstGeom prst="rect">
                <a:avLst/>
              </a:prstGeom>
              <a:noFill/>
            </p:spPr>
          </p:pic>
        </p:grpSp>
        <p:grpSp>
          <p:nvGrpSpPr>
            <p:cNvPr id="135" name="Group 96"/>
            <p:cNvGrpSpPr/>
            <p:nvPr/>
          </p:nvGrpSpPr>
          <p:grpSpPr>
            <a:xfrm>
              <a:off x="6555618" y="3532466"/>
              <a:ext cx="914400" cy="914400"/>
              <a:chOff x="6842212" y="4658427"/>
              <a:chExt cx="914400" cy="914400"/>
            </a:xfrm>
          </p:grpSpPr>
          <p:sp>
            <p:nvSpPr>
              <p:cNvPr id="149" name="TextBox 148"/>
              <p:cNvSpPr txBox="1"/>
              <p:nvPr/>
            </p:nvSpPr>
            <p:spPr>
              <a:xfrm>
                <a:off x="6842212" y="4658427"/>
                <a:ext cx="914400" cy="9144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92D050"/>
                </a:solidFill>
              </a:ln>
            </p:spPr>
            <p:txBody>
              <a:bodyPr wrap="square" lIns="0" tIns="0" rIns="0" bIns="0" rtlCol="0" anchor="b" anchorCtr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ea typeface="ＭＳ Ｐゴシック"/>
                  </a:rPr>
                  <a:t>Hyperic</a:t>
                </a:r>
              </a:p>
            </p:txBody>
          </p:sp>
          <p:pic>
            <p:nvPicPr>
              <p:cNvPr id="150" name="Picture 5" descr="C:\Users\sconnolly\Pictures\SpringSource\heartbeat.gif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902563" y="4707208"/>
                <a:ext cx="793699" cy="640080"/>
              </a:xfrm>
              <a:prstGeom prst="rect">
                <a:avLst/>
              </a:prstGeom>
              <a:noFill/>
            </p:spPr>
          </p:pic>
        </p:grpSp>
        <p:grpSp>
          <p:nvGrpSpPr>
            <p:cNvPr id="136" name="Group 94"/>
            <p:cNvGrpSpPr/>
            <p:nvPr/>
          </p:nvGrpSpPr>
          <p:grpSpPr>
            <a:xfrm>
              <a:off x="4474794" y="3522170"/>
              <a:ext cx="914400" cy="934992"/>
              <a:chOff x="4388810" y="4733370"/>
              <a:chExt cx="914400" cy="934992"/>
            </a:xfrm>
          </p:grpSpPr>
          <p:sp>
            <p:nvSpPr>
              <p:cNvPr id="145" name="TextBox 144"/>
              <p:cNvSpPr txBox="1"/>
              <p:nvPr/>
            </p:nvSpPr>
            <p:spPr>
              <a:xfrm>
                <a:off x="4388810" y="4753962"/>
                <a:ext cx="914400" cy="9144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92D050"/>
                </a:solidFill>
              </a:ln>
            </p:spPr>
            <p:txBody>
              <a:bodyPr wrap="square" lIns="0" tIns="0" rIns="0" bIns="0" rtlCol="0" anchor="b" anchorCtr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ea typeface="ＭＳ Ｐゴシック"/>
                  </a:rPr>
                  <a:t>RabbitMQ</a:t>
                </a:r>
                <a:endPara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ea typeface="ＭＳ Ｐゴシック"/>
                </a:endParaRPr>
              </a:p>
            </p:txBody>
          </p:sp>
          <p:grpSp>
            <p:nvGrpSpPr>
              <p:cNvPr id="146" name="Group 53"/>
              <p:cNvGrpSpPr>
                <a:grpSpLocks noChangeAspect="1"/>
              </p:cNvGrpSpPr>
              <p:nvPr/>
            </p:nvGrpSpPr>
            <p:grpSpPr>
              <a:xfrm>
                <a:off x="4541490" y="4733370"/>
                <a:ext cx="609041" cy="548640"/>
                <a:chOff x="3748506" y="3479504"/>
                <a:chExt cx="976612" cy="879757"/>
              </a:xfrm>
            </p:grpSpPr>
            <p:pic>
              <p:nvPicPr>
                <p:cNvPr id="147" name="Picture 27" descr="ICON_Cloud_Q308"/>
                <p:cNvPicPr>
                  <a:picLocks noChangeAspect="1" noChangeArrowheads="1"/>
                </p:cNvPicPr>
                <p:nvPr/>
              </p:nvPicPr>
              <p:blipFill>
                <a:blip r:embed="rId7" cstate="email"/>
                <a:srcRect/>
                <a:stretch>
                  <a:fillRect/>
                </a:stretch>
              </p:blipFill>
              <p:spPr bwMode="auto">
                <a:xfrm>
                  <a:off x="3749615" y="3719378"/>
                  <a:ext cx="955561" cy="6079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8" name="Picture 2" descr="C:\Users\dmcjannet\Desktop\messaging.jpg"/>
                <p:cNvPicPr>
                  <a:picLocks noChangeAspect="1" noChangeArrowheads="1"/>
                </p:cNvPicPr>
                <p:nvPr/>
              </p:nvPicPr>
              <p:blipFill>
                <a:blip r:embed="rId8" cstate="email"/>
                <a:srcRect/>
                <a:stretch>
                  <a:fillRect/>
                </a:stretch>
              </p:blipFill>
              <p:spPr bwMode="auto">
                <a:xfrm>
                  <a:off x="3748506" y="3479504"/>
                  <a:ext cx="976612" cy="879757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</p:grpSp>
        </p:grpSp>
        <p:grpSp>
          <p:nvGrpSpPr>
            <p:cNvPr id="137" name="Group 93"/>
            <p:cNvGrpSpPr/>
            <p:nvPr/>
          </p:nvGrpSpPr>
          <p:grpSpPr>
            <a:xfrm>
              <a:off x="3434382" y="3532466"/>
              <a:ext cx="914400" cy="914400"/>
              <a:chOff x="3092273" y="4740314"/>
              <a:chExt cx="914400" cy="914400"/>
            </a:xfrm>
          </p:grpSpPr>
          <p:sp>
            <p:nvSpPr>
              <p:cNvPr id="143" name="TextBox 142"/>
              <p:cNvSpPr txBox="1"/>
              <p:nvPr/>
            </p:nvSpPr>
            <p:spPr>
              <a:xfrm>
                <a:off x="3092273" y="4740314"/>
                <a:ext cx="914400" cy="9144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92D050"/>
                </a:solidFill>
              </a:ln>
            </p:spPr>
            <p:txBody>
              <a:bodyPr wrap="square" lIns="0" tIns="0" rIns="0" bIns="0" rtlCol="0" anchor="b" anchorCtr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ea typeface="ＭＳ Ｐゴシック"/>
                  </a:rPr>
                  <a:t>GemFire</a:t>
                </a:r>
                <a:endPara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ea typeface="ＭＳ Ｐゴシック"/>
                </a:endParaRPr>
              </a:p>
            </p:txBody>
          </p:sp>
          <p:pic>
            <p:nvPicPr>
              <p:cNvPr id="144" name="Picture 84" descr="data-warehouse"/>
              <p:cNvPicPr>
                <a:picLocks noChangeAspect="1" noChangeArrowheads="1"/>
              </p:cNvPicPr>
              <p:nvPr/>
            </p:nvPicPr>
            <p:blipFill>
              <a:blip r:embed="rId9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278716" y="4764576"/>
                <a:ext cx="541515" cy="548640"/>
              </a:xfrm>
              <a:prstGeom prst="rect">
                <a:avLst/>
              </a:prstGeom>
              <a:noFill/>
            </p:spPr>
          </p:pic>
        </p:grpSp>
        <p:grpSp>
          <p:nvGrpSpPr>
            <p:cNvPr id="138" name="Group 97"/>
            <p:cNvGrpSpPr/>
            <p:nvPr/>
          </p:nvGrpSpPr>
          <p:grpSpPr>
            <a:xfrm>
              <a:off x="7596028" y="3532466"/>
              <a:ext cx="914400" cy="914400"/>
              <a:chOff x="7978172" y="4713018"/>
              <a:chExt cx="914400" cy="914400"/>
            </a:xfrm>
          </p:grpSpPr>
          <p:sp>
            <p:nvSpPr>
              <p:cNvPr id="139" name="TextBox 138"/>
              <p:cNvSpPr txBox="1"/>
              <p:nvPr/>
            </p:nvSpPr>
            <p:spPr>
              <a:xfrm>
                <a:off x="7978172" y="4713018"/>
                <a:ext cx="914400" cy="9144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92D050"/>
                </a:solidFill>
              </a:ln>
            </p:spPr>
            <p:txBody>
              <a:bodyPr wrap="square" lIns="0" tIns="0" rIns="0" bIns="0" rtlCol="0" anchor="b" anchorCtr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ea typeface="ＭＳ Ｐゴシック"/>
                  </a:rPr>
                  <a:t>Napa *</a:t>
                </a:r>
              </a:p>
            </p:txBody>
          </p:sp>
          <p:grpSp>
            <p:nvGrpSpPr>
              <p:cNvPr id="140" name="Group 65"/>
              <p:cNvGrpSpPr>
                <a:grpSpLocks noChangeAspect="1"/>
              </p:cNvGrpSpPr>
              <p:nvPr/>
            </p:nvGrpSpPr>
            <p:grpSpPr>
              <a:xfrm>
                <a:off x="8182074" y="4744053"/>
                <a:ext cx="506597" cy="502920"/>
                <a:chOff x="7833872" y="4348268"/>
                <a:chExt cx="736869" cy="731520"/>
              </a:xfrm>
            </p:grpSpPr>
            <p:pic>
              <p:nvPicPr>
                <p:cNvPr id="141" name="Picture 2" descr="C:\Users\testuser\AppData\Local\Temp\VMwareDnD\933ccdc8\ICON_Gear_Flat_Q109_.png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duotone>
                    <a:prstClr val="black"/>
                    <a:srgbClr val="6DB33F">
                      <a:tint val="45000"/>
                      <a:satMod val="400000"/>
                    </a:srgb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7833872" y="4348268"/>
                  <a:ext cx="736869" cy="7315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2" name="Picture 25" descr="ICON_Script_Q308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lum/>
                </a:blip>
                <a:srcRect/>
                <a:stretch>
                  <a:fillRect/>
                </a:stretch>
              </p:blipFill>
              <p:spPr bwMode="auto">
                <a:xfrm>
                  <a:off x="7973706" y="4450253"/>
                  <a:ext cx="457200" cy="5139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grpSp>
        <p:nvGrpSpPr>
          <p:cNvPr id="155" name="Group 137"/>
          <p:cNvGrpSpPr/>
          <p:nvPr/>
        </p:nvGrpSpPr>
        <p:grpSpPr>
          <a:xfrm>
            <a:off x="488035" y="2241940"/>
            <a:ext cx="8139773" cy="1389290"/>
            <a:chOff x="488035" y="1695092"/>
            <a:chExt cx="8139773" cy="1389290"/>
          </a:xfrm>
        </p:grpSpPr>
        <p:grpSp>
          <p:nvGrpSpPr>
            <p:cNvPr id="156" name="Group 104"/>
            <p:cNvGrpSpPr/>
            <p:nvPr/>
          </p:nvGrpSpPr>
          <p:grpSpPr>
            <a:xfrm>
              <a:off x="581088" y="1695092"/>
              <a:ext cx="8046720" cy="1389290"/>
              <a:chOff x="581088" y="1695092"/>
              <a:chExt cx="8046720" cy="1389290"/>
            </a:xfrm>
          </p:grpSpPr>
          <p:sp>
            <p:nvSpPr>
              <p:cNvPr id="158" name="TextBox 157"/>
              <p:cNvSpPr txBox="1"/>
              <p:nvPr/>
            </p:nvSpPr>
            <p:spPr>
              <a:xfrm>
                <a:off x="581088" y="1712782"/>
                <a:ext cx="8046720" cy="1371600"/>
              </a:xfrm>
              <a:prstGeom prst="roundRect">
                <a:avLst/>
              </a:prstGeom>
              <a:noFill/>
              <a:ln w="38100">
                <a:solidFill>
                  <a:srgbClr val="FFFFFF"/>
                </a:solidFill>
              </a:ln>
            </p:spPr>
            <p:txBody>
              <a:bodyPr wrap="square" lIns="0" tIns="0" rIns="0" bIns="0" rtlCol="0" anchor="ctr" anchorCtr="1">
                <a:no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ＭＳ Ｐゴシック"/>
                </a:endParaRPr>
              </a:p>
            </p:txBody>
          </p:sp>
          <p:grpSp>
            <p:nvGrpSpPr>
              <p:cNvPr id="159" name="Group 81"/>
              <p:cNvGrpSpPr/>
              <p:nvPr/>
            </p:nvGrpSpPr>
            <p:grpSpPr>
              <a:xfrm>
                <a:off x="581088" y="1695092"/>
                <a:ext cx="1645920" cy="1389290"/>
                <a:chOff x="581088" y="1695092"/>
                <a:chExt cx="1645920" cy="1389290"/>
              </a:xfrm>
            </p:grpSpPr>
            <p:sp>
              <p:nvSpPr>
                <p:cNvPr id="160" name="TextBox 159"/>
                <p:cNvSpPr txBox="1"/>
                <p:nvPr/>
              </p:nvSpPr>
              <p:spPr>
                <a:xfrm>
                  <a:off x="581088" y="1712782"/>
                  <a:ext cx="1645920" cy="1371600"/>
                </a:xfrm>
                <a:prstGeom prst="roundRect">
                  <a:avLst/>
                </a:prstGeom>
                <a:solidFill>
                  <a:srgbClr val="FFFFFF"/>
                </a:solidFill>
                <a:ln w="38100">
                  <a:solidFill>
                    <a:srgbClr val="FFFFFF"/>
                  </a:solidFill>
                </a:ln>
              </p:spPr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ＭＳ Ｐゴシック"/>
                  </a:endParaRPr>
                </a:p>
              </p:txBody>
            </p:sp>
            <p:pic>
              <p:nvPicPr>
                <p:cNvPr id="161" name="Picture 4" descr="springLogoNew"/>
                <p:cNvPicPr>
                  <a:picLocks noChangeAspect="1" noChangeArrowheads="1"/>
                </p:cNvPicPr>
                <p:nvPr/>
              </p:nvPicPr>
              <p:blipFill>
                <a:blip r:embed="rId10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72120" y="1695092"/>
                  <a:ext cx="1476375" cy="91440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157" name="Rectangle 156"/>
            <p:cNvSpPr/>
            <p:nvPr/>
          </p:nvSpPr>
          <p:spPr>
            <a:xfrm>
              <a:off x="488035" y="2610987"/>
              <a:ext cx="183073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C0C0">
                      <a:lumMod val="50000"/>
                    </a:srgbClr>
                  </a:solidFill>
                  <a:effectLst/>
                  <a:uLnTx/>
                  <a:uFillTx/>
                </a:rPr>
                <a:t>Frameworks &amp; Tools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C0C0">
                    <a:lumMod val="50000"/>
                  </a:srgb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2" name="Group 138"/>
          <p:cNvGrpSpPr/>
          <p:nvPr/>
        </p:nvGrpSpPr>
        <p:grpSpPr>
          <a:xfrm>
            <a:off x="581088" y="3886014"/>
            <a:ext cx="8048992" cy="1371600"/>
            <a:chOff x="581088" y="3339166"/>
            <a:chExt cx="8048992" cy="1371600"/>
          </a:xfrm>
        </p:grpSpPr>
        <p:grpSp>
          <p:nvGrpSpPr>
            <p:cNvPr id="163" name="Group 132"/>
            <p:cNvGrpSpPr/>
            <p:nvPr/>
          </p:nvGrpSpPr>
          <p:grpSpPr>
            <a:xfrm>
              <a:off x="581088" y="3339166"/>
              <a:ext cx="8048992" cy="1371600"/>
              <a:chOff x="581088" y="3339166"/>
              <a:chExt cx="8048992" cy="1371600"/>
            </a:xfrm>
          </p:grpSpPr>
          <p:grpSp>
            <p:nvGrpSpPr>
              <p:cNvPr id="165" name="Group 105"/>
              <p:cNvGrpSpPr/>
              <p:nvPr/>
            </p:nvGrpSpPr>
            <p:grpSpPr>
              <a:xfrm>
                <a:off x="581088" y="3339166"/>
                <a:ext cx="8048992" cy="1371600"/>
                <a:chOff x="581088" y="3339166"/>
                <a:chExt cx="8048992" cy="1371600"/>
              </a:xfrm>
            </p:grpSpPr>
            <p:sp>
              <p:nvSpPr>
                <p:cNvPr id="167" name="TextBox 166"/>
                <p:cNvSpPr txBox="1"/>
                <p:nvPr/>
              </p:nvSpPr>
              <p:spPr>
                <a:xfrm>
                  <a:off x="583360" y="3339166"/>
                  <a:ext cx="8046720" cy="1371600"/>
                </a:xfrm>
                <a:prstGeom prst="roundRect">
                  <a:avLst/>
                </a:prstGeom>
                <a:noFill/>
                <a:ln w="38100">
                  <a:solidFill>
                    <a:srgbClr val="FFFFFF"/>
                  </a:solidFill>
                </a:ln>
              </p:spPr>
              <p:txBody>
                <a:bodyPr wrap="square" lIns="0" tIns="0" rIns="0" bIns="0" rtlCol="0" anchor="ctr" anchorCtr="1">
                  <a:noAutofit/>
                </a:bodyPr>
                <a:lstStyle/>
                <a:p>
                  <a:pPr marL="0" marR="0" lvl="0" indent="0" algn="l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ea typeface="ＭＳ Ｐゴシック"/>
                  </a:endParaRPr>
                </a:p>
              </p:txBody>
            </p:sp>
            <p:grpSp>
              <p:nvGrpSpPr>
                <p:cNvPr id="168" name="Group 82"/>
                <p:cNvGrpSpPr/>
                <p:nvPr/>
              </p:nvGrpSpPr>
              <p:grpSpPr>
                <a:xfrm>
                  <a:off x="581088" y="3339166"/>
                  <a:ext cx="1645920" cy="1371600"/>
                  <a:chOff x="581088" y="3339166"/>
                  <a:chExt cx="1645920" cy="1371600"/>
                </a:xfrm>
              </p:grpSpPr>
              <p:sp>
                <p:nvSpPr>
                  <p:cNvPr id="169" name="TextBox 168"/>
                  <p:cNvSpPr txBox="1"/>
                  <p:nvPr/>
                </p:nvSpPr>
                <p:spPr>
                  <a:xfrm>
                    <a:off x="581088" y="3339166"/>
                    <a:ext cx="1645920" cy="1371600"/>
                  </a:xfrm>
                  <a:prstGeom prst="roundRect">
                    <a:avLst/>
                  </a:prstGeom>
                  <a:solidFill>
                    <a:srgbClr val="FFFFFF"/>
                  </a:solidFill>
                  <a:ln w="38100">
                    <a:solidFill>
                      <a:srgbClr val="FFFFFF"/>
                    </a:solidFill>
                  </a:ln>
                </p:spPr>
                <p:txBody>
                  <a:bodyPr wrap="square" lIns="0" tIns="0" rIns="0" bIns="0" rtlCol="0" anchor="ctr" anchorCtr="1">
                    <a:noAutofit/>
                  </a:bodyPr>
                  <a:lstStyle/>
                  <a:p>
                    <a:pPr marL="0" marR="0" lvl="0" indent="0" algn="l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ea typeface="ＭＳ Ｐゴシック"/>
                    </a:endParaRPr>
                  </a:p>
                </p:txBody>
              </p:sp>
              <p:pic>
                <p:nvPicPr>
                  <p:cNvPr id="170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11" cstate="email"/>
                  <a:srcRect t="12693" b="52400"/>
                  <a:stretch>
                    <a:fillRect/>
                  </a:stretch>
                </p:blipFill>
                <p:spPr bwMode="auto">
                  <a:xfrm>
                    <a:off x="672269" y="3532517"/>
                    <a:ext cx="1463040" cy="3647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sp>
            <p:nvSpPr>
              <p:cNvPr id="166" name="Rectangle 165"/>
              <p:cNvSpPr/>
              <p:nvPr/>
            </p:nvSpPr>
            <p:spPr>
              <a:xfrm>
                <a:off x="758735" y="3843628"/>
                <a:ext cx="10057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C0C0">
                        <a:lumMod val="50000"/>
                      </a:srgbClr>
                    </a:solidFill>
                    <a:effectLst/>
                    <a:uLnTx/>
                    <a:uFillTx/>
                  </a:rPr>
                  <a:t>vFabric</a:t>
                </a:r>
              </a:p>
            </p:txBody>
          </p:sp>
        </p:grpSp>
        <p:sp>
          <p:nvSpPr>
            <p:cNvPr id="164" name="Rectangle 163"/>
            <p:cNvSpPr/>
            <p:nvPr/>
          </p:nvSpPr>
          <p:spPr>
            <a:xfrm>
              <a:off x="599570" y="4309792"/>
              <a:ext cx="158889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C0C0">
                      <a:lumMod val="50000"/>
                    </a:srgbClr>
                  </a:solidFill>
                  <a:effectLst/>
                  <a:uLnTx/>
                  <a:uFillTx/>
                </a:rPr>
                <a:t>Platform Services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C0C0">
                    <a:lumMod val="50000"/>
                  </a:srgb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1" name="Group 140"/>
          <p:cNvGrpSpPr/>
          <p:nvPr/>
        </p:nvGrpSpPr>
        <p:grpSpPr>
          <a:xfrm>
            <a:off x="2393970" y="2488230"/>
            <a:ext cx="6116458" cy="914400"/>
            <a:chOff x="2393970" y="1941382"/>
            <a:chExt cx="6116458" cy="914400"/>
          </a:xfrm>
        </p:grpSpPr>
        <p:grpSp>
          <p:nvGrpSpPr>
            <p:cNvPr id="172" name="Group 79"/>
            <p:cNvGrpSpPr/>
            <p:nvPr/>
          </p:nvGrpSpPr>
          <p:grpSpPr>
            <a:xfrm>
              <a:off x="2393970" y="1941382"/>
              <a:ext cx="914400" cy="914400"/>
              <a:chOff x="412730" y="2442948"/>
              <a:chExt cx="914400" cy="914400"/>
            </a:xfrm>
          </p:grpSpPr>
          <p:sp>
            <p:nvSpPr>
              <p:cNvPr id="203" name="TextBox 25"/>
              <p:cNvSpPr txBox="1"/>
              <p:nvPr/>
            </p:nvSpPr>
            <p:spPr>
              <a:xfrm>
                <a:off x="412730" y="2442948"/>
                <a:ext cx="914400" cy="9144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92D050"/>
                </a:solidFill>
              </a:ln>
            </p:spPr>
            <p:txBody>
              <a:bodyPr wrap="square" lIns="0" tIns="0" rIns="0" bIns="0" rtlCol="0" anchor="b" anchorCtr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ea typeface="ＭＳ Ｐゴシック"/>
                  </a:rPr>
                  <a:t>Rich Web</a:t>
                </a:r>
              </a:p>
            </p:txBody>
          </p:sp>
          <p:pic>
            <p:nvPicPr>
              <p:cNvPr id="204" name="Picture 5"/>
              <p:cNvPicPr>
                <a:picLocks noChangeAspect="1" noChangeArrowheads="1"/>
              </p:cNvPicPr>
              <p:nvPr/>
            </p:nvPicPr>
            <p:blipFill>
              <a:blip r:embed="rId12" cstate="email"/>
              <a:srcRect/>
              <a:stretch>
                <a:fillRect/>
              </a:stretch>
            </p:blipFill>
            <p:spPr bwMode="auto">
              <a:xfrm>
                <a:off x="600386" y="2505782"/>
                <a:ext cx="548640" cy="548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73" name="Group 80"/>
            <p:cNvGrpSpPr/>
            <p:nvPr/>
          </p:nvGrpSpPr>
          <p:grpSpPr>
            <a:xfrm>
              <a:off x="3434382" y="1941382"/>
              <a:ext cx="914400" cy="914400"/>
              <a:chOff x="1643303" y="2431575"/>
              <a:chExt cx="914400" cy="914400"/>
            </a:xfrm>
          </p:grpSpPr>
          <p:sp>
            <p:nvSpPr>
              <p:cNvPr id="194" name="TextBox 193"/>
              <p:cNvSpPr txBox="1"/>
              <p:nvPr/>
            </p:nvSpPr>
            <p:spPr>
              <a:xfrm>
                <a:off x="1643303" y="2431575"/>
                <a:ext cx="914400" cy="9144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92D050"/>
                </a:solidFill>
              </a:ln>
            </p:spPr>
            <p:txBody>
              <a:bodyPr wrap="square" lIns="0" tIns="0" rIns="0" bIns="0" rtlCol="0" anchor="b" anchorCtr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ea typeface="ＭＳ Ｐゴシック"/>
                  </a:rPr>
                  <a:t>Integration</a:t>
                </a:r>
              </a:p>
            </p:txBody>
          </p:sp>
          <p:grpSp>
            <p:nvGrpSpPr>
              <p:cNvPr id="195" name="Group 54"/>
              <p:cNvGrpSpPr>
                <a:grpSpLocks noChangeAspect="1"/>
              </p:cNvGrpSpPr>
              <p:nvPr/>
            </p:nvGrpSpPr>
            <p:grpSpPr>
              <a:xfrm>
                <a:off x="1773820" y="2484391"/>
                <a:ext cx="653375" cy="548638"/>
                <a:chOff x="6752271" y="2902225"/>
                <a:chExt cx="2093555" cy="2089376"/>
              </a:xfrm>
            </p:grpSpPr>
            <p:pic>
              <p:nvPicPr>
                <p:cNvPr id="196" name="Picture 152" descr="ICON_VM_detailed_2labels_Q308"/>
                <p:cNvPicPr>
                  <a:picLocks noChangeAspect="1" noChangeArrowheads="1"/>
                </p:cNvPicPr>
                <p:nvPr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6752271" y="2948608"/>
                  <a:ext cx="748460" cy="8834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7" name="Picture 152" descr="ICON_VM_detailed_2labels_Q308"/>
                <p:cNvPicPr>
                  <a:picLocks noChangeAspect="1" noChangeArrowheads="1"/>
                </p:cNvPicPr>
                <p:nvPr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8097366" y="2902225"/>
                  <a:ext cx="748460" cy="8834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8" name="Picture 152" descr="ICON_VM_detailed_2labels_Q308"/>
                <p:cNvPicPr>
                  <a:picLocks noChangeAspect="1" noChangeArrowheads="1"/>
                </p:cNvPicPr>
                <p:nvPr/>
              </p:nvPicPr>
              <p:blipFill>
                <a:blip r:embed="rId13" cstate="email"/>
                <a:srcRect/>
                <a:stretch>
                  <a:fillRect/>
                </a:stretch>
              </p:blipFill>
              <p:spPr bwMode="auto">
                <a:xfrm>
                  <a:off x="7474515" y="4108173"/>
                  <a:ext cx="748460" cy="8834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199" name="Straight Connector 198"/>
                <p:cNvCxnSpPr/>
                <p:nvPr/>
              </p:nvCxnSpPr>
              <p:spPr bwMode="auto">
                <a:xfrm flipV="1">
                  <a:off x="7195930" y="3988904"/>
                  <a:ext cx="1219200" cy="2650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3333">
                      <a:shade val="95000"/>
                      <a:satMod val="10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0" name="Straight Connector 11"/>
                <p:cNvCxnSpPr>
                  <a:endCxn id="198" idx="0"/>
                </p:cNvCxnSpPr>
                <p:nvPr/>
              </p:nvCxnSpPr>
              <p:spPr bwMode="auto">
                <a:xfrm rot="16200000" flipH="1">
                  <a:off x="7794008" y="4053436"/>
                  <a:ext cx="79512" cy="2996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3333">
                      <a:shade val="95000"/>
                      <a:satMod val="10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1" name="Straight Connector 12"/>
                <p:cNvCxnSpPr/>
                <p:nvPr/>
              </p:nvCxnSpPr>
              <p:spPr bwMode="auto">
                <a:xfrm rot="16200000" flipV="1">
                  <a:off x="7043026" y="3915512"/>
                  <a:ext cx="196625" cy="2967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3333">
                      <a:shade val="95000"/>
                      <a:satMod val="10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2" name="Straight Connector 13"/>
                <p:cNvCxnSpPr>
                  <a:endCxn id="197" idx="2"/>
                </p:cNvCxnSpPr>
                <p:nvPr/>
              </p:nvCxnSpPr>
              <p:spPr bwMode="auto">
                <a:xfrm rot="5400000" flipH="1" flipV="1">
                  <a:off x="8354990" y="3872299"/>
                  <a:ext cx="203251" cy="2996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333333">
                      <a:shade val="95000"/>
                      <a:satMod val="105000"/>
                    </a:srgbClr>
                  </a:solidFill>
                  <a:prstDash val="solid"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174" name="Group 81"/>
            <p:cNvGrpSpPr/>
            <p:nvPr/>
          </p:nvGrpSpPr>
          <p:grpSpPr>
            <a:xfrm>
              <a:off x="4474794" y="1941382"/>
              <a:ext cx="914400" cy="914400"/>
              <a:chOff x="2680533" y="2527109"/>
              <a:chExt cx="914400" cy="914400"/>
            </a:xfrm>
          </p:grpSpPr>
          <p:sp>
            <p:nvSpPr>
              <p:cNvPr id="192" name="TextBox 191"/>
              <p:cNvSpPr txBox="1"/>
              <p:nvPr/>
            </p:nvSpPr>
            <p:spPr>
              <a:xfrm>
                <a:off x="2680533" y="2527109"/>
                <a:ext cx="914400" cy="9144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92D050"/>
                </a:solidFill>
              </a:ln>
            </p:spPr>
            <p:txBody>
              <a:bodyPr wrap="square" lIns="0" tIns="0" rIns="0" bIns="0" rtlCol="0" anchor="b" anchorCtr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ea typeface="ＭＳ Ｐゴシック"/>
                  </a:rPr>
                  <a:t>Batch</a:t>
                </a:r>
              </a:p>
            </p:txBody>
          </p:sp>
          <p:pic>
            <p:nvPicPr>
              <p:cNvPr id="193" name="Picture 3"/>
              <p:cNvPicPr>
                <a:picLocks noChangeAspect="1" noChangeArrowheads="1"/>
              </p:cNvPicPr>
              <p:nvPr/>
            </p:nvPicPr>
            <p:blipFill>
              <a:blip r:embed="rId14" cstate="email"/>
              <a:srcRect l="29011" t="12991" r="56716" b="83479"/>
              <a:stretch>
                <a:fillRect/>
              </a:stretch>
            </p:blipFill>
            <p:spPr bwMode="auto">
              <a:xfrm>
                <a:off x="2868688" y="2560800"/>
                <a:ext cx="538090" cy="548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75" name="Group 82"/>
            <p:cNvGrpSpPr/>
            <p:nvPr/>
          </p:nvGrpSpPr>
          <p:grpSpPr>
            <a:xfrm>
              <a:off x="5515206" y="1941382"/>
              <a:ext cx="914400" cy="914400"/>
              <a:chOff x="3870162" y="2433850"/>
              <a:chExt cx="914400" cy="914400"/>
            </a:xfrm>
          </p:grpSpPr>
          <p:sp>
            <p:nvSpPr>
              <p:cNvPr id="186" name="TextBox 185"/>
              <p:cNvSpPr txBox="1"/>
              <p:nvPr/>
            </p:nvSpPr>
            <p:spPr>
              <a:xfrm>
                <a:off x="3870162" y="2433850"/>
                <a:ext cx="914400" cy="9144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92D050"/>
                </a:solidFill>
              </a:ln>
            </p:spPr>
            <p:txBody>
              <a:bodyPr wrap="square" lIns="0" tIns="0" rIns="0" bIns="0" rtlCol="0" anchor="b" anchorCtr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ea typeface="ＭＳ Ｐゴシック"/>
                  </a:rPr>
                  <a:t>Data Access</a:t>
                </a:r>
              </a:p>
            </p:txBody>
          </p:sp>
          <p:grpSp>
            <p:nvGrpSpPr>
              <p:cNvPr id="187" name="Group 186"/>
              <p:cNvGrpSpPr>
                <a:grpSpLocks noChangeAspect="1"/>
              </p:cNvGrpSpPr>
              <p:nvPr/>
            </p:nvGrpSpPr>
            <p:grpSpPr>
              <a:xfrm>
                <a:off x="4044814" y="2452150"/>
                <a:ext cx="565112" cy="548640"/>
                <a:chOff x="5848104" y="5240849"/>
                <a:chExt cx="898582" cy="872392"/>
              </a:xfrm>
            </p:grpSpPr>
            <p:grpSp>
              <p:nvGrpSpPr>
                <p:cNvPr id="188" name="Group 55"/>
                <p:cNvGrpSpPr/>
                <p:nvPr/>
              </p:nvGrpSpPr>
              <p:grpSpPr>
                <a:xfrm>
                  <a:off x="5848104" y="5240849"/>
                  <a:ext cx="732055" cy="846052"/>
                  <a:chOff x="5848104" y="5240849"/>
                  <a:chExt cx="732055" cy="846052"/>
                </a:xfrm>
              </p:grpSpPr>
              <p:pic>
                <p:nvPicPr>
                  <p:cNvPr id="190" name="Picture 13" descr="ICON_Storage_1up_Q308.png"/>
                  <p:cNvPicPr>
                    <a:picLocks noChangeAspect="1"/>
                  </p:cNvPicPr>
                  <p:nvPr/>
                </p:nvPicPr>
                <p:blipFill>
                  <a:blip r:embed="rId15" cstate="email"/>
                  <a:srcRect/>
                  <a:stretch>
                    <a:fillRect/>
                  </a:stretch>
                </p:blipFill>
                <p:spPr bwMode="auto">
                  <a:xfrm>
                    <a:off x="5848104" y="5677468"/>
                    <a:ext cx="334603" cy="4094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91" name="Picture 2" descr="C:\Users\dmcjannet\Desktop\messaging.jpg"/>
                  <p:cNvPicPr>
                    <a:picLocks noChangeAspect="1" noChangeArrowheads="1"/>
                  </p:cNvPicPr>
                  <p:nvPr/>
                </p:nvPicPr>
                <p:blipFill>
                  <a:blip r:embed="rId8" cstate="email"/>
                  <a:srcRect/>
                  <a:stretch>
                    <a:fillRect/>
                  </a:stretch>
                </p:blipFill>
                <p:spPr bwMode="auto">
                  <a:xfrm>
                    <a:off x="5928818" y="5240849"/>
                    <a:ext cx="651341" cy="586745"/>
                  </a:xfrm>
                  <a:prstGeom prst="rect">
                    <a:avLst/>
                  </a:prstGeom>
                  <a:ln>
                    <a:noFill/>
                  </a:ln>
                  <a:effectLst>
                    <a:softEdge rad="112500"/>
                  </a:effectLst>
                </p:spPr>
              </p:pic>
            </p:grpSp>
            <p:pic>
              <p:nvPicPr>
                <p:cNvPr id="189" name="Picture 2"/>
                <p:cNvPicPr>
                  <a:picLocks noChangeAspect="1" noChangeArrowheads="1"/>
                </p:cNvPicPr>
                <p:nvPr/>
              </p:nvPicPr>
              <p:blipFill>
                <a:blip r:embed="rId16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223379" y="5652731"/>
                  <a:ext cx="523307" cy="4605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76" name="Group 83"/>
            <p:cNvGrpSpPr/>
            <p:nvPr/>
          </p:nvGrpSpPr>
          <p:grpSpPr>
            <a:xfrm>
              <a:off x="6555618" y="1941382"/>
              <a:ext cx="914400" cy="914400"/>
              <a:chOff x="4866449" y="2556679"/>
              <a:chExt cx="914400" cy="914400"/>
            </a:xfrm>
          </p:grpSpPr>
          <p:sp>
            <p:nvSpPr>
              <p:cNvPr id="180" name="TextBox 179"/>
              <p:cNvSpPr txBox="1"/>
              <p:nvPr/>
            </p:nvSpPr>
            <p:spPr>
              <a:xfrm>
                <a:off x="4866449" y="2556679"/>
                <a:ext cx="914400" cy="9144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92D050"/>
                </a:solidFill>
              </a:ln>
            </p:spPr>
            <p:txBody>
              <a:bodyPr wrap="none" lIns="0" tIns="0" rIns="0" bIns="0" rtlCol="0" anchor="b" anchorCtr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ea typeface="ＭＳ Ｐゴシック"/>
                  </a:rPr>
                  <a:t>Social /Cloud</a:t>
                </a:r>
              </a:p>
            </p:txBody>
          </p:sp>
          <p:grpSp>
            <p:nvGrpSpPr>
              <p:cNvPr id="181" name="Group 15"/>
              <p:cNvGrpSpPr>
                <a:grpSpLocks noChangeAspect="1"/>
              </p:cNvGrpSpPr>
              <p:nvPr/>
            </p:nvGrpSpPr>
            <p:grpSpPr>
              <a:xfrm>
                <a:off x="5028400" y="2636289"/>
                <a:ext cx="590500" cy="548643"/>
                <a:chOff x="1257442" y="5337403"/>
                <a:chExt cx="630711" cy="586003"/>
              </a:xfrm>
            </p:grpSpPr>
            <p:pic>
              <p:nvPicPr>
                <p:cNvPr id="182" name="Picture 6"/>
                <p:cNvPicPr>
                  <a:picLocks noChangeAspect="1" noChangeArrowheads="1"/>
                </p:cNvPicPr>
                <p:nvPr/>
              </p:nvPicPr>
              <p:blipFill>
                <a:blip r:embed="rId17" cstate="email"/>
                <a:srcRect/>
                <a:stretch>
                  <a:fillRect/>
                </a:stretch>
              </p:blipFill>
              <p:spPr bwMode="auto">
                <a:xfrm>
                  <a:off x="1257442" y="5618607"/>
                  <a:ext cx="304800" cy="3047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3" name="Picture 7"/>
                <p:cNvPicPr>
                  <a:picLocks noChangeAspect="1" noChangeArrowheads="1"/>
                </p:cNvPicPr>
                <p:nvPr/>
              </p:nvPicPr>
              <p:blipFill>
                <a:blip r:embed="rId18" cstate="email"/>
                <a:srcRect/>
                <a:stretch>
                  <a:fillRect/>
                </a:stretch>
              </p:blipFill>
              <p:spPr bwMode="auto">
                <a:xfrm>
                  <a:off x="1563379" y="5624649"/>
                  <a:ext cx="304800" cy="2952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" name="Picture 8"/>
                <p:cNvPicPr>
                  <a:picLocks noChangeAspect="1" noChangeArrowheads="1"/>
                </p:cNvPicPr>
                <p:nvPr/>
              </p:nvPicPr>
              <p:blipFill>
                <a:blip r:embed="rId19" cstate="email"/>
                <a:srcRect/>
                <a:stretch>
                  <a:fillRect/>
                </a:stretch>
              </p:blipFill>
              <p:spPr bwMode="auto">
                <a:xfrm>
                  <a:off x="1261211" y="5337403"/>
                  <a:ext cx="314325" cy="2857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5" name="Picture 9"/>
                <p:cNvPicPr>
                  <a:picLocks noChangeAspect="1" noChangeArrowheads="1"/>
                </p:cNvPicPr>
                <p:nvPr/>
              </p:nvPicPr>
              <p:blipFill>
                <a:blip r:embed="rId20" cstate="email"/>
                <a:srcRect/>
                <a:stretch>
                  <a:fillRect/>
                </a:stretch>
              </p:blipFill>
              <p:spPr bwMode="auto">
                <a:xfrm>
                  <a:off x="1573828" y="5346646"/>
                  <a:ext cx="314325" cy="2857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77" name="Group 139"/>
            <p:cNvGrpSpPr/>
            <p:nvPr/>
          </p:nvGrpSpPr>
          <p:grpSpPr>
            <a:xfrm>
              <a:off x="7596028" y="1941382"/>
              <a:ext cx="914400" cy="914400"/>
              <a:chOff x="7596028" y="1941382"/>
              <a:chExt cx="914400" cy="914400"/>
            </a:xfrm>
          </p:grpSpPr>
          <p:sp>
            <p:nvSpPr>
              <p:cNvPr id="178" name="TextBox 177"/>
              <p:cNvSpPr txBox="1"/>
              <p:nvPr/>
            </p:nvSpPr>
            <p:spPr>
              <a:xfrm>
                <a:off x="7596028" y="1941382"/>
                <a:ext cx="914400" cy="914400"/>
              </a:xfrm>
              <a:prstGeom prst="roundRect">
                <a:avLst/>
              </a:prstGeom>
              <a:solidFill>
                <a:srgbClr val="FFFFFF"/>
              </a:solidFill>
              <a:ln>
                <a:solidFill>
                  <a:srgbClr val="92D050"/>
                </a:solidFill>
              </a:ln>
            </p:spPr>
            <p:txBody>
              <a:bodyPr wrap="square" lIns="0" tIns="0" rIns="0" bIns="0" rtlCol="0" anchor="b" anchorCtr="1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ea typeface="ＭＳ Ｐゴシック"/>
                  </a:rPr>
                  <a:t>Tool Suite</a:t>
                </a:r>
              </a:p>
            </p:txBody>
          </p:sp>
          <p:pic>
            <p:nvPicPr>
              <p:cNvPr id="179" name="Picture 178" descr="STS-Graphic.png"/>
              <p:cNvPicPr>
                <a:picLocks noChangeAspect="1"/>
              </p:cNvPicPr>
              <p:nvPr/>
            </p:nvPicPr>
            <p:blipFill>
              <a:blip r:embed="rId21" cstate="email"/>
              <a:stretch>
                <a:fillRect/>
              </a:stretch>
            </p:blipFill>
            <p:spPr>
              <a:xfrm>
                <a:off x="7769714" y="2026425"/>
                <a:ext cx="573997" cy="548640"/>
              </a:xfrm>
              <a:prstGeom prst="roundRect">
                <a:avLst/>
              </a:prstGeom>
            </p:spPr>
          </p:pic>
        </p:grpSp>
      </p:grpSp>
      <p:sp>
        <p:nvSpPr>
          <p:cNvPr id="205" name="矩形 82"/>
          <p:cNvSpPr/>
          <p:nvPr/>
        </p:nvSpPr>
        <p:spPr bwMode="auto">
          <a:xfrm>
            <a:off x="7768093" y="4750496"/>
            <a:ext cx="561193" cy="206736"/>
          </a:xfrm>
          <a:prstGeom prst="rect">
            <a:avLst/>
          </a:prstGeom>
          <a:solidFill>
            <a:srgbClr val="FFFFFF"/>
          </a:soli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wrap="none" tIns="0" rtlCol="0" anchor="ctr" anchorCtr="1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marL="0" marR="0" lvl="0" indent="0" algn="ctr" defTabSz="914400" eaLnBrk="1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80000"/>
              <a:buFontTx/>
              <a:buNone/>
              <a:tabLst/>
              <a:defRPr/>
            </a:pPr>
            <a:endParaRPr kumimoji="1" lang="zh-TW" altLang="en-US" sz="2000" b="0" i="0" u="none" strike="noStrike" kern="0" cap="none" spc="0" normalizeH="0" baseline="0" noProof="0" dirty="0" err="1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宋体" pitchFamily="2" charset="-122"/>
              <a:cs typeface="Times New Roman"/>
            </a:endParaRPr>
          </a:p>
        </p:txBody>
      </p:sp>
      <p:sp>
        <p:nvSpPr>
          <p:cNvPr id="206" name="文字方塊 76"/>
          <p:cNvSpPr txBox="1"/>
          <p:nvPr/>
        </p:nvSpPr>
        <p:spPr>
          <a:xfrm>
            <a:off x="7699174" y="4720965"/>
            <a:ext cx="718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ea typeface="ＭＳ Ｐゴシック"/>
              </a:rPr>
              <a:t>Cloud</a:t>
            </a:r>
            <a:endParaRPr kumimoji="1" lang="zh-TW" altLang="en-US" sz="1200" b="0" i="0" u="none" strike="noStrike" kern="0" cap="none" spc="0" normalizeH="0" baseline="0" noProof="0" dirty="0" err="1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ea typeface="ＭＳ Ｐゴシック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2362200" y="3962400"/>
            <a:ext cx="3124200" cy="1143000"/>
          </a:xfrm>
          <a:prstGeom prst="rect">
            <a:avLst/>
          </a:prstGeom>
          <a:noFill/>
          <a:ln w="5715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9853564" y="595150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755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0" y="5943600"/>
            <a:ext cx="2133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30200"/>
            <a:ext cx="8229600" cy="812800"/>
          </a:xfrm>
        </p:spPr>
        <p:txBody>
          <a:bodyPr/>
          <a:lstStyle/>
          <a:p>
            <a:pPr lvl="0">
              <a:defRPr/>
            </a:pPr>
            <a:r>
              <a:rPr lang="en-US" altLang="zh-Hant" dirty="0"/>
              <a:t>VMware </a:t>
            </a:r>
            <a:r>
              <a:rPr lang="zh-Hant" altLang="en-US" dirty="0"/>
              <a:t>藍圖 </a:t>
            </a:r>
            <a:r>
              <a:rPr lang="en-US" altLang="zh-Hant" dirty="0"/>
              <a:t>- </a:t>
            </a:r>
            <a:r>
              <a:rPr lang="zh-Hant" altLang="en-US" dirty="0">
                <a:solidFill>
                  <a:srgbClr val="387C2C"/>
                </a:solidFill>
              </a:rPr>
              <a:t>軟體定義的企業</a:t>
            </a:r>
            <a:r>
              <a:rPr lang="zh-Hant" altLang="en-US" dirty="0"/>
              <a:t/>
            </a:r>
            <a:br>
              <a:rPr lang="zh-Hant" altLang="en-US" dirty="0"/>
            </a:br>
            <a:endParaRPr lang="en-US" dirty="0">
              <a:latin typeface="+mn-lt"/>
              <a:ea typeface="+mn-ea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87165" y="2926830"/>
            <a:ext cx="7569670" cy="3156139"/>
            <a:chOff x="787165" y="2926830"/>
            <a:chExt cx="7569670" cy="315613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787165" y="2941672"/>
              <a:ext cx="7569670" cy="3141297"/>
            </a:xfrm>
            <a:prstGeom prst="roundRect">
              <a:avLst>
                <a:gd name="adj" fmla="val 4710"/>
              </a:avLst>
            </a:prstGeom>
            <a:solidFill>
              <a:srgbClr val="C6C6C6"/>
            </a:solidFill>
            <a:ln w="12700">
              <a:gradFill flip="none" rotWithShape="1">
                <a:gsLst>
                  <a:gs pos="50000">
                    <a:srgbClr val="FFFFFF">
                      <a:lumMod val="95000"/>
                    </a:srgbClr>
                  </a:gs>
                  <a:gs pos="0">
                    <a:srgbClr val="FFFFFF">
                      <a:lumMod val="65000"/>
                    </a:srgbClr>
                  </a:gs>
                  <a:gs pos="100000">
                    <a:srgbClr val="FFFFFF">
                      <a:lumMod val="65000"/>
                    </a:srgbClr>
                  </a:gs>
                </a:gsLst>
                <a:lin ang="10800000" scaled="1"/>
                <a:tileRect/>
              </a:gradFill>
              <a:round/>
              <a:headEnd/>
              <a:tailEnd/>
            </a:ln>
            <a:effectLst>
              <a:innerShdw blurRad="152400">
                <a:prstClr val="black"/>
              </a:innerShdw>
            </a:effectLst>
          </p:spPr>
          <p:txBody>
            <a:bodyPr wrap="none" lIns="0" tIns="0" rIns="0" bIns="0" rtlCol="0" anchor="ctr"/>
            <a:lstStyle/>
            <a:p>
              <a:pPr defTabSz="342415"/>
              <a:endParaRPr lang="en-US" sz="700" kern="0" cap="all" dirty="0" err="1">
                <a:solidFill>
                  <a:srgbClr val="FFFFFF"/>
                </a:solidFill>
              </a:endParaRPr>
            </a:p>
          </p:txBody>
        </p:sp>
        <p:sp>
          <p:nvSpPr>
            <p:cNvPr id="135" name="Rounded Rectangle 134"/>
            <p:cNvSpPr/>
            <p:nvPr/>
          </p:nvSpPr>
          <p:spPr bwMode="auto">
            <a:xfrm>
              <a:off x="828870" y="2985122"/>
              <a:ext cx="7498080" cy="3063240"/>
            </a:xfrm>
            <a:prstGeom prst="roundRect">
              <a:avLst>
                <a:gd name="adj" fmla="val 4542"/>
              </a:avLst>
            </a:prstGeom>
            <a:solidFill>
              <a:srgbClr val="FFFFFF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rtlCol="0" anchor="ctr"/>
            <a:lstStyle/>
            <a:p>
              <a:pPr defTabSz="3425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kern="0" cap="all" dirty="0" err="1">
                <a:solidFill>
                  <a:srgbClr val="FFFFFF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17315" y="2926830"/>
              <a:ext cx="5832772" cy="310363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2" name="Rounded Rectangle 131"/>
          <p:cNvSpPr/>
          <p:nvPr/>
        </p:nvSpPr>
        <p:spPr bwMode="auto">
          <a:xfrm>
            <a:off x="689764" y="6122214"/>
            <a:ext cx="3838196" cy="697894"/>
          </a:xfrm>
          <a:prstGeom prst="roundRect">
            <a:avLst>
              <a:gd name="adj" fmla="val 4542"/>
            </a:avLst>
          </a:prstGeom>
          <a:gradFill flip="none" rotWithShape="1">
            <a:gsLst>
              <a:gs pos="63000">
                <a:srgbClr val="FFFFFF">
                  <a:alpha val="0"/>
                </a:srgbClr>
              </a:gs>
              <a:gs pos="0">
                <a:srgbClr val="FFFFFF">
                  <a:alpha val="88000"/>
                </a:srgbClr>
              </a:gs>
              <a:gs pos="12000">
                <a:srgbClr val="FFFFFF">
                  <a:alpha val="70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rtlCol="0"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kern="0" dirty="0" smtClean="0">
              <a:solidFill>
                <a:srgbClr val="595959"/>
              </a:solidFill>
            </a:endParaRPr>
          </a:p>
        </p:txBody>
      </p:sp>
      <p:grpSp>
        <p:nvGrpSpPr>
          <p:cNvPr id="162" name="Group 161"/>
          <p:cNvGrpSpPr/>
          <p:nvPr/>
        </p:nvGrpSpPr>
        <p:grpSpPr>
          <a:xfrm>
            <a:off x="1330441" y="6152540"/>
            <a:ext cx="846005" cy="668188"/>
            <a:chOff x="1297395" y="5753102"/>
            <a:chExt cx="921402" cy="727738"/>
          </a:xfrm>
        </p:grpSpPr>
        <p:grpSp>
          <p:nvGrpSpPr>
            <p:cNvPr id="163" name="Group 162"/>
            <p:cNvGrpSpPr/>
            <p:nvPr/>
          </p:nvGrpSpPr>
          <p:grpSpPr>
            <a:xfrm>
              <a:off x="1495287" y="5753102"/>
              <a:ext cx="510302" cy="510169"/>
              <a:chOff x="-9504" y="3143658"/>
              <a:chExt cx="688376" cy="688196"/>
            </a:xfrm>
          </p:grpSpPr>
          <p:grpSp>
            <p:nvGrpSpPr>
              <p:cNvPr id="165" name="Group 164"/>
              <p:cNvGrpSpPr/>
              <p:nvPr/>
            </p:nvGrpSpPr>
            <p:grpSpPr>
              <a:xfrm>
                <a:off x="-9504" y="3143658"/>
                <a:ext cx="688376" cy="688196"/>
                <a:chOff x="21089" y="1411055"/>
                <a:chExt cx="759261" cy="759064"/>
              </a:xfrm>
            </p:grpSpPr>
            <p:sp>
              <p:nvSpPr>
                <p:cNvPr id="167" name="Oval 166"/>
                <p:cNvSpPr/>
                <p:nvPr/>
              </p:nvSpPr>
              <p:spPr bwMode="gray">
                <a:xfrm>
                  <a:off x="21089" y="1411055"/>
                  <a:ext cx="759261" cy="759064"/>
                </a:xfrm>
                <a:prstGeom prst="ellipse">
                  <a:avLst/>
                </a:prstGeom>
                <a:gradFill flip="none" rotWithShape="1">
                  <a:gsLst>
                    <a:gs pos="20000">
                      <a:srgbClr val="003D79">
                        <a:lumMod val="75000"/>
                      </a:srgbClr>
                    </a:gs>
                    <a:gs pos="50000">
                      <a:srgbClr val="003D79"/>
                    </a:gs>
                    <a:gs pos="80000">
                      <a:srgbClr val="003D79">
                        <a:lumMod val="75000"/>
                      </a:srgbClr>
                    </a:gs>
                  </a:gsLst>
                  <a:lin ang="13500000" scaled="1"/>
                  <a:tileRect/>
                </a:gradFill>
                <a:ln w="19050">
                  <a:gradFill flip="none" rotWithShape="1">
                    <a:gsLst>
                      <a:gs pos="50000">
                        <a:srgbClr val="FFFFFF">
                          <a:lumMod val="95000"/>
                        </a:srgbClr>
                      </a:gs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10800000" scaled="1"/>
                    <a:tileRect/>
                  </a:gradFill>
                  <a:round/>
                  <a:headEnd/>
                  <a:tailEnd/>
                </a:ln>
                <a:effectLst>
                  <a:innerShdw blurRad="152400">
                    <a:prstClr val="black"/>
                  </a:innerShdw>
                </a:effectLst>
              </p:spPr>
              <p:txBody>
                <a:bodyPr wrap="none" lIns="0" tIns="0" rIns="0" bIns="0" rtlCol="0" anchor="ctr"/>
                <a:lstStyle/>
                <a:p>
                  <a:pPr defTabSz="34258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 kern="0" cap="all" dirty="0">
                    <a:solidFill>
                      <a:srgbClr val="595959"/>
                    </a:solidFill>
                  </a:endParaRPr>
                </a:p>
              </p:txBody>
            </p:sp>
            <p:sp>
              <p:nvSpPr>
                <p:cNvPr id="168" name="Oval 167"/>
                <p:cNvSpPr/>
                <p:nvPr/>
              </p:nvSpPr>
              <p:spPr bwMode="gray">
                <a:xfrm>
                  <a:off x="52073" y="1442031"/>
                  <a:ext cx="697293" cy="697112"/>
                </a:xfrm>
                <a:prstGeom prst="ellipse">
                  <a:avLst/>
                </a:prstGeom>
                <a:gradFill flip="none" rotWithShape="1">
                  <a:gsLst>
                    <a:gs pos="63000">
                      <a:srgbClr val="FFFFFF">
                        <a:alpha val="0"/>
                      </a:srgbClr>
                    </a:gs>
                    <a:gs pos="0">
                      <a:srgbClr val="FFFFFF">
                        <a:alpha val="75000"/>
                      </a:srgbClr>
                    </a:gs>
                    <a:gs pos="12000">
                      <a:srgbClr val="FFFFFF">
                        <a:alpha val="50000"/>
                      </a:srgbClr>
                    </a:gs>
                  </a:gsLst>
                  <a:lin ang="54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0" rIns="0" bIns="0" rtlCol="0" anchor="ctr"/>
                <a:lstStyle/>
                <a:p>
                  <a:pPr defTabSz="34258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 kern="0" cap="all" dirty="0">
                    <a:solidFill>
                      <a:srgbClr val="595959"/>
                    </a:solidFill>
                  </a:endParaRPr>
                </a:p>
              </p:txBody>
            </p:sp>
          </p:grpSp>
          <p:pic>
            <p:nvPicPr>
              <p:cNvPr id="166" name="Picture 165" descr="compute 1.png"/>
              <p:cNvPicPr>
                <a:picLocks noChangeAspect="1"/>
              </p:cNvPicPr>
              <p:nvPr/>
            </p:nvPicPr>
            <p:blipFill>
              <a:blip r:embed="rId4" cstate="screen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146372" y="3304000"/>
                <a:ext cx="376624" cy="367512"/>
              </a:xfrm>
              <a:prstGeom prst="rect">
                <a:avLst/>
              </a:prstGeo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sp>
          <p:nvSpPr>
            <p:cNvPr id="164" name="TextBox 163"/>
            <p:cNvSpPr txBox="1"/>
            <p:nvPr/>
          </p:nvSpPr>
          <p:spPr>
            <a:xfrm>
              <a:off x="1297395" y="6212676"/>
              <a:ext cx="921402" cy="268164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000" b="1" kern="0" dirty="0" smtClean="0">
                  <a:solidFill>
                    <a:srgbClr val="595959"/>
                  </a:solidFill>
                </a:rPr>
                <a:t>運算</a:t>
              </a:r>
              <a:endParaRPr lang="zh-TW" altLang="en-US" sz="1000" b="1" kern="0" dirty="0">
                <a:solidFill>
                  <a:srgbClr val="595959"/>
                </a:solidFill>
              </a:endParaRPr>
            </a:p>
          </p:txBody>
        </p:sp>
      </p:grpSp>
      <p:sp>
        <p:nvSpPr>
          <p:cNvPr id="184" name="Rectangle 183"/>
          <p:cNvSpPr/>
          <p:nvPr/>
        </p:nvSpPr>
        <p:spPr>
          <a:xfrm>
            <a:off x="381000" y="6216958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100" b="1" kern="0" smtClean="0">
                <a:solidFill>
                  <a:srgbClr val="595959"/>
                </a:solidFill>
              </a:rPr>
              <a:t>實體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100" b="1" kern="0" smtClean="0">
                <a:solidFill>
                  <a:srgbClr val="595959"/>
                </a:solidFill>
              </a:rPr>
              <a:t>硬體</a:t>
            </a:r>
            <a:endParaRPr lang="zh-TW" altLang="en-US" sz="1100" b="1" kern="0" dirty="0">
              <a:solidFill>
                <a:srgbClr val="595959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885326" y="3415398"/>
            <a:ext cx="6153666" cy="699402"/>
            <a:chOff x="885326" y="3415398"/>
            <a:chExt cx="6153666" cy="699402"/>
          </a:xfrm>
        </p:grpSpPr>
        <p:sp>
          <p:nvSpPr>
            <p:cNvPr id="201" name="TextBox 200"/>
            <p:cNvSpPr txBox="1"/>
            <p:nvPr/>
          </p:nvSpPr>
          <p:spPr>
            <a:xfrm>
              <a:off x="885326" y="3571876"/>
              <a:ext cx="1114906" cy="461576"/>
            </a:xfrm>
            <a:prstGeom prst="rect">
              <a:avLst/>
            </a:prstGeom>
            <a:noFill/>
          </p:spPr>
          <p:txBody>
            <a:bodyPr wrap="square" lIns="91352" tIns="45676" rIns="91352" bIns="45676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200" b="1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原則式管理和自動化</a:t>
              </a:r>
              <a:endParaRPr lang="zh-TW" altLang="en-US" sz="1200" b="1" kern="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639418" y="3426536"/>
              <a:ext cx="1202971" cy="688264"/>
              <a:chOff x="2639418" y="3320483"/>
              <a:chExt cx="1202971" cy="688264"/>
            </a:xfrm>
          </p:grpSpPr>
          <p:sp>
            <p:nvSpPr>
              <p:cNvPr id="202" name="Rectangle 201"/>
              <p:cNvSpPr/>
              <p:nvPr/>
            </p:nvSpPr>
            <p:spPr>
              <a:xfrm>
                <a:off x="2639418" y="3754831"/>
                <a:ext cx="1202971" cy="253916"/>
              </a:xfrm>
              <a:prstGeom prst="rect">
                <a:avLst/>
              </a:prstGeom>
            </p:spPr>
            <p:txBody>
              <a:bodyPr wrap="square" lIns="0" rIns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050" b="1" kern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/>
                  </a:rPr>
                  <a:t>雲端自動化 </a:t>
                </a:r>
                <a:endParaRPr lang="zh-TW" altLang="en-US" sz="105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/>
                </a:endParaRPr>
              </a:p>
            </p:txBody>
          </p:sp>
          <p:pic>
            <p:nvPicPr>
              <p:cNvPr id="188" name="Picture 6" descr="C:\Users\Abject-3D\Desktop\VMWare Files\FINAL diagrams\Basic Virtualization\3D PNGs\DGRM_vCenter_Overview_R3_Q109_4.png"/>
              <p:cNvPicPr>
                <a:picLocks noChangeAspect="1" noChangeArrowheads="1"/>
              </p:cNvPicPr>
              <p:nvPr/>
            </p:nvPicPr>
            <p:blipFill>
              <a:blip r:embed="rId5" cstate="screen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1866" y="3320483"/>
                <a:ext cx="409656" cy="446479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78000"/>
                  </a:prstClr>
                </a:outerShdw>
              </a:effectLst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4601205" y="3471666"/>
              <a:ext cx="723275" cy="643134"/>
              <a:chOff x="4601205" y="3365613"/>
              <a:chExt cx="723275" cy="643134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4601205" y="3754831"/>
                <a:ext cx="723275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050" b="1" kern="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/>
                  </a:rPr>
                  <a:t>雲端作業</a:t>
                </a:r>
                <a:endParaRPr lang="zh-TW" altLang="en-US" sz="105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/>
                </a:endParaRPr>
              </a:p>
            </p:txBody>
          </p:sp>
          <p:pic>
            <p:nvPicPr>
              <p:cNvPr id="190" name="Picture 2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3136" y="3365613"/>
                <a:ext cx="440963" cy="29542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isometricLeftDown"/>
                <a:lightRig rig="threePt" dir="t"/>
              </a:scene3d>
              <a:sp3d extrusionH="38100"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6315717" y="3415398"/>
              <a:ext cx="723275" cy="693466"/>
              <a:chOff x="6474384" y="3309345"/>
              <a:chExt cx="723275" cy="693466"/>
            </a:xfrm>
          </p:grpSpPr>
          <p:sp>
            <p:nvSpPr>
              <p:cNvPr id="193" name="Rectangle 192"/>
              <p:cNvSpPr/>
              <p:nvPr/>
            </p:nvSpPr>
            <p:spPr>
              <a:xfrm>
                <a:off x="6474384" y="3748895"/>
                <a:ext cx="723275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050" b="1" kern="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/>
                  </a:rPr>
                  <a:t>雲端業務</a:t>
                </a:r>
                <a:endParaRPr lang="zh-TW" altLang="en-US" sz="105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/>
                </a:endParaRPr>
              </a:p>
            </p:txBody>
          </p:sp>
          <p:pic>
            <p:nvPicPr>
              <p:cNvPr id="194" name="Picture 2" descr="C:\Users\Abject-3D\Desktop\VMWare Files\FINAL diagrams\Basic Virtualization\3D PNGs\VMW_09Q3_DGRM_SRM_SharedRecSite_R2_Comm_0.png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27357" y="3309345"/>
                <a:ext cx="404397" cy="468266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231" name="Rectangle 230"/>
          <p:cNvSpPr/>
          <p:nvPr/>
        </p:nvSpPr>
        <p:spPr>
          <a:xfrm>
            <a:off x="1863185" y="3009165"/>
            <a:ext cx="6396706" cy="30777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bg1">
                    <a:lumMod val="50000"/>
                    <a:alpha val="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0"/>
                  </a:schemeClr>
                </a:gs>
              </a:gsLst>
              <a:lin ang="0" scaled="1"/>
              <a:tileRect/>
            </a:gradFill>
          </a:ln>
        </p:spPr>
        <p:txBody>
          <a:bodyPr wrap="square" lIns="91352" tIns="45676" rIns="91352" bIns="45676" anchor="ctr">
            <a:spAutoFit/>
          </a:bodyPr>
          <a:lstStyle/>
          <a:p>
            <a:pPr algn="ctr"/>
            <a:r>
              <a:rPr lang="zh-TW" altLang="en-US" sz="1400" b="1" kern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軟體定義的資料中心</a:t>
            </a:r>
            <a:endParaRPr lang="zh-TW" altLang="en-US" sz="1400" b="1" kern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39" name="Trapezoid 238"/>
          <p:cNvSpPr/>
          <p:nvPr/>
        </p:nvSpPr>
        <p:spPr>
          <a:xfrm rot="5400000">
            <a:off x="5164006" y="3817343"/>
            <a:ext cx="1773775" cy="2472256"/>
          </a:xfrm>
          <a:prstGeom prst="trapezoid">
            <a:avLst>
              <a:gd name="adj" fmla="val 33086"/>
            </a:avLst>
          </a:prstGeom>
          <a:gradFill flip="none" rotWithShape="1">
            <a:gsLst>
              <a:gs pos="0">
                <a:schemeClr val="bg1">
                  <a:alpha val="23000"/>
                </a:schemeClr>
              </a:gs>
              <a:gs pos="100000">
                <a:srgbClr val="555457">
                  <a:alpha val="61176"/>
                </a:srgbClr>
              </a:gs>
            </a:gsLst>
            <a:lin ang="5400000" scaled="0"/>
            <a:tileRect/>
          </a:gra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 dirty="0">
              <a:solidFill>
                <a:srgbClr val="FFFFFF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256130" y="5057566"/>
            <a:ext cx="1421727" cy="837195"/>
            <a:chOff x="5204180" y="5057566"/>
            <a:chExt cx="1421727" cy="837195"/>
          </a:xfrm>
        </p:grpSpPr>
        <p:pic>
          <p:nvPicPr>
            <p:cNvPr id="205" name="Picture 2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04180" y="5057566"/>
              <a:ext cx="1421727" cy="837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6" name="TextBox 205"/>
            <p:cNvSpPr txBox="1"/>
            <p:nvPr/>
          </p:nvSpPr>
          <p:spPr>
            <a:xfrm>
              <a:off x="5532718" y="5313290"/>
              <a:ext cx="76465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zh-TW" altLang="en-US" sz="1050" b="1" kern="0" smtClean="0">
                  <a:solidFill>
                    <a:srgbClr val="717074">
                      <a:lumMod val="50000"/>
                    </a:srgbClr>
                  </a:solidFill>
                </a:rPr>
                <a:t>私有雲</a:t>
              </a:r>
              <a:endParaRPr lang="zh-TW" altLang="en-US" sz="1050" b="1" kern="0" dirty="0">
                <a:solidFill>
                  <a:srgbClr val="717074">
                    <a:lumMod val="50000"/>
                  </a:srgbClr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721848" y="5057566"/>
            <a:ext cx="1426068" cy="839751"/>
            <a:chOff x="6669898" y="5057566"/>
            <a:chExt cx="1426068" cy="839751"/>
          </a:xfrm>
        </p:grpSpPr>
        <p:pic>
          <p:nvPicPr>
            <p:cNvPr id="254" name="Picture 2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69898" y="5057566"/>
              <a:ext cx="1426068" cy="839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5" name="TextBox 254"/>
            <p:cNvSpPr txBox="1"/>
            <p:nvPr/>
          </p:nvSpPr>
          <p:spPr>
            <a:xfrm>
              <a:off x="6877504" y="5324093"/>
              <a:ext cx="92869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zh-TW" altLang="en-US" sz="1050" b="1" kern="0" dirty="0" smtClean="0">
                  <a:solidFill>
                    <a:srgbClr val="717074">
                      <a:lumMod val="50000"/>
                    </a:srgbClr>
                  </a:solidFill>
                </a:rPr>
                <a:t>公有雲</a:t>
              </a:r>
              <a:endParaRPr lang="zh-TW" altLang="en-US" sz="1050" b="1" kern="0" dirty="0">
                <a:solidFill>
                  <a:srgbClr val="717074">
                    <a:lumMod val="50000"/>
                  </a:srgbClr>
                </a:solidFill>
              </a:endParaRPr>
            </a:p>
          </p:txBody>
        </p:sp>
      </p:grpSp>
      <p:grpSp>
        <p:nvGrpSpPr>
          <p:cNvPr id="256" name="Group 255"/>
          <p:cNvGrpSpPr/>
          <p:nvPr/>
        </p:nvGrpSpPr>
        <p:grpSpPr>
          <a:xfrm>
            <a:off x="5818693" y="4228605"/>
            <a:ext cx="1766661" cy="1118259"/>
            <a:chOff x="5516209" y="4191000"/>
            <a:chExt cx="1570391" cy="983109"/>
          </a:xfrm>
        </p:grpSpPr>
        <p:pic>
          <p:nvPicPr>
            <p:cNvPr id="257" name="Picture 27" descr="ICON_Cloud_Q30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6209" y="4191000"/>
              <a:ext cx="1570391" cy="983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8" name="TextBox 257"/>
            <p:cNvSpPr txBox="1"/>
            <p:nvPr/>
          </p:nvSpPr>
          <p:spPr>
            <a:xfrm>
              <a:off x="5697379" y="4433026"/>
              <a:ext cx="1193638" cy="223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zh-TW" altLang="en-US" sz="1050" b="1" kern="0" smtClean="0">
                  <a:solidFill>
                    <a:srgbClr val="717074">
                      <a:lumMod val="50000"/>
                    </a:srgbClr>
                  </a:solidFill>
                </a:rPr>
                <a:t>混合雲</a:t>
              </a:r>
              <a:endParaRPr lang="zh-TW" altLang="en-US" sz="1050" b="1" kern="0" dirty="0">
                <a:solidFill>
                  <a:srgbClr val="717074">
                    <a:lumMod val="50000"/>
                  </a:srgbClr>
                </a:solidFill>
              </a:endParaRPr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5734530" y="4587974"/>
              <a:ext cx="1224133" cy="297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TW" sz="800" kern="0" smtClean="0">
                  <a:solidFill>
                    <a:srgbClr val="0095D3">
                      <a:lumMod val="75000"/>
                    </a:srgbClr>
                  </a:solidFill>
                </a:rPr>
                <a:t>VMware </a:t>
              </a:r>
              <a:r>
                <a:rPr lang="zh-TW" altLang="en-US" sz="800" kern="0" smtClean="0">
                  <a:solidFill>
                    <a:srgbClr val="0095D3">
                      <a:lumMod val="75000"/>
                    </a:srgbClr>
                  </a:solidFill>
                </a:rPr>
                <a:t>及</a:t>
              </a:r>
              <a:r>
                <a:rPr/>
                <a:t/>
              </a:r>
              <a:br>
                <a:rPr/>
              </a:br>
              <a:r>
                <a:rPr lang="en-US" altLang="zh-TW" sz="800" kern="0" smtClean="0">
                  <a:solidFill>
                    <a:srgbClr val="0095D3">
                      <a:lumMod val="75000"/>
                    </a:srgbClr>
                  </a:solidFill>
                </a:rPr>
                <a:t>vCloud </a:t>
              </a:r>
              <a:r>
                <a:rPr lang="zh-TW" altLang="en-US" sz="800" kern="0" smtClean="0">
                  <a:solidFill>
                    <a:srgbClr val="0095D3">
                      <a:lumMod val="75000"/>
                    </a:srgbClr>
                  </a:solidFill>
                </a:rPr>
                <a:t>資料中心合作夥伴</a:t>
              </a:r>
              <a:endParaRPr lang="zh-TW" altLang="en-US" sz="800" kern="0" dirty="0">
                <a:solidFill>
                  <a:srgbClr val="0095D3">
                    <a:lumMod val="75000"/>
                  </a:srgbClr>
                </a:solidFill>
              </a:endParaRPr>
            </a:p>
          </p:txBody>
        </p:sp>
      </p:grpSp>
      <p:sp>
        <p:nvSpPr>
          <p:cNvPr id="152" name="Rounded Rectangle 151"/>
          <p:cNvSpPr/>
          <p:nvPr/>
        </p:nvSpPr>
        <p:spPr bwMode="auto">
          <a:xfrm>
            <a:off x="961138" y="4133245"/>
            <a:ext cx="3934023" cy="1848643"/>
          </a:xfrm>
          <a:prstGeom prst="roundRect">
            <a:avLst>
              <a:gd name="adj" fmla="val 6299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gradFill flip="none" rotWithShape="1">
              <a:gsLst>
                <a:gs pos="50000">
                  <a:srgbClr val="FFFFFF">
                    <a:lumMod val="95000"/>
                  </a:srgbClr>
                </a:gs>
                <a:gs pos="0">
                  <a:srgbClr val="FFFFFF">
                    <a:lumMod val="65000"/>
                  </a:srgbClr>
                </a:gs>
                <a:gs pos="100000">
                  <a:srgbClr val="FFFFFF">
                    <a:lumMod val="65000"/>
                  </a:srgbClr>
                </a:gs>
              </a:gsLst>
              <a:lin ang="10800000" scaled="1"/>
              <a:tileRect/>
            </a:gradFill>
            <a:round/>
            <a:headEnd/>
            <a:tailEnd/>
          </a:ln>
          <a:effectLst>
            <a:innerShdw blurRad="152400">
              <a:prstClr val="black"/>
            </a:innerShdw>
          </a:effectLst>
        </p:spPr>
        <p:txBody>
          <a:bodyPr wrap="none" lIns="0" tIns="0" rIns="0" bIns="0" rtlCol="0" anchor="ctr"/>
          <a:lstStyle/>
          <a:p>
            <a:pPr defTabSz="34241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cap="all" dirty="0" err="1">
              <a:solidFill>
                <a:srgbClr val="FFFFFF"/>
              </a:solidFill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1032262" y="4191496"/>
            <a:ext cx="3791774" cy="53091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kern="0" smtClean="0">
                <a:solidFill>
                  <a:schemeClr val="accent1">
                    <a:lumMod val="50000"/>
                  </a:schemeClr>
                </a:solidFill>
              </a:rPr>
              <a:t>虛擬化基礎架構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050" b="1" kern="0" smtClean="0">
                <a:solidFill>
                  <a:schemeClr val="accent1">
                    <a:lumMod val="50000"/>
                  </a:schemeClr>
                </a:solidFill>
              </a:rPr>
              <a:t>抽取及建立集區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55" name="Straight Arrow Connector 154"/>
          <p:cNvCxnSpPr/>
          <p:nvPr/>
        </p:nvCxnSpPr>
        <p:spPr bwMode="auto">
          <a:xfrm rot="16200000">
            <a:off x="1558419" y="5925464"/>
            <a:ext cx="384038" cy="0"/>
          </a:xfrm>
          <a:prstGeom prst="straightConnector1">
            <a:avLst/>
          </a:prstGeom>
          <a:solidFill>
            <a:srgbClr val="0095D3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56" name="TextBox 155"/>
          <p:cNvSpPr txBox="1"/>
          <p:nvPr/>
        </p:nvSpPr>
        <p:spPr>
          <a:xfrm>
            <a:off x="1214876" y="5050960"/>
            <a:ext cx="1071124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000" kern="0" dirty="0" smtClean="0">
                <a:solidFill>
                  <a:schemeClr val="accent1">
                    <a:lumMod val="50000"/>
                  </a:schemeClr>
                </a:solidFill>
              </a:rPr>
              <a:t>運算抽取 </a:t>
            </a:r>
            <a:r>
              <a:rPr lang="en-US" altLang="zh-TW" sz="1000" kern="0" dirty="0" smtClean="0">
                <a:solidFill>
                  <a:schemeClr val="accent1">
                    <a:lumMod val="50000"/>
                  </a:schemeClr>
                </a:solidFill>
              </a:rPr>
              <a:t>= </a:t>
            </a:r>
            <a:br>
              <a:rPr lang="en-US" altLang="zh-TW" sz="1000" kern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zh-TW" altLang="en-US" sz="1000" kern="0" dirty="0" smtClean="0">
                <a:solidFill>
                  <a:schemeClr val="accent1">
                    <a:lumMod val="50000"/>
                  </a:schemeClr>
                </a:solidFill>
              </a:rPr>
              <a:t>伺服器虛擬化</a:t>
            </a:r>
            <a:endParaRPr lang="zh-TW" altLang="en-US" sz="1000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95287" y="4591591"/>
            <a:ext cx="468545" cy="468423"/>
            <a:chOff x="1495287" y="4460861"/>
            <a:chExt cx="510302" cy="510169"/>
          </a:xfrm>
        </p:grpSpPr>
        <p:grpSp>
          <p:nvGrpSpPr>
            <p:cNvPr id="158" name="Group 157"/>
            <p:cNvGrpSpPr/>
            <p:nvPr/>
          </p:nvGrpSpPr>
          <p:grpSpPr>
            <a:xfrm>
              <a:off x="1495287" y="4460861"/>
              <a:ext cx="510302" cy="510169"/>
              <a:chOff x="21089" y="1411055"/>
              <a:chExt cx="759261" cy="759064"/>
            </a:xfrm>
            <a:gradFill>
              <a:gsLst>
                <a:gs pos="50000">
                  <a:schemeClr val="accent1">
                    <a:lumMod val="95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alpha val="75000"/>
                    <a:lumMod val="71000"/>
                    <a:lumOff val="29000"/>
                  </a:schemeClr>
                </a:gs>
              </a:gsLst>
              <a:lin ang="10800000" scaled="1"/>
            </a:gradFill>
          </p:grpSpPr>
          <p:sp>
            <p:nvSpPr>
              <p:cNvPr id="160" name="Oval 159"/>
              <p:cNvSpPr/>
              <p:nvPr/>
            </p:nvSpPr>
            <p:spPr bwMode="gray">
              <a:xfrm>
                <a:off x="21089" y="1411055"/>
                <a:ext cx="759261" cy="759064"/>
              </a:xfrm>
              <a:prstGeom prst="ellipse">
                <a:avLst/>
              </a:prstGeom>
              <a:grpFill/>
              <a:ln w="19050">
                <a:gradFill flip="none" rotWithShape="1">
                  <a:gsLst>
                    <a:gs pos="50000">
                      <a:srgbClr val="FFFFFF">
                        <a:lumMod val="95000"/>
                      </a:srgbClr>
                    </a:gs>
                    <a:gs pos="0">
                      <a:srgbClr val="FFFFFF">
                        <a:lumMod val="65000"/>
                      </a:srgbClr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10800000" scaled="1"/>
                  <a:tileRect/>
                </a:gradFill>
                <a:round/>
                <a:headEnd/>
                <a:tailEnd/>
              </a:ln>
              <a:effectLst>
                <a:innerShdw blurRad="152400">
                  <a:prstClr val="black"/>
                </a:innerShdw>
              </a:effectLst>
            </p:spPr>
            <p:txBody>
              <a:bodyPr wrap="none" lIns="0" tIns="0" rIns="0" bIns="0" rtlCol="0" anchor="ctr"/>
              <a:lstStyle/>
              <a:p>
                <a:pPr defTabSz="34258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cap="all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1" name="Oval 160"/>
              <p:cNvSpPr/>
              <p:nvPr/>
            </p:nvSpPr>
            <p:spPr bwMode="gray">
              <a:xfrm>
                <a:off x="52072" y="1442031"/>
                <a:ext cx="697293" cy="697112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rtlCol="0" anchor="ctr"/>
              <a:lstStyle/>
              <a:p>
                <a:pPr defTabSz="34258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kern="0" cap="all" dirty="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159" name="Picture 158" descr="compute 1.png"/>
            <p:cNvPicPr>
              <a:picLocks noChangeAspect="1"/>
            </p:cNvPicPr>
            <p:nvPr/>
          </p:nvPicPr>
          <p:blipFill>
            <a:blip r:embed="rId4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610840" y="4579725"/>
              <a:ext cx="279196" cy="272442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8" name="Group 27"/>
          <p:cNvGrpSpPr/>
          <p:nvPr/>
        </p:nvGrpSpPr>
        <p:grpSpPr>
          <a:xfrm>
            <a:off x="2451100" y="4591591"/>
            <a:ext cx="997357" cy="2234353"/>
            <a:chOff x="2451100" y="4591591"/>
            <a:chExt cx="997357" cy="2234353"/>
          </a:xfrm>
        </p:grpSpPr>
        <p:grpSp>
          <p:nvGrpSpPr>
            <p:cNvPr id="8" name="Group 7"/>
            <p:cNvGrpSpPr/>
            <p:nvPr/>
          </p:nvGrpSpPr>
          <p:grpSpPr>
            <a:xfrm>
              <a:off x="2626008" y="6152547"/>
              <a:ext cx="706076" cy="673397"/>
              <a:chOff x="2626008" y="6119097"/>
              <a:chExt cx="706076" cy="673397"/>
            </a:xfrm>
          </p:grpSpPr>
          <p:sp>
            <p:nvSpPr>
              <p:cNvPr id="138" name="TextBox 137"/>
              <p:cNvSpPr txBox="1"/>
              <p:nvPr/>
            </p:nvSpPr>
            <p:spPr>
              <a:xfrm>
                <a:off x="2626008" y="6546273"/>
                <a:ext cx="706076" cy="246221"/>
              </a:xfrm>
              <a:prstGeom prst="rect">
                <a:avLst/>
              </a:prstGeom>
              <a:noFill/>
            </p:spPr>
            <p:txBody>
              <a:bodyPr wrap="square" lIns="91440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000" b="1" kern="0" dirty="0" smtClean="0">
                    <a:solidFill>
                      <a:srgbClr val="595959"/>
                    </a:solidFill>
                  </a:rPr>
                  <a:t>網路</a:t>
                </a:r>
                <a:endParaRPr lang="zh-TW" altLang="en-US" sz="1000" b="1" kern="0" dirty="0">
                  <a:solidFill>
                    <a:srgbClr val="595959"/>
                  </a:solidFill>
                </a:endParaRPr>
              </a:p>
            </p:txBody>
          </p:sp>
          <p:grpSp>
            <p:nvGrpSpPr>
              <p:cNvPr id="140" name="Group 139"/>
              <p:cNvGrpSpPr/>
              <p:nvPr/>
            </p:nvGrpSpPr>
            <p:grpSpPr>
              <a:xfrm>
                <a:off x="2720379" y="6119097"/>
                <a:ext cx="468545" cy="468423"/>
                <a:chOff x="-1037" y="2299679"/>
                <a:chExt cx="688376" cy="688196"/>
              </a:xfrm>
            </p:grpSpPr>
            <p:grpSp>
              <p:nvGrpSpPr>
                <p:cNvPr id="146" name="Group 145"/>
                <p:cNvGrpSpPr/>
                <p:nvPr/>
              </p:nvGrpSpPr>
              <p:grpSpPr>
                <a:xfrm>
                  <a:off x="-1037" y="2299679"/>
                  <a:ext cx="688376" cy="688196"/>
                  <a:chOff x="21089" y="1411055"/>
                  <a:chExt cx="759261" cy="759064"/>
                </a:xfrm>
              </p:grpSpPr>
              <p:sp>
                <p:nvSpPr>
                  <p:cNvPr id="148" name="Oval 147"/>
                  <p:cNvSpPr/>
                  <p:nvPr/>
                </p:nvSpPr>
                <p:spPr bwMode="gray">
                  <a:xfrm>
                    <a:off x="21089" y="1411055"/>
                    <a:ext cx="759261" cy="759064"/>
                  </a:xfrm>
                  <a:prstGeom prst="ellipse">
                    <a:avLst/>
                  </a:prstGeom>
                  <a:gradFill flip="none" rotWithShape="1">
                    <a:gsLst>
                      <a:gs pos="20000">
                        <a:srgbClr val="003D79">
                          <a:lumMod val="75000"/>
                        </a:srgbClr>
                      </a:gs>
                      <a:gs pos="50000">
                        <a:srgbClr val="003D79"/>
                      </a:gs>
                      <a:gs pos="80000">
                        <a:srgbClr val="003D79">
                          <a:lumMod val="75000"/>
                        </a:srgbClr>
                      </a:gs>
                    </a:gsLst>
                    <a:lin ang="13500000" scaled="1"/>
                    <a:tileRect/>
                  </a:gradFill>
                  <a:ln w="19050">
                    <a:gradFill flip="none" rotWithShape="1">
                      <a:gsLst>
                        <a:gs pos="50000">
                          <a:srgbClr val="FFFFFF">
                            <a:lumMod val="95000"/>
                          </a:srgbClr>
                        </a:gs>
                        <a:gs pos="0">
                          <a:srgbClr val="FFFFFF">
                            <a:lumMod val="65000"/>
                          </a:srgbClr>
                        </a:gs>
                        <a:gs pos="100000">
                          <a:srgbClr val="FFFFFF">
                            <a:lumMod val="65000"/>
                          </a:srgbClr>
                        </a:gs>
                      </a:gsLst>
                      <a:lin ang="10800000" scaled="1"/>
                      <a:tileRect/>
                    </a:gradFill>
                    <a:round/>
                    <a:headEnd/>
                    <a:tailEnd/>
                  </a:ln>
                  <a:effectLst>
                    <a:innerShdw blurRad="152400">
                      <a:prstClr val="black"/>
                    </a:innerShdw>
                  </a:effectLst>
                </p:spPr>
                <p:txBody>
                  <a:bodyPr wrap="none" lIns="0" tIns="0" rIns="0" bIns="0" rtlCol="0" anchor="ctr"/>
                  <a:lstStyle/>
                  <a:p>
                    <a:pPr defTabSz="34258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 cap="all" dirty="0">
                      <a:solidFill>
                        <a:srgbClr val="595959"/>
                      </a:solidFill>
                    </a:endParaRPr>
                  </a:p>
                </p:txBody>
              </p:sp>
              <p:sp>
                <p:nvSpPr>
                  <p:cNvPr id="149" name="Oval 148"/>
                  <p:cNvSpPr/>
                  <p:nvPr/>
                </p:nvSpPr>
                <p:spPr bwMode="gray">
                  <a:xfrm>
                    <a:off x="52073" y="1442031"/>
                    <a:ext cx="697293" cy="697112"/>
                  </a:xfrm>
                  <a:prstGeom prst="ellipse">
                    <a:avLst/>
                  </a:prstGeom>
                  <a:gradFill flip="none" rotWithShape="1">
                    <a:gsLst>
                      <a:gs pos="63000">
                        <a:srgbClr val="FFFFFF">
                          <a:alpha val="0"/>
                        </a:srgbClr>
                      </a:gs>
                      <a:gs pos="0">
                        <a:srgbClr val="FFFFFF">
                          <a:alpha val="75000"/>
                        </a:srgbClr>
                      </a:gs>
                      <a:gs pos="12000">
                        <a:srgbClr val="FFFFFF">
                          <a:alpha val="50000"/>
                        </a:srgbClr>
                      </a:gs>
                    </a:gsLst>
                    <a:lin ang="5400000" scaled="1"/>
                    <a:tileRect/>
                  </a:gra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0" rIns="0" bIns="0" rtlCol="0" anchor="ctr"/>
                  <a:lstStyle/>
                  <a:p>
                    <a:pPr defTabSz="34258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 cap="all" dirty="0">
                      <a:solidFill>
                        <a:srgbClr val="595959"/>
                      </a:solidFill>
                    </a:endParaRPr>
                  </a:p>
                </p:txBody>
              </p:sp>
            </p:grpSp>
            <p:pic>
              <p:nvPicPr>
                <p:cNvPr id="147" name="Picture 146" descr="network1.png"/>
                <p:cNvPicPr>
                  <a:picLocks noChangeAspect="1"/>
                </p:cNvPicPr>
                <p:nvPr/>
              </p:nvPicPr>
              <p:blipFill>
                <a:blip r:embed="rId13" cstate="screen">
                  <a:biLevel thresh="25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188857" y="2453035"/>
                  <a:ext cx="308588" cy="381484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p:sp>
          <p:nvSpPr>
            <p:cNvPr id="170" name="TextBox 169"/>
            <p:cNvSpPr txBox="1"/>
            <p:nvPr/>
          </p:nvSpPr>
          <p:spPr>
            <a:xfrm>
              <a:off x="2451100" y="5050960"/>
              <a:ext cx="99735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000" kern="0" dirty="0" smtClean="0">
                  <a:solidFill>
                    <a:schemeClr val="accent1">
                      <a:lumMod val="50000"/>
                    </a:schemeClr>
                  </a:solidFill>
                </a:rPr>
                <a:t>網路抽取 </a:t>
              </a:r>
              <a:r>
                <a:rPr lang="en-US" altLang="zh-TW" sz="1000" kern="0" dirty="0" smtClean="0">
                  <a:solidFill>
                    <a:schemeClr val="accent1">
                      <a:lumMod val="50000"/>
                    </a:schemeClr>
                  </a:solidFill>
                </a:rPr>
                <a:t>= </a:t>
              </a:r>
              <a:br>
                <a:rPr lang="en-US" altLang="zh-TW" sz="1000" kern="0" dirty="0" smtClean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zh-TW" altLang="en-US" sz="1000" kern="0" dirty="0" smtClean="0">
                  <a:solidFill>
                    <a:schemeClr val="accent1">
                      <a:lumMod val="50000"/>
                    </a:schemeClr>
                  </a:solidFill>
                </a:rPr>
                <a:t>虛擬網路</a:t>
              </a:r>
              <a:endParaRPr lang="zh-TW" altLang="en-US" sz="1000" kern="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175" name="Straight Arrow Connector 174"/>
            <p:cNvCxnSpPr/>
            <p:nvPr/>
          </p:nvCxnSpPr>
          <p:spPr bwMode="auto">
            <a:xfrm rot="16200000">
              <a:off x="2757759" y="5922426"/>
              <a:ext cx="384038" cy="0"/>
            </a:xfrm>
            <a:prstGeom prst="straightConnector1">
              <a:avLst/>
            </a:prstGeom>
            <a:solidFill>
              <a:srgbClr val="0095D3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pSp>
          <p:nvGrpSpPr>
            <p:cNvPr id="5" name="Group 4"/>
            <p:cNvGrpSpPr/>
            <p:nvPr/>
          </p:nvGrpSpPr>
          <p:grpSpPr>
            <a:xfrm>
              <a:off x="2686502" y="4591591"/>
              <a:ext cx="468545" cy="468423"/>
              <a:chOff x="2686502" y="4460861"/>
              <a:chExt cx="510302" cy="510169"/>
            </a:xfrm>
          </p:grpSpPr>
          <p:grpSp>
            <p:nvGrpSpPr>
              <p:cNvPr id="207" name="Group 206"/>
              <p:cNvGrpSpPr/>
              <p:nvPr/>
            </p:nvGrpSpPr>
            <p:grpSpPr>
              <a:xfrm>
                <a:off x="2686502" y="4460861"/>
                <a:ext cx="510302" cy="510169"/>
                <a:chOff x="21089" y="1411055"/>
                <a:chExt cx="759261" cy="759064"/>
              </a:xfrm>
              <a:gradFill>
                <a:gsLst>
                  <a:gs pos="50000">
                    <a:schemeClr val="accent1">
                      <a:lumMod val="95000"/>
                    </a:schemeClr>
                  </a:gs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chemeClr val="accent1">
                      <a:alpha val="75000"/>
                      <a:lumMod val="71000"/>
                      <a:lumOff val="29000"/>
                    </a:schemeClr>
                  </a:gs>
                </a:gsLst>
                <a:lin ang="10800000" scaled="1"/>
              </a:gradFill>
            </p:grpSpPr>
            <p:sp>
              <p:nvSpPr>
                <p:cNvPr id="210" name="Oval 209"/>
                <p:cNvSpPr/>
                <p:nvPr/>
              </p:nvSpPr>
              <p:spPr bwMode="gray">
                <a:xfrm>
                  <a:off x="21089" y="1411055"/>
                  <a:ext cx="759261" cy="759064"/>
                </a:xfrm>
                <a:prstGeom prst="ellipse">
                  <a:avLst/>
                </a:prstGeom>
                <a:grpFill/>
                <a:ln w="19050">
                  <a:gradFill flip="none" rotWithShape="1">
                    <a:gsLst>
                      <a:gs pos="50000">
                        <a:srgbClr val="FFFFFF">
                          <a:lumMod val="95000"/>
                        </a:srgbClr>
                      </a:gs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10800000" scaled="1"/>
                    <a:tileRect/>
                  </a:gradFill>
                  <a:round/>
                  <a:headEnd/>
                  <a:tailEnd/>
                </a:ln>
                <a:effectLst>
                  <a:innerShdw blurRad="152400">
                    <a:prstClr val="black"/>
                  </a:innerShdw>
                </a:effectLst>
              </p:spPr>
              <p:txBody>
                <a:bodyPr wrap="none" lIns="0" tIns="0" rIns="0" bIns="0" rtlCol="0" anchor="ctr"/>
                <a:lstStyle/>
                <a:p>
                  <a:pPr defTabSz="34258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 cap="all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1" name="Oval 210"/>
                <p:cNvSpPr/>
                <p:nvPr/>
              </p:nvSpPr>
              <p:spPr bwMode="gray">
                <a:xfrm>
                  <a:off x="52072" y="1442031"/>
                  <a:ext cx="697293" cy="697112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0" rIns="0" bIns="0" rtlCol="0" anchor="ctr"/>
                <a:lstStyle/>
                <a:p>
                  <a:pPr defTabSz="34258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 kern="0" cap="all" dirty="0">
                    <a:solidFill>
                      <a:srgbClr val="FFFFFF"/>
                    </a:solidFill>
                  </a:endParaRPr>
                </a:p>
              </p:txBody>
            </p:sp>
          </p:grpSp>
          <p:pic>
            <p:nvPicPr>
              <p:cNvPr id="181" name="Picture 180" descr="network1.png"/>
              <p:cNvPicPr>
                <a:picLocks noChangeAspect="1"/>
              </p:cNvPicPr>
              <p:nvPr/>
            </p:nvPicPr>
            <p:blipFill>
              <a:blip r:embed="rId13" cstate="screen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2835398" y="4574546"/>
                <a:ext cx="228760" cy="282799"/>
              </a:xfrm>
              <a:prstGeom prst="rect">
                <a:avLst/>
              </a:prstGeo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9" name="Group 28"/>
          <p:cNvGrpSpPr/>
          <p:nvPr/>
        </p:nvGrpSpPr>
        <p:grpSpPr>
          <a:xfrm>
            <a:off x="3621374" y="4591591"/>
            <a:ext cx="1064926" cy="2245325"/>
            <a:chOff x="3621374" y="4591591"/>
            <a:chExt cx="1064926" cy="2245325"/>
          </a:xfrm>
        </p:grpSpPr>
        <p:grpSp>
          <p:nvGrpSpPr>
            <p:cNvPr id="7" name="Group 6"/>
            <p:cNvGrpSpPr/>
            <p:nvPr/>
          </p:nvGrpSpPr>
          <p:grpSpPr>
            <a:xfrm>
              <a:off x="3826087" y="6152549"/>
              <a:ext cx="706076" cy="684367"/>
              <a:chOff x="3727472" y="6021819"/>
              <a:chExt cx="706076" cy="684367"/>
            </a:xfrm>
          </p:grpSpPr>
          <p:sp>
            <p:nvSpPr>
              <p:cNvPr id="139" name="TextBox 138"/>
              <p:cNvSpPr txBox="1"/>
              <p:nvPr/>
            </p:nvSpPr>
            <p:spPr>
              <a:xfrm>
                <a:off x="3727472" y="6459965"/>
                <a:ext cx="706076" cy="246221"/>
              </a:xfrm>
              <a:prstGeom prst="rect">
                <a:avLst/>
              </a:prstGeom>
              <a:noFill/>
            </p:spPr>
            <p:txBody>
              <a:bodyPr wrap="square" lIns="91440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000" b="1" kern="0" dirty="0" smtClean="0">
                    <a:solidFill>
                      <a:srgbClr val="595959"/>
                    </a:solidFill>
                  </a:rPr>
                  <a:t>儲存裝置</a:t>
                </a:r>
                <a:endParaRPr lang="zh-TW" altLang="en-US" sz="1000" b="1" kern="0" dirty="0">
                  <a:solidFill>
                    <a:srgbClr val="595959"/>
                  </a:solidFill>
                </a:endParaRPr>
              </a:p>
            </p:txBody>
          </p:sp>
          <p:grpSp>
            <p:nvGrpSpPr>
              <p:cNvPr id="141" name="Group 140"/>
              <p:cNvGrpSpPr/>
              <p:nvPr/>
            </p:nvGrpSpPr>
            <p:grpSpPr>
              <a:xfrm>
                <a:off x="3825912" y="6021819"/>
                <a:ext cx="468545" cy="468423"/>
                <a:chOff x="23802" y="1430027"/>
                <a:chExt cx="688376" cy="688196"/>
              </a:xfrm>
            </p:grpSpPr>
            <p:grpSp>
              <p:nvGrpSpPr>
                <p:cNvPr id="142" name="Group 141"/>
                <p:cNvGrpSpPr/>
                <p:nvPr/>
              </p:nvGrpSpPr>
              <p:grpSpPr>
                <a:xfrm>
                  <a:off x="23802" y="1430027"/>
                  <a:ext cx="688376" cy="688196"/>
                  <a:chOff x="21089" y="1411055"/>
                  <a:chExt cx="759261" cy="759064"/>
                </a:xfrm>
              </p:grpSpPr>
              <p:sp>
                <p:nvSpPr>
                  <p:cNvPr id="144" name="Oval 143"/>
                  <p:cNvSpPr/>
                  <p:nvPr/>
                </p:nvSpPr>
                <p:spPr bwMode="gray">
                  <a:xfrm>
                    <a:off x="21089" y="1411055"/>
                    <a:ext cx="759261" cy="759064"/>
                  </a:xfrm>
                  <a:prstGeom prst="ellipse">
                    <a:avLst/>
                  </a:prstGeom>
                  <a:gradFill flip="none" rotWithShape="1">
                    <a:gsLst>
                      <a:gs pos="20000">
                        <a:srgbClr val="003D79">
                          <a:lumMod val="75000"/>
                        </a:srgbClr>
                      </a:gs>
                      <a:gs pos="50000">
                        <a:srgbClr val="003D79"/>
                      </a:gs>
                      <a:gs pos="80000">
                        <a:srgbClr val="003D79">
                          <a:lumMod val="75000"/>
                        </a:srgbClr>
                      </a:gs>
                    </a:gsLst>
                    <a:lin ang="13500000" scaled="1"/>
                    <a:tileRect/>
                  </a:gradFill>
                  <a:ln w="19050">
                    <a:gradFill flip="none" rotWithShape="1">
                      <a:gsLst>
                        <a:gs pos="50000">
                          <a:srgbClr val="FFFFFF">
                            <a:lumMod val="95000"/>
                          </a:srgbClr>
                        </a:gs>
                        <a:gs pos="0">
                          <a:srgbClr val="FFFFFF">
                            <a:lumMod val="65000"/>
                          </a:srgbClr>
                        </a:gs>
                        <a:gs pos="100000">
                          <a:srgbClr val="FFFFFF">
                            <a:lumMod val="65000"/>
                          </a:srgbClr>
                        </a:gs>
                      </a:gsLst>
                      <a:lin ang="10800000" scaled="1"/>
                      <a:tileRect/>
                    </a:gradFill>
                    <a:round/>
                    <a:headEnd/>
                    <a:tailEnd/>
                  </a:ln>
                  <a:effectLst>
                    <a:innerShdw blurRad="152400">
                      <a:prstClr val="black"/>
                    </a:innerShdw>
                  </a:effectLst>
                </p:spPr>
                <p:txBody>
                  <a:bodyPr wrap="none" lIns="0" tIns="0" rIns="0" bIns="0" rtlCol="0" anchor="ctr"/>
                  <a:lstStyle/>
                  <a:p>
                    <a:pPr defTabSz="34258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 cap="all" dirty="0">
                      <a:solidFill>
                        <a:srgbClr val="595959"/>
                      </a:solidFill>
                    </a:endParaRPr>
                  </a:p>
                </p:txBody>
              </p:sp>
              <p:sp>
                <p:nvSpPr>
                  <p:cNvPr id="145" name="Oval 144"/>
                  <p:cNvSpPr/>
                  <p:nvPr/>
                </p:nvSpPr>
                <p:spPr bwMode="gray">
                  <a:xfrm>
                    <a:off x="52073" y="1442031"/>
                    <a:ext cx="697293" cy="697112"/>
                  </a:xfrm>
                  <a:prstGeom prst="ellipse">
                    <a:avLst/>
                  </a:prstGeom>
                  <a:gradFill flip="none" rotWithShape="1">
                    <a:gsLst>
                      <a:gs pos="63000">
                        <a:srgbClr val="FFFFFF">
                          <a:alpha val="0"/>
                        </a:srgbClr>
                      </a:gs>
                      <a:gs pos="0">
                        <a:srgbClr val="FFFFFF">
                          <a:alpha val="75000"/>
                        </a:srgbClr>
                      </a:gs>
                      <a:gs pos="12000">
                        <a:srgbClr val="FFFFFF">
                          <a:alpha val="50000"/>
                        </a:srgbClr>
                      </a:gs>
                    </a:gsLst>
                    <a:lin ang="5400000" scaled="1"/>
                    <a:tileRect/>
                  </a:gra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0" rIns="0" bIns="0" rtlCol="0" anchor="ctr"/>
                  <a:lstStyle/>
                  <a:p>
                    <a:pPr defTabSz="34258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 cap="all" dirty="0">
                      <a:solidFill>
                        <a:srgbClr val="595959"/>
                      </a:solidFill>
                    </a:endParaRPr>
                  </a:p>
                </p:txBody>
              </p:sp>
            </p:grpSp>
            <p:pic>
              <p:nvPicPr>
                <p:cNvPr id="143" name="Picture 142" descr="storage.png"/>
                <p:cNvPicPr>
                  <a:picLocks noChangeAspect="1"/>
                </p:cNvPicPr>
                <p:nvPr/>
              </p:nvPicPr>
              <p:blipFill>
                <a:blip r:embed="rId14" cstate="screen">
                  <a:biLevel thresh="25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201546" y="1602214"/>
                  <a:ext cx="332888" cy="34382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p:sp>
          <p:nvSpPr>
            <p:cNvPr id="171" name="TextBox 170"/>
            <p:cNvSpPr txBox="1"/>
            <p:nvPr/>
          </p:nvSpPr>
          <p:spPr>
            <a:xfrm>
              <a:off x="3621374" y="5050960"/>
              <a:ext cx="1064926" cy="55399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000" kern="0" dirty="0" smtClean="0">
                  <a:solidFill>
                    <a:schemeClr val="accent1">
                      <a:lumMod val="50000"/>
                    </a:schemeClr>
                  </a:solidFill>
                </a:rPr>
                <a:t>儲存裝置抽取 </a:t>
              </a:r>
              <a:r>
                <a:rPr lang="en-US" altLang="zh-TW" sz="1000" kern="0" dirty="0" smtClean="0">
                  <a:solidFill>
                    <a:schemeClr val="accent1">
                      <a:lumMod val="50000"/>
                    </a:schemeClr>
                  </a:solidFill>
                </a:rPr>
                <a:t>= </a:t>
              </a:r>
              <a:br>
                <a:rPr lang="en-US" altLang="zh-TW" sz="1000" kern="0" dirty="0" smtClean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zh-TW" altLang="en-US" sz="1000" kern="0" dirty="0" smtClean="0">
                  <a:solidFill>
                    <a:schemeClr val="accent1">
                      <a:lumMod val="50000"/>
                    </a:schemeClr>
                  </a:solidFill>
                </a:rPr>
                <a:t>軟體定義的</a:t>
              </a:r>
              <a:r>
                <a:rPr lang="en-US" altLang="zh-TW" sz="1000" kern="0" dirty="0" smtClean="0">
                  <a:solidFill>
                    <a:schemeClr val="accent1">
                      <a:lumMod val="50000"/>
                    </a:schemeClr>
                  </a:solidFill>
                </a:rPr>
                <a:t/>
              </a:r>
              <a:br>
                <a:rPr lang="en-US" altLang="zh-TW" sz="1000" kern="0" dirty="0" smtClean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zh-TW" altLang="en-US" sz="1000" kern="0" dirty="0" smtClean="0">
                  <a:solidFill>
                    <a:schemeClr val="accent1">
                      <a:lumMod val="50000"/>
                    </a:schemeClr>
                  </a:solidFill>
                </a:rPr>
                <a:t>儲存裝置</a:t>
              </a:r>
              <a:endParaRPr lang="zh-TW" altLang="en-US" sz="1000" kern="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174" name="Straight Arrow Connector 173"/>
            <p:cNvCxnSpPr/>
            <p:nvPr/>
          </p:nvCxnSpPr>
          <p:spPr bwMode="auto">
            <a:xfrm rot="16200000">
              <a:off x="3961818" y="5925465"/>
              <a:ext cx="384038" cy="0"/>
            </a:xfrm>
            <a:prstGeom prst="straightConnector1">
              <a:avLst/>
            </a:prstGeom>
            <a:solidFill>
              <a:srgbClr val="0095D3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pSp>
          <p:nvGrpSpPr>
            <p:cNvPr id="6" name="Group 5"/>
            <p:cNvGrpSpPr/>
            <p:nvPr/>
          </p:nvGrpSpPr>
          <p:grpSpPr>
            <a:xfrm>
              <a:off x="3898686" y="4591591"/>
              <a:ext cx="468545" cy="468423"/>
              <a:chOff x="3898686" y="4460861"/>
              <a:chExt cx="510302" cy="510169"/>
            </a:xfrm>
          </p:grpSpPr>
          <p:grpSp>
            <p:nvGrpSpPr>
              <p:cNvPr id="235" name="Group 234"/>
              <p:cNvGrpSpPr/>
              <p:nvPr/>
            </p:nvGrpSpPr>
            <p:grpSpPr>
              <a:xfrm>
                <a:off x="3898686" y="4460861"/>
                <a:ext cx="510302" cy="510169"/>
                <a:chOff x="21089" y="1411055"/>
                <a:chExt cx="759261" cy="759064"/>
              </a:xfrm>
              <a:gradFill>
                <a:gsLst>
                  <a:gs pos="50000">
                    <a:schemeClr val="accent1">
                      <a:lumMod val="95000"/>
                    </a:schemeClr>
                  </a:gs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chemeClr val="accent1">
                      <a:alpha val="75000"/>
                      <a:lumMod val="71000"/>
                      <a:lumOff val="29000"/>
                    </a:schemeClr>
                  </a:gs>
                </a:gsLst>
                <a:lin ang="10800000" scaled="1"/>
              </a:gradFill>
            </p:grpSpPr>
            <p:sp>
              <p:nvSpPr>
                <p:cNvPr id="236" name="Oval 235"/>
                <p:cNvSpPr/>
                <p:nvPr/>
              </p:nvSpPr>
              <p:spPr bwMode="gray">
                <a:xfrm>
                  <a:off x="21089" y="1411055"/>
                  <a:ext cx="759261" cy="759064"/>
                </a:xfrm>
                <a:prstGeom prst="ellipse">
                  <a:avLst/>
                </a:prstGeom>
                <a:grpFill/>
                <a:ln w="19050">
                  <a:gradFill flip="none" rotWithShape="1">
                    <a:gsLst>
                      <a:gs pos="50000">
                        <a:srgbClr val="FFFFFF">
                          <a:lumMod val="95000"/>
                        </a:srgbClr>
                      </a:gs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10800000" scaled="1"/>
                    <a:tileRect/>
                  </a:gradFill>
                  <a:round/>
                  <a:headEnd/>
                  <a:tailEnd/>
                </a:ln>
                <a:effectLst>
                  <a:innerShdw blurRad="152400">
                    <a:prstClr val="black"/>
                  </a:innerShdw>
                </a:effectLst>
              </p:spPr>
              <p:txBody>
                <a:bodyPr wrap="none" lIns="0" tIns="0" rIns="0" bIns="0" rtlCol="0" anchor="ctr"/>
                <a:lstStyle/>
                <a:p>
                  <a:pPr defTabSz="34258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 cap="all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37" name="Oval 236"/>
                <p:cNvSpPr/>
                <p:nvPr/>
              </p:nvSpPr>
              <p:spPr bwMode="gray">
                <a:xfrm>
                  <a:off x="52072" y="1442031"/>
                  <a:ext cx="697293" cy="697112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0" rIns="0" bIns="0" rtlCol="0" anchor="ctr"/>
                <a:lstStyle/>
                <a:p>
                  <a:pPr defTabSz="34258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 kern="0" cap="all" dirty="0">
                    <a:solidFill>
                      <a:srgbClr val="FFFFFF"/>
                    </a:solidFill>
                  </a:endParaRPr>
                </a:p>
              </p:txBody>
            </p:sp>
          </p:grpSp>
          <p:pic>
            <p:nvPicPr>
              <p:cNvPr id="177" name="Picture 176" descr="storage.png"/>
              <p:cNvPicPr>
                <a:picLocks noChangeAspect="1"/>
              </p:cNvPicPr>
              <p:nvPr/>
            </p:nvPicPr>
            <p:blipFill>
              <a:blip r:embed="rId14" cstate="screen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4030450" y="4588506"/>
                <a:ext cx="246774" cy="254880"/>
              </a:xfrm>
              <a:prstGeom prst="rect">
                <a:avLst/>
              </a:prstGeo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7" name="Group 26"/>
          <p:cNvGrpSpPr/>
          <p:nvPr/>
        </p:nvGrpSpPr>
        <p:grpSpPr>
          <a:xfrm>
            <a:off x="787165" y="1766806"/>
            <a:ext cx="7569670" cy="1144784"/>
            <a:chOff x="787165" y="1766806"/>
            <a:chExt cx="7569670" cy="1144784"/>
          </a:xfrm>
        </p:grpSpPr>
        <p:sp>
          <p:nvSpPr>
            <p:cNvPr id="260" name="Rounded Rectangle 259"/>
            <p:cNvSpPr/>
            <p:nvPr/>
          </p:nvSpPr>
          <p:spPr bwMode="auto">
            <a:xfrm>
              <a:off x="787165" y="1766806"/>
              <a:ext cx="7569670" cy="1144784"/>
            </a:xfrm>
            <a:prstGeom prst="roundRect">
              <a:avLst>
                <a:gd name="adj" fmla="val 10179"/>
              </a:avLst>
            </a:prstGeom>
            <a:solidFill>
              <a:schemeClr val="bg1"/>
            </a:solidFill>
            <a:ln w="19050">
              <a:gradFill flip="none" rotWithShape="1">
                <a:gsLst>
                  <a:gs pos="50000">
                    <a:srgbClr val="FFFFFF">
                      <a:lumMod val="95000"/>
                    </a:srgbClr>
                  </a:gs>
                  <a:gs pos="0">
                    <a:srgbClr val="FFFFFF">
                      <a:lumMod val="65000"/>
                    </a:srgbClr>
                  </a:gs>
                  <a:gs pos="100000">
                    <a:srgbClr val="FFFFFF">
                      <a:lumMod val="65000"/>
                    </a:srgbClr>
                  </a:gs>
                </a:gsLst>
                <a:lin ang="10800000" scaled="1"/>
                <a:tileRect/>
              </a:gradFill>
              <a:round/>
              <a:headEnd/>
              <a:tailEnd/>
            </a:ln>
            <a:effectLst>
              <a:innerShdw blurRad="152400">
                <a:prstClr val="black"/>
              </a:innerShdw>
            </a:effectLst>
          </p:spPr>
          <p:txBody>
            <a:bodyPr wrap="none" lIns="0" tIns="0" rIns="0" bIns="0" rtlCol="0" anchor="ctr"/>
            <a:lstStyle/>
            <a:p>
              <a:pPr algn="ctr">
                <a:spcAft>
                  <a:spcPct val="40000"/>
                </a:spcAft>
                <a:defRPr/>
              </a:pPr>
              <a:endParaRPr lang="en-US" sz="1050" b="1" kern="0" dirty="0">
                <a:solidFill>
                  <a:srgbClr val="000000">
                    <a:lumMod val="65000"/>
                    <a:lumOff val="35000"/>
                  </a:srgbClr>
                </a:solidFill>
              </a:endParaRPr>
            </a:p>
          </p:txBody>
        </p:sp>
        <p:sp>
          <p:nvSpPr>
            <p:cNvPr id="182" name="Rounded Rectangle 181"/>
            <p:cNvSpPr/>
            <p:nvPr/>
          </p:nvSpPr>
          <p:spPr>
            <a:xfrm rot="10800000">
              <a:off x="2043274" y="1805271"/>
              <a:ext cx="6278042" cy="1002107"/>
            </a:xfrm>
            <a:prstGeom prst="roundRect">
              <a:avLst/>
            </a:prstGeom>
            <a:gradFill flip="none" rotWithShape="1">
              <a:gsLst>
                <a:gs pos="63000">
                  <a:srgbClr val="FFFFFF">
                    <a:alpha val="0"/>
                  </a:srgbClr>
                </a:gs>
                <a:gs pos="0">
                  <a:srgbClr val="FFFFFF">
                    <a:alpha val="75000"/>
                  </a:srgbClr>
                </a:gs>
                <a:gs pos="12000">
                  <a:srgbClr val="FFFFFF">
                    <a:alpha val="50000"/>
                  </a:srgb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rtlCol="0" anchor="ctr"/>
            <a:lstStyle/>
            <a:p>
              <a:pPr defTabSz="342580" fontAlgn="auto">
                <a:spcBef>
                  <a:spcPts val="0"/>
                </a:spcBef>
                <a:spcAft>
                  <a:spcPts val="0"/>
                </a:spcAft>
              </a:pPr>
              <a:endParaRPr lang="en-US" sz="2000" kern="0" cap="all">
                <a:solidFill>
                  <a:srgbClr val="FFFFFF"/>
                </a:solidFill>
              </a:endParaRPr>
            </a:p>
          </p:txBody>
        </p:sp>
        <p:pic>
          <p:nvPicPr>
            <p:cNvPr id="192" name="Picture 191"/>
            <p:cNvPicPr>
              <a:picLocks noChangeAspect="1"/>
            </p:cNvPicPr>
            <p:nvPr/>
          </p:nvPicPr>
          <p:blipFill rotWithShape="1">
            <a:blip r:embed="rId1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72558" y="1853398"/>
              <a:ext cx="1377961" cy="945484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6241843" y="1922744"/>
              <a:ext cx="1719201" cy="761629"/>
              <a:chOff x="6241843" y="1922744"/>
              <a:chExt cx="1719201" cy="761629"/>
            </a:xfrm>
          </p:grpSpPr>
          <p:pic>
            <p:nvPicPr>
              <p:cNvPr id="197" name="Picture 196"/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87022" y="2249995"/>
                <a:ext cx="674022" cy="264151"/>
              </a:xfrm>
              <a:prstGeom prst="rect">
                <a:avLst/>
              </a:prstGeom>
              <a:noFill/>
              <a:effectLst/>
            </p:spPr>
          </p:pic>
          <p:pic>
            <p:nvPicPr>
              <p:cNvPr id="198" name="Picture 197"/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48778" y="1922744"/>
                <a:ext cx="782141" cy="245197"/>
              </a:xfrm>
              <a:prstGeom prst="rect">
                <a:avLst/>
              </a:prstGeom>
              <a:noFill/>
              <a:effectLst/>
            </p:spPr>
          </p:pic>
          <p:pic>
            <p:nvPicPr>
              <p:cNvPr id="199" name="Picture 198"/>
              <p:cNvPicPr>
                <a:picLocks noChangeAspect="1"/>
              </p:cNvPicPr>
              <p:nvPr/>
            </p:nvPicPr>
            <p:blipFill rotWithShape="1"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241843" y="1972823"/>
                <a:ext cx="671910" cy="651568"/>
              </a:xfrm>
              <a:prstGeom prst="rect">
                <a:avLst/>
              </a:prstGeom>
            </p:spPr>
          </p:pic>
          <p:pic>
            <p:nvPicPr>
              <p:cNvPr id="200" name="Picture 199"/>
              <p:cNvPicPr>
                <a:picLocks noChangeAspect="1"/>
              </p:cNvPicPr>
              <p:nvPr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34596" y="2495979"/>
                <a:ext cx="698808" cy="188394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2360121" y="1945328"/>
              <a:ext cx="1603103" cy="787925"/>
              <a:chOff x="2360121" y="1945328"/>
              <a:chExt cx="1603103" cy="787925"/>
            </a:xfrm>
          </p:grpSpPr>
          <p:pic>
            <p:nvPicPr>
              <p:cNvPr id="215" name="Picture 214"/>
              <p:cNvPicPr>
                <a:picLocks noChangeAspect="1"/>
              </p:cNvPicPr>
              <p:nvPr/>
            </p:nvPicPr>
            <p:blipFill rotWithShape="1"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071866" y="2382071"/>
                <a:ext cx="891358" cy="351182"/>
              </a:xfrm>
              <a:prstGeom prst="rect">
                <a:avLst/>
              </a:prstGeom>
            </p:spPr>
          </p:pic>
          <p:pic>
            <p:nvPicPr>
              <p:cNvPr id="216" name="Picture 215"/>
              <p:cNvPicPr>
                <a:picLocks noChangeAspect="1"/>
              </p:cNvPicPr>
              <p:nvPr/>
            </p:nvPicPr>
            <p:blipFill rotWithShape="1">
              <a:blip r:embed="rId2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098952" y="1945328"/>
                <a:ext cx="743437" cy="377955"/>
              </a:xfrm>
              <a:prstGeom prst="rect">
                <a:avLst/>
              </a:prstGeom>
            </p:spPr>
          </p:pic>
          <p:pic>
            <p:nvPicPr>
              <p:cNvPr id="217" name="Picture 216"/>
              <p:cNvPicPr>
                <a:picLocks noChangeAspect="1"/>
              </p:cNvPicPr>
              <p:nvPr/>
            </p:nvPicPr>
            <p:blipFill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60121" y="2044495"/>
                <a:ext cx="666218" cy="634494"/>
              </a:xfrm>
              <a:prstGeom prst="rect">
                <a:avLst/>
              </a:prstGeom>
            </p:spPr>
          </p:pic>
        </p:grpSp>
        <p:sp>
          <p:nvSpPr>
            <p:cNvPr id="180" name="Rounded Rectangle 179"/>
            <p:cNvSpPr/>
            <p:nvPr/>
          </p:nvSpPr>
          <p:spPr>
            <a:xfrm>
              <a:off x="1981849" y="1831272"/>
              <a:ext cx="6278042" cy="1002107"/>
            </a:xfrm>
            <a:prstGeom prst="roundRect">
              <a:avLst/>
            </a:prstGeom>
            <a:solidFill>
              <a:srgbClr val="FFFFFF">
                <a:alpha val="8392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rtlCol="0" anchor="ctr"/>
            <a:lstStyle/>
            <a:p>
              <a:pPr defTabSz="342580" fontAlgn="auto">
                <a:spcBef>
                  <a:spcPts val="0"/>
                </a:spcBef>
                <a:spcAft>
                  <a:spcPts val="0"/>
                </a:spcAft>
              </a:pPr>
              <a:endParaRPr lang="en-US" sz="2000" kern="0" cap="all">
                <a:solidFill>
                  <a:srgbClr val="FFFFFF"/>
                </a:solidFill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885326" y="2163785"/>
              <a:ext cx="1369880" cy="307688"/>
            </a:xfrm>
            <a:prstGeom prst="rect">
              <a:avLst/>
            </a:prstGeom>
            <a:noFill/>
          </p:spPr>
          <p:txBody>
            <a:bodyPr wrap="square" lIns="91352" tIns="45676" rIns="91352" bIns="45676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400" b="1" kern="0" smtClean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應用程式</a:t>
              </a:r>
              <a:endParaRPr lang="zh-TW" altLang="en-US" sz="1100" b="1" kern="0" dirty="0">
                <a:solidFill>
                  <a:srgbClr val="000000">
                    <a:lumMod val="65000"/>
                    <a:lumOff val="35000"/>
                  </a:srgbClr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4039305" y="1972823"/>
              <a:ext cx="2044466" cy="711550"/>
              <a:chOff x="4090140" y="1972823"/>
              <a:chExt cx="2044466" cy="711550"/>
            </a:xfrm>
          </p:grpSpPr>
          <p:cxnSp>
            <p:nvCxnSpPr>
              <p:cNvPr id="183" name="Straight Connector 182"/>
              <p:cNvCxnSpPr/>
              <p:nvPr/>
            </p:nvCxnSpPr>
            <p:spPr>
              <a:xfrm>
                <a:off x="4090140" y="1972823"/>
                <a:ext cx="0" cy="71155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6134606" y="1972823"/>
                <a:ext cx="0" cy="71155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224" name="Group 223"/>
          <p:cNvGrpSpPr/>
          <p:nvPr/>
        </p:nvGrpSpPr>
        <p:grpSpPr>
          <a:xfrm>
            <a:off x="790955" y="724999"/>
            <a:ext cx="7569670" cy="1015819"/>
            <a:chOff x="790955" y="724999"/>
            <a:chExt cx="7569670" cy="1015819"/>
          </a:xfrm>
        </p:grpSpPr>
        <p:sp>
          <p:nvSpPr>
            <p:cNvPr id="208" name="Rounded Rectangle 207"/>
            <p:cNvSpPr/>
            <p:nvPr/>
          </p:nvSpPr>
          <p:spPr bwMode="auto">
            <a:xfrm>
              <a:off x="790955" y="810535"/>
              <a:ext cx="7569670" cy="930283"/>
            </a:xfrm>
            <a:prstGeom prst="roundRect">
              <a:avLst>
                <a:gd name="adj" fmla="val 10179"/>
              </a:avLst>
            </a:prstGeom>
            <a:solidFill>
              <a:srgbClr val="C6C6C6"/>
            </a:solidFill>
            <a:ln w="12700">
              <a:gradFill flip="none" rotWithShape="1">
                <a:gsLst>
                  <a:gs pos="50000">
                    <a:srgbClr val="FFFFFF">
                      <a:lumMod val="95000"/>
                    </a:srgbClr>
                  </a:gs>
                  <a:gs pos="0">
                    <a:srgbClr val="FFFFFF">
                      <a:lumMod val="65000"/>
                    </a:srgbClr>
                  </a:gs>
                  <a:gs pos="100000">
                    <a:srgbClr val="FFFFFF">
                      <a:lumMod val="65000"/>
                    </a:srgbClr>
                  </a:gs>
                </a:gsLst>
                <a:lin ang="10800000" scaled="1"/>
                <a:tileRect/>
              </a:gradFill>
              <a:round/>
              <a:headEnd/>
              <a:tailEnd/>
            </a:ln>
            <a:effectLst>
              <a:innerShdw blurRad="152400">
                <a:prstClr val="black"/>
              </a:innerShdw>
            </a:effectLst>
          </p:spPr>
          <p:txBody>
            <a:bodyPr wrap="none" lIns="0" tIns="0" rIns="0" bIns="0" rtlCol="0" anchor="ctr"/>
            <a:lstStyle/>
            <a:p>
              <a:pPr defTabSz="342415"/>
              <a:endParaRPr lang="en-US" sz="700" kern="0" cap="all" dirty="0" err="1">
                <a:solidFill>
                  <a:srgbClr val="FFFFFF"/>
                </a:solidFill>
              </a:endParaRPr>
            </a:p>
          </p:txBody>
        </p:sp>
        <p:sp>
          <p:nvSpPr>
            <p:cNvPr id="115" name="Rounded Rectangle 114"/>
            <p:cNvSpPr/>
            <p:nvPr/>
          </p:nvSpPr>
          <p:spPr bwMode="auto">
            <a:xfrm>
              <a:off x="828870" y="864854"/>
              <a:ext cx="7498080" cy="820600"/>
            </a:xfrm>
            <a:prstGeom prst="roundRect">
              <a:avLst>
                <a:gd name="adj" fmla="val 11162"/>
              </a:avLst>
            </a:prstGeom>
            <a:solidFill>
              <a:srgbClr val="FFFFFF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rtlCol="0" anchor="ctr"/>
            <a:lstStyle/>
            <a:p>
              <a:pPr defTabSz="3425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kern="0" cap="all" dirty="0" err="1">
                <a:solidFill>
                  <a:srgbClr val="FFFFFF"/>
                </a:solidFill>
              </a:endParaRP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82787" y="724999"/>
              <a:ext cx="4948250" cy="8138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0" name="Rounded Rectangle 109"/>
            <p:cNvSpPr/>
            <p:nvPr/>
          </p:nvSpPr>
          <p:spPr>
            <a:xfrm>
              <a:off x="1802334" y="878505"/>
              <a:ext cx="6278042" cy="546093"/>
            </a:xfrm>
            <a:prstGeom prst="roundRect">
              <a:avLst/>
            </a:prstGeom>
            <a:gradFill>
              <a:gsLst>
                <a:gs pos="25000">
                  <a:srgbClr val="FFFFFF">
                    <a:alpha val="78000"/>
                  </a:srgbClr>
                </a:gs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78000"/>
                  </a:schemeClr>
                </a:gs>
                <a:gs pos="75000">
                  <a:srgbClr val="FFFFFF">
                    <a:alpha val="78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0"/>
            </a:effectLst>
          </p:spPr>
          <p:txBody>
            <a:bodyPr wrap="none" lIns="0" tIns="0" rIns="0" bIns="0" rtlCol="0" anchor="ctr"/>
            <a:lstStyle/>
            <a:p>
              <a:pPr defTabSz="342580" fontAlgn="auto">
                <a:spcBef>
                  <a:spcPts val="0"/>
                </a:spcBef>
                <a:spcAft>
                  <a:spcPts val="0"/>
                </a:spcAft>
              </a:pPr>
              <a:endParaRPr lang="en-US" sz="2000" kern="0" cap="all">
                <a:solidFill>
                  <a:srgbClr val="FFFFFF"/>
                </a:solidFill>
              </a:endParaRP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885326" y="1000915"/>
              <a:ext cx="1466212" cy="307688"/>
            </a:xfrm>
            <a:prstGeom prst="rect">
              <a:avLst/>
            </a:prstGeom>
            <a:noFill/>
          </p:spPr>
          <p:txBody>
            <a:bodyPr wrap="square" lIns="91352" tIns="45676" rIns="91352" bIns="45676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400" b="1" kern="0" smtClean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終端用戶</a:t>
              </a:r>
              <a:r>
                <a:rPr lang="zh-TW" altLang="en-US" sz="1400" b="1" kern="0" smtClean="0">
                  <a:solidFill>
                    <a:srgbClr val="595959"/>
                  </a:solidFill>
                </a:rPr>
                <a:t>運算</a:t>
              </a:r>
              <a:endParaRPr lang="zh-TW" altLang="en-US" sz="1400" b="1" kern="0">
                <a:solidFill>
                  <a:srgbClr val="595959"/>
                </a:solidFill>
              </a:endParaRPr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2641413" y="1019021"/>
              <a:ext cx="787579" cy="276999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ctr">
                <a:spcAft>
                  <a:spcPct val="40000"/>
                </a:spcAft>
                <a:defRPr/>
              </a:pPr>
              <a:r>
                <a:rPr lang="zh-TW" altLang="en-US" sz="1200" b="1" kern="0" dirty="0" smtClean="0">
                  <a:solidFill>
                    <a:srgbClr val="595959"/>
                  </a:solidFill>
                </a:rPr>
                <a:t>桌上型電腦 </a:t>
              </a:r>
              <a:endParaRPr lang="zh-TW" altLang="en-US" sz="1200" b="1" kern="0" dirty="0">
                <a:solidFill>
                  <a:srgbClr val="595959"/>
                </a:solidFill>
              </a:endParaRPr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6682859" y="1019021"/>
              <a:ext cx="81111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ct val="40000"/>
                </a:spcAft>
                <a:defRPr/>
              </a:pPr>
              <a:r>
                <a:rPr lang="zh-TW" altLang="en-US" sz="1200" b="1" kern="0" smtClean="0">
                  <a:solidFill>
                    <a:srgbClr val="595959"/>
                  </a:solidFill>
                </a:rPr>
                <a:t>行動裝置</a:t>
              </a:r>
              <a:endParaRPr lang="zh-TW" altLang="en-US" sz="1200" b="1" kern="0">
                <a:solidFill>
                  <a:srgbClr val="595959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061538" y="881399"/>
              <a:ext cx="0" cy="566401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/>
            <p:cNvSpPr txBox="1"/>
            <p:nvPr/>
          </p:nvSpPr>
          <p:spPr>
            <a:xfrm>
              <a:off x="1945655" y="1411417"/>
              <a:ext cx="6231766" cy="30768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gradFill flip="none" rotWithShape="1">
                <a:gsLst>
                  <a:gs pos="0">
                    <a:schemeClr val="bg1">
                      <a:lumMod val="50000"/>
                      <a:alpha val="0"/>
                    </a:schemeClr>
                  </a:gs>
                  <a:gs pos="5000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txBody>
            <a:bodyPr wrap="square" lIns="91352" tIns="45676" rIns="91352" bIns="45676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400" b="1" kern="0" smtClean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虛擬工作區</a:t>
              </a:r>
              <a:endParaRPr lang="zh-TW" altLang="en-US" sz="1400" b="1" kern="0" dirty="0">
                <a:solidFill>
                  <a:srgbClr val="000000">
                    <a:lumMod val="65000"/>
                    <a:lumOff val="35000"/>
                  </a:srgbClr>
                </a:solidFill>
              </a:endParaRPr>
            </a:p>
          </p:txBody>
        </p:sp>
      </p:grpSp>
      <p:sp>
        <p:nvSpPr>
          <p:cNvPr id="262" name="Rectangle 261"/>
          <p:cNvSpPr/>
          <p:nvPr/>
        </p:nvSpPr>
        <p:spPr>
          <a:xfrm>
            <a:off x="4646200" y="2129917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ct val="40000"/>
              </a:spcAft>
              <a:defRPr/>
            </a:pPr>
            <a:r>
              <a:rPr lang="zh-TW" altLang="en-US" sz="1400" b="1" kern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現代</a:t>
            </a:r>
            <a:endParaRPr lang="zh-TW" altLang="en-US" sz="1400" b="1" kern="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6429388" y="2129917"/>
            <a:ext cx="16898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ct val="40000"/>
              </a:spcAft>
              <a:defRPr/>
            </a:pPr>
            <a:r>
              <a:rPr lang="zh-TW" altLang="en-US" sz="14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軟體即服務 </a:t>
            </a:r>
            <a:r>
              <a:rPr lang="en-US" altLang="zh-TW" sz="14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(</a:t>
            </a:r>
            <a:r>
              <a:rPr lang="en-US" altLang="zh-TW" sz="1400" b="1" kern="0" dirty="0" err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SaaS</a:t>
            </a:r>
            <a:r>
              <a:rPr lang="en-US" altLang="zh-TW" sz="14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)</a:t>
            </a:r>
            <a:endParaRPr lang="zh-TW" altLang="en-US" sz="1400" b="1" kern="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61" name="Rectangle 260"/>
          <p:cNvSpPr/>
          <p:nvPr/>
        </p:nvSpPr>
        <p:spPr>
          <a:xfrm>
            <a:off x="2451100" y="2172251"/>
            <a:ext cx="7168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ct val="40000"/>
              </a:spcAft>
              <a:defRPr/>
            </a:pPr>
            <a:r>
              <a:rPr lang="zh-TW" altLang="en-US" sz="1400" b="1" kern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傳</a:t>
            </a:r>
            <a:r>
              <a:rPr lang="zh-TW" altLang="en-US" sz="1400" b="1" kern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統</a:t>
            </a:r>
            <a:r>
              <a:rPr lang="zh-TW" altLang="en-US" sz="1400" b="1" kern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式</a:t>
            </a:r>
            <a:endParaRPr lang="zh-TW" altLang="en-US" sz="1400" b="1" kern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2057400" y="822901"/>
            <a:ext cx="2971800" cy="609600"/>
          </a:xfrm>
          <a:prstGeom prst="rect">
            <a:avLst/>
          </a:prstGeom>
          <a:noFill/>
          <a:ln w="5715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601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812800"/>
          </a:xfrm>
        </p:spPr>
        <p:txBody>
          <a:bodyPr anchor="t"/>
          <a:lstStyle/>
          <a:p>
            <a:r>
              <a:rPr lang="en-US" altLang="zh-TW" dirty="0" smtClean="0"/>
              <a:t>IDC</a:t>
            </a:r>
            <a:r>
              <a:rPr lang="zh-TW" altLang="en-US" dirty="0" smtClean="0"/>
              <a:t>調查：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VMware</a:t>
            </a:r>
            <a:r>
              <a:rPr lang="zh-TW" altLang="en-US" dirty="0"/>
              <a:t>是桌面虛擬化方案內最佳市佔率及最佳品牌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0800000" flipH="1" flipV="1">
            <a:off x="228600" y="4038600"/>
            <a:ext cx="8610600" cy="1882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>
                <a:srgbClr val="0095D3">
                  <a:lumMod val="75000"/>
                </a:srgbClr>
              </a:buClr>
              <a:buSzPct val="115000"/>
              <a:buFont typeface="Wingdings" pitchFamily="2" charset="2"/>
              <a:buChar char="§"/>
              <a:tabLst/>
              <a:defRPr/>
            </a:pPr>
            <a:r>
              <a:rPr kumimoji="0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IDC</a:t>
            </a:r>
            <a:r>
              <a:rPr kumimoji="0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（國際數據資訊）</a:t>
            </a:r>
            <a:r>
              <a:rPr kumimoji="0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2013</a:t>
            </a:r>
            <a:r>
              <a:rPr kumimoji="0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年台灣 </a:t>
            </a:r>
            <a:r>
              <a:rPr kumimoji="0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CIO </a:t>
            </a:r>
            <a:r>
              <a:rPr kumimoji="0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調查</a:t>
            </a:r>
            <a:r>
              <a:rPr kumimoji="0" lang="zh-TW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，針對</a:t>
            </a:r>
            <a:r>
              <a:rPr kumimoji="0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180 </a:t>
            </a:r>
            <a:r>
              <a:rPr kumimoji="0" lang="zh-TW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家企業中的資訊長、技術長、營運主管及 </a:t>
            </a:r>
            <a:r>
              <a:rPr kumimoji="0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IT </a:t>
            </a:r>
            <a:r>
              <a:rPr kumimoji="0" lang="zh-TW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高階主管等進行調查，取得在地市場的最新  </a:t>
            </a:r>
            <a:r>
              <a:rPr kumimoji="0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IT </a:t>
            </a:r>
            <a:r>
              <a:rPr kumimoji="0" lang="zh-TW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投資策略、發展趨勢以及廠商選擇標準與評比。</a:t>
            </a:r>
            <a:r>
              <a:rPr kumimoji="0" lang="en-US" altLang="zh-TW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9CBDF">
                    <a:lumMod val="75000"/>
                  </a:srgbClr>
                </a:solidFill>
                <a:effectLst/>
                <a:uLnTx/>
                <a:uFillTx/>
              </a:rPr>
              <a:t>VMware</a:t>
            </a:r>
            <a:r>
              <a:rPr kumimoji="0" lang="zh-TW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是本次受訪的</a:t>
            </a:r>
            <a:r>
              <a:rPr kumimoji="0" lang="en-US" altLang="zh-TW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CIO</a:t>
            </a:r>
            <a:r>
              <a:rPr kumimoji="0" lang="zh-TW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</a:rPr>
              <a:t>心目中最好的私有雲品牌</a:t>
            </a:r>
            <a:r>
              <a:rPr kumimoji="0" lang="zh-TW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89CBDF">
                    <a:lumMod val="75000"/>
                  </a:srgbClr>
                </a:solidFill>
                <a:effectLst/>
                <a:uLnTx/>
                <a:uFillTx/>
              </a:rPr>
              <a:t>與桌面虛擬化品牌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005029"/>
              </p:ext>
            </p:extLst>
          </p:nvPr>
        </p:nvGraphicFramePr>
        <p:xfrm>
          <a:off x="729612" y="1844933"/>
          <a:ext cx="3878392" cy="1854200"/>
        </p:xfrm>
        <a:graphic>
          <a:graphicData uri="http://schemas.openxmlformats.org/drawingml/2006/table">
            <a:tbl>
              <a:tblPr firstRow="1" bandRow="1"/>
              <a:tblGrid>
                <a:gridCol w="1114232"/>
                <a:gridCol w="1382080"/>
                <a:gridCol w="1382080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zh-TW" altLang="en-US" dirty="0" smtClean="0">
                          <a:latin typeface="+mn-lt"/>
                          <a:ea typeface="微軟正黑體" panose="020B0604030504040204" pitchFamily="34" charset="-120"/>
                        </a:rPr>
                        <a:t>廠商</a:t>
                      </a:r>
                      <a:endParaRPr lang="en-US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5D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latin typeface="+mn-lt"/>
                          <a:ea typeface="微軟正黑體" panose="020B0604030504040204" pitchFamily="34" charset="-120"/>
                        </a:rPr>
                        <a:t>APJ</a:t>
                      </a:r>
                      <a:endParaRPr lang="en-US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5D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ＭＳ Ｐゴシック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+mn-lt"/>
                          <a:ea typeface="微軟正黑體" panose="020B0604030504040204" pitchFamily="34" charset="-120"/>
                        </a:rPr>
                        <a:t>台灣</a:t>
                      </a:r>
                      <a:endParaRPr lang="en-US" dirty="0" smtClean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5D3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VMware</a:t>
                      </a:r>
                      <a:endParaRPr lang="en-US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5D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47.7 %</a:t>
                      </a:r>
                      <a:endParaRPr lang="en-US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5D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45.2 %</a:t>
                      </a:r>
                      <a:endParaRPr lang="en-US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5D3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latin typeface="+mn-lt"/>
                          <a:ea typeface="微軟正黑體" panose="020B0604030504040204" pitchFamily="34" charset="-120"/>
                        </a:rPr>
                        <a:t>Vendor-2</a:t>
                      </a:r>
                      <a:endParaRPr lang="en-US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5D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latin typeface="+mn-lt"/>
                          <a:ea typeface="微軟正黑體" panose="020B0604030504040204" pitchFamily="34" charset="-120"/>
                        </a:rPr>
                        <a:t>35.3 %</a:t>
                      </a:r>
                      <a:endParaRPr lang="en-US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5D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latin typeface="+mn-lt"/>
                          <a:ea typeface="微軟正黑體" panose="020B0604030504040204" pitchFamily="34" charset="-120"/>
                        </a:rPr>
                        <a:t>33.4 %</a:t>
                      </a:r>
                      <a:endParaRPr lang="en-US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5D3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latin typeface="+mn-lt"/>
                          <a:ea typeface="微軟正黑體" panose="020B0604030504040204" pitchFamily="34" charset="-120"/>
                        </a:rPr>
                        <a:t>Vendor-3</a:t>
                      </a:r>
                      <a:endParaRPr lang="en-US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5D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latin typeface="+mn-lt"/>
                          <a:ea typeface="微軟正黑體" panose="020B0604030504040204" pitchFamily="34" charset="-120"/>
                        </a:rPr>
                        <a:t>11.2 %</a:t>
                      </a:r>
                      <a:endParaRPr lang="en-US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5D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latin typeface="+mn-lt"/>
                          <a:ea typeface="微軟正黑體" panose="020B0604030504040204" pitchFamily="34" charset="-120"/>
                        </a:rPr>
                        <a:t>12.2 %</a:t>
                      </a:r>
                      <a:endParaRPr lang="en-US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5D3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zh-TW" altLang="en-US" dirty="0" smtClean="0">
                          <a:latin typeface="+mn-lt"/>
                          <a:ea typeface="微軟正黑體" panose="020B0604030504040204" pitchFamily="34" charset="-120"/>
                        </a:rPr>
                        <a:t>其他</a:t>
                      </a:r>
                      <a:endParaRPr lang="en-US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5D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latin typeface="+mn-lt"/>
                          <a:ea typeface="微軟正黑體" panose="020B0604030504040204" pitchFamily="34" charset="-120"/>
                        </a:rPr>
                        <a:t>5.9 %</a:t>
                      </a:r>
                      <a:endParaRPr lang="en-US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5D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ＭＳ Ｐゴシック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latin typeface="+mn-lt"/>
                          <a:ea typeface="微軟正黑體" panose="020B0604030504040204" pitchFamily="34" charset="-120"/>
                        </a:rPr>
                        <a:t>9.4 %</a:t>
                      </a:r>
                      <a:endParaRPr lang="en-US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5D3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31632" y="1295400"/>
            <a:ext cx="3679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b="1" u="sng" dirty="0">
                <a:solidFill>
                  <a:srgbClr val="333333"/>
                </a:solidFill>
                <a:latin typeface="微軟正黑體" panose="020B0604030504040204" pitchFamily="34" charset="-120"/>
                <a:cs typeface="Arial" pitchFamily="34" charset="0"/>
              </a:rPr>
              <a:t>IDC</a:t>
            </a:r>
            <a:r>
              <a:rPr lang="zh-TW" altLang="en-US" b="1" u="sng" dirty="0">
                <a:solidFill>
                  <a:srgbClr val="333333"/>
                </a:solidFill>
                <a:latin typeface="微軟正黑體" panose="020B0604030504040204" pitchFamily="34" charset="-120"/>
                <a:cs typeface="Arial" pitchFamily="34" charset="0"/>
              </a:rPr>
              <a:t>桌面虛擬化</a:t>
            </a:r>
            <a:r>
              <a:rPr lang="en-US" altLang="zh-TW" b="1" u="sng" dirty="0" smtClean="0">
                <a:solidFill>
                  <a:srgbClr val="333333"/>
                </a:solidFill>
                <a:latin typeface="微軟正黑體" panose="020B0604030504040204" pitchFamily="34" charset="-120"/>
                <a:cs typeface="Arial" pitchFamily="34" charset="0"/>
              </a:rPr>
              <a:t>2013</a:t>
            </a:r>
            <a:r>
              <a:rPr lang="zh-TW" altLang="en-US" b="1" u="sng" dirty="0" smtClean="0">
                <a:solidFill>
                  <a:srgbClr val="333333"/>
                </a:solidFill>
                <a:latin typeface="微軟正黑體" panose="020B0604030504040204" pitchFamily="34" charset="-120"/>
                <a:cs typeface="Arial" pitchFamily="34" charset="0"/>
              </a:rPr>
              <a:t>年</a:t>
            </a:r>
            <a:r>
              <a:rPr lang="zh-TW" altLang="en-US" b="1" u="sng" dirty="0">
                <a:solidFill>
                  <a:srgbClr val="333333"/>
                </a:solidFill>
                <a:latin typeface="微軟正黑體" panose="020B0604030504040204" pitchFamily="34" charset="-120"/>
                <a:cs typeface="Arial" pitchFamily="34" charset="0"/>
              </a:rPr>
              <a:t>市佔率預測</a:t>
            </a:r>
            <a:endParaRPr lang="en-US" b="1" u="sng" dirty="0" err="1" smtClean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48684" y="2242029"/>
            <a:ext cx="3953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</a:pPr>
            <a:r>
              <a:rPr lang="en-US" altLang="zh-TW" sz="1600" i="1" dirty="0">
                <a:solidFill>
                  <a:srgbClr val="333333"/>
                </a:solidFill>
                <a:cs typeface="Times New Roman" pitchFamily="18" charset="0"/>
              </a:rPr>
              <a:t>Source: IDC Asia/Pacific Centralized Virtual Desktop Market Forecast and Vendor Shares: </a:t>
            </a:r>
            <a:r>
              <a:rPr lang="en-US" altLang="zh-TW" sz="1600" i="1" dirty="0" smtClean="0">
                <a:solidFill>
                  <a:srgbClr val="333333"/>
                </a:solidFill>
                <a:cs typeface="Times New Roman" pitchFamily="18" charset="0"/>
              </a:rPr>
              <a:t>2013/10</a:t>
            </a:r>
            <a:endParaRPr lang="en-US" sz="1600" i="1" dirty="0" smtClean="0">
              <a:solidFill>
                <a:srgbClr val="333333"/>
              </a:solidFill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700260" y="6464301"/>
            <a:ext cx="338138" cy="14922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6EF41CF-505C-4485-9D42-04D363833960}" type="slidenum">
              <a:rPr lang="en-US" altLang="en-US">
                <a:solidFill>
                  <a:schemeClr val="bg1"/>
                </a:solidFill>
              </a:rPr>
              <a:pPr/>
              <a:t>16</a:t>
            </a:fld>
            <a:endParaRPr lang="en-US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74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812800"/>
          </a:xfrm>
        </p:spPr>
        <p:txBody>
          <a:bodyPr anchor="t"/>
          <a:lstStyle/>
          <a:p>
            <a:r>
              <a:rPr lang="en-US" altLang="zh-TW" dirty="0" err="1"/>
              <a:t>iThome</a:t>
            </a:r>
            <a:r>
              <a:rPr lang="en-US" altLang="zh-TW" dirty="0"/>
              <a:t> </a:t>
            </a:r>
            <a:r>
              <a:rPr lang="en-US" altLang="zh-TW" dirty="0" smtClean="0"/>
              <a:t>2014 </a:t>
            </a:r>
            <a:r>
              <a:rPr lang="en-US" altLang="zh-TW" dirty="0"/>
              <a:t>CIO</a:t>
            </a:r>
            <a:r>
              <a:rPr lang="zh-TW" altLang="en-US" dirty="0"/>
              <a:t>大調查 </a:t>
            </a:r>
            <a:br>
              <a:rPr lang="zh-TW" altLang="en-US" dirty="0"/>
            </a:br>
            <a:r>
              <a:rPr lang="en-US" altLang="zh-TW" dirty="0" smtClean="0"/>
              <a:t>VMware</a:t>
            </a:r>
            <a:r>
              <a:rPr lang="zh-TW" altLang="en-US" dirty="0" smtClean="0"/>
              <a:t>桌</a:t>
            </a:r>
            <a:r>
              <a:rPr lang="zh-TW" altLang="en-US" dirty="0"/>
              <a:t>面虛擬</a:t>
            </a:r>
            <a:r>
              <a:rPr lang="zh-TW" altLang="en-US" dirty="0" smtClean="0"/>
              <a:t>化市佔</a:t>
            </a:r>
            <a:r>
              <a:rPr lang="zh-TW" altLang="en-US" dirty="0"/>
              <a:t>於</a:t>
            </a:r>
            <a:r>
              <a:rPr lang="en-US" altLang="zh-TW" dirty="0"/>
              <a:t>2013</a:t>
            </a:r>
            <a:r>
              <a:rPr lang="zh-TW" altLang="en-US" dirty="0"/>
              <a:t>年更</a:t>
            </a:r>
            <a:r>
              <a:rPr lang="zh-TW" altLang="en-US" dirty="0" smtClean="0"/>
              <a:t>大幅拉開領先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0800000" flipH="1" flipV="1">
            <a:off x="152401" y="46482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zh-TW" altLang="en-US" sz="1800" b="1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「</a:t>
            </a:r>
            <a:r>
              <a:rPr lang="en-US" altLang="zh-TW" sz="1800" b="1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VMware</a:t>
            </a:r>
            <a:r>
              <a:rPr lang="zh-TW" altLang="en-US" sz="1800" b="1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在</a:t>
            </a:r>
            <a:r>
              <a:rPr lang="en-US" altLang="zh-TW" sz="1800" b="1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2013</a:t>
            </a:r>
            <a:r>
              <a:rPr lang="zh-TW" altLang="en-US" sz="1800" b="1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年的市佔領先幅度超過</a:t>
            </a:r>
            <a:r>
              <a:rPr lang="en-US" altLang="zh-TW" sz="1800" b="1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2</a:t>
            </a:r>
            <a:r>
              <a:rPr lang="zh-TW" altLang="en-US" sz="1800" b="1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成，</a:t>
            </a:r>
            <a:r>
              <a:rPr lang="en-US" altLang="zh-TW" sz="1800" b="1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Citrix</a:t>
            </a:r>
            <a:r>
              <a:rPr lang="zh-TW" altLang="en-US" sz="1800" b="1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直接跌到市佔第三」</a:t>
            </a:r>
            <a:endParaRPr lang="en-US" sz="1800" b="1" dirty="0" err="1" smtClean="0">
              <a:solidFill>
                <a:schemeClr val="bg2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08106"/>
            <a:ext cx="4541412" cy="2454294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04800" y="3962400"/>
            <a:ext cx="4541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zh-TW" altLang="en-US" sz="1400" dirty="0">
                <a:solidFill>
                  <a:srgbClr val="333333"/>
                </a:solidFill>
                <a:latin typeface="+mn-lt"/>
                <a:ea typeface="微軟正黑體" pitchFamily="34" charset="-120"/>
                <a:cs typeface="Times New Roman" pitchFamily="18" charset="0"/>
              </a:rPr>
              <a:t>資料來源：</a:t>
            </a:r>
            <a:r>
              <a:rPr lang="en-US" sz="1400" dirty="0">
                <a:solidFill>
                  <a:srgbClr val="333333"/>
                </a:solidFill>
                <a:latin typeface="+mn-lt"/>
                <a:ea typeface="微軟正黑體" pitchFamily="34" charset="-120"/>
                <a:cs typeface="Times New Roman" pitchFamily="18" charset="0"/>
              </a:rPr>
              <a:t>iThome 2013</a:t>
            </a:r>
            <a:r>
              <a:rPr lang="zh-TW" altLang="en-US" sz="1400" dirty="0">
                <a:solidFill>
                  <a:srgbClr val="333333"/>
                </a:solidFill>
                <a:latin typeface="+mn-lt"/>
                <a:ea typeface="微軟正黑體" pitchFamily="34" charset="-120"/>
                <a:cs typeface="Times New Roman" pitchFamily="18" charset="0"/>
              </a:rPr>
              <a:t>年</a:t>
            </a:r>
            <a:r>
              <a:rPr lang="en-US" sz="1400" dirty="0">
                <a:solidFill>
                  <a:srgbClr val="333333"/>
                </a:solidFill>
                <a:latin typeface="+mn-lt"/>
                <a:ea typeface="微軟正黑體" pitchFamily="34" charset="-120"/>
                <a:cs typeface="Times New Roman" pitchFamily="18" charset="0"/>
              </a:rPr>
              <a:t>CIO</a:t>
            </a:r>
            <a:r>
              <a:rPr lang="zh-TW" altLang="en-US" sz="1400" dirty="0">
                <a:solidFill>
                  <a:srgbClr val="333333"/>
                </a:solidFill>
                <a:latin typeface="+mn-lt"/>
                <a:ea typeface="微軟正黑體" pitchFamily="34" charset="-120"/>
                <a:cs typeface="Times New Roman" pitchFamily="18" charset="0"/>
              </a:rPr>
              <a:t>大調</a:t>
            </a:r>
            <a:r>
              <a:rPr lang="zh-TW" altLang="en-US" sz="1400" dirty="0" smtClean="0">
                <a:solidFill>
                  <a:srgbClr val="333333"/>
                </a:solidFill>
                <a:latin typeface="+mn-lt"/>
                <a:ea typeface="微軟正黑體" pitchFamily="34" charset="-120"/>
                <a:cs typeface="Times New Roman" pitchFamily="18" charset="0"/>
              </a:rPr>
              <a:t>查</a:t>
            </a:r>
            <a:endParaRPr lang="en-US" sz="1400" dirty="0" err="1" smtClean="0">
              <a:solidFill>
                <a:srgbClr val="333333"/>
              </a:solidFill>
              <a:latin typeface="+mn-lt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9571" y="10668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b="1" u="sng" dirty="0" smtClean="0">
                <a:solidFill>
                  <a:srgbClr val="333333"/>
                </a:solidFill>
                <a:latin typeface="微軟正黑體" panose="020B0604030504040204" pitchFamily="34" charset="-120"/>
                <a:cs typeface="Arial" pitchFamily="34" charset="0"/>
              </a:rPr>
              <a:t>2012</a:t>
            </a:r>
            <a:r>
              <a:rPr lang="zh-TW" altLang="en-US" b="1" u="sng" dirty="0" smtClean="0">
                <a:solidFill>
                  <a:srgbClr val="333333"/>
                </a:solidFill>
                <a:latin typeface="微軟正黑體" panose="020B0604030504040204" pitchFamily="34" charset="-120"/>
                <a:cs typeface="Arial" pitchFamily="34" charset="0"/>
              </a:rPr>
              <a:t>年</a:t>
            </a:r>
            <a:r>
              <a:rPr lang="zh-TW" altLang="en-US" b="1" u="sng" dirty="0">
                <a:solidFill>
                  <a:srgbClr val="333333"/>
                </a:solidFill>
                <a:latin typeface="微軟正黑體" panose="020B0604030504040204" pitchFamily="34" charset="-120"/>
                <a:cs typeface="Arial" pitchFamily="34" charset="0"/>
              </a:rPr>
              <a:t>市佔</a:t>
            </a:r>
            <a:r>
              <a:rPr lang="zh-TW" altLang="en-US" b="1" u="sng" dirty="0" smtClean="0">
                <a:solidFill>
                  <a:srgbClr val="333333"/>
                </a:solidFill>
                <a:latin typeface="微軟正黑體" panose="020B0604030504040204" pitchFamily="34" charset="-120"/>
                <a:cs typeface="Arial" pitchFamily="34" charset="0"/>
              </a:rPr>
              <a:t>率</a:t>
            </a:r>
            <a:endParaRPr lang="en-US" b="1" u="sng" dirty="0" err="1" smtClean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38600" y="1524000"/>
            <a:ext cx="4953000" cy="4800600"/>
            <a:chOff x="4038600" y="1524000"/>
            <a:chExt cx="4953000" cy="48006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2011502"/>
              <a:ext cx="4953000" cy="3980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038600" y="6016823"/>
              <a:ext cx="495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Aft>
                  <a:spcPts val="0"/>
                </a:spcAft>
              </a:pPr>
              <a:r>
                <a:rPr lang="zh-TW" altLang="en-US" sz="1400" dirty="0">
                  <a:solidFill>
                    <a:srgbClr val="333333"/>
                  </a:solidFill>
                  <a:latin typeface="+mn-lt"/>
                  <a:ea typeface="微軟正黑體" pitchFamily="34" charset="-120"/>
                  <a:cs typeface="Times New Roman" pitchFamily="18" charset="0"/>
                </a:rPr>
                <a:t>資料來源：</a:t>
              </a:r>
              <a:r>
                <a:rPr lang="en-US" sz="1400" dirty="0" err="1">
                  <a:solidFill>
                    <a:srgbClr val="333333"/>
                  </a:solidFill>
                  <a:latin typeface="+mn-lt"/>
                  <a:ea typeface="微軟正黑體" pitchFamily="34" charset="-120"/>
                  <a:cs typeface="Times New Roman" pitchFamily="18" charset="0"/>
                </a:rPr>
                <a:t>iThome</a:t>
              </a:r>
              <a:r>
                <a:rPr lang="en-US" sz="1400" dirty="0">
                  <a:solidFill>
                    <a:srgbClr val="333333"/>
                  </a:solidFill>
                  <a:latin typeface="+mn-lt"/>
                  <a:ea typeface="微軟正黑體" pitchFamily="34" charset="-120"/>
                  <a:cs typeface="Times New Roman" pitchFamily="18" charset="0"/>
                </a:rPr>
                <a:t> </a:t>
              </a:r>
              <a:r>
                <a:rPr lang="en-US" sz="1400" dirty="0" smtClean="0">
                  <a:solidFill>
                    <a:srgbClr val="333333"/>
                  </a:solidFill>
                  <a:latin typeface="+mn-lt"/>
                  <a:ea typeface="微軟正黑體" pitchFamily="34" charset="-120"/>
                  <a:cs typeface="Times New Roman" pitchFamily="18" charset="0"/>
                </a:rPr>
                <a:t>2014</a:t>
              </a:r>
              <a:r>
                <a:rPr lang="zh-TW" altLang="en-US" sz="1400" dirty="0" smtClean="0">
                  <a:solidFill>
                    <a:srgbClr val="333333"/>
                  </a:solidFill>
                  <a:latin typeface="+mn-lt"/>
                  <a:ea typeface="微軟正黑體" pitchFamily="34" charset="-120"/>
                  <a:cs typeface="Times New Roman" pitchFamily="18" charset="0"/>
                </a:rPr>
                <a:t>年</a:t>
              </a:r>
              <a:r>
                <a:rPr lang="en-US" sz="1400" dirty="0">
                  <a:solidFill>
                    <a:srgbClr val="333333"/>
                  </a:solidFill>
                  <a:latin typeface="+mn-lt"/>
                  <a:ea typeface="微軟正黑體" pitchFamily="34" charset="-120"/>
                  <a:cs typeface="Times New Roman" pitchFamily="18" charset="0"/>
                </a:rPr>
                <a:t>CIO</a:t>
              </a:r>
              <a:r>
                <a:rPr lang="zh-TW" altLang="en-US" sz="1400" dirty="0">
                  <a:solidFill>
                    <a:srgbClr val="333333"/>
                  </a:solidFill>
                  <a:latin typeface="+mn-lt"/>
                  <a:ea typeface="微軟正黑體" pitchFamily="34" charset="-120"/>
                  <a:cs typeface="Times New Roman" pitchFamily="18" charset="0"/>
                </a:rPr>
                <a:t>大調</a:t>
              </a:r>
              <a:r>
                <a:rPr lang="zh-TW" altLang="en-US" sz="1400" dirty="0" smtClean="0">
                  <a:solidFill>
                    <a:srgbClr val="333333"/>
                  </a:solidFill>
                  <a:latin typeface="+mn-lt"/>
                  <a:ea typeface="微軟正黑體" pitchFamily="34" charset="-120"/>
                  <a:cs typeface="Times New Roman" pitchFamily="18" charset="0"/>
                </a:rPr>
                <a:t>查</a:t>
              </a:r>
              <a:r>
                <a:rPr lang="en-US" altLang="zh-TW" sz="1400" dirty="0" smtClean="0">
                  <a:solidFill>
                    <a:srgbClr val="333333"/>
                  </a:solidFill>
                  <a:latin typeface="+mn-lt"/>
                  <a:ea typeface="微軟正黑體" pitchFamily="34" charset="-120"/>
                  <a:cs typeface="Times New Roman" pitchFamily="18" charset="0"/>
                </a:rPr>
                <a:t>, 2014/02</a:t>
              </a:r>
              <a:endParaRPr lang="en-US" sz="1400" dirty="0" smtClean="0">
                <a:solidFill>
                  <a:srgbClr val="333333"/>
                </a:solidFill>
                <a:latin typeface="+mn-lt"/>
                <a:ea typeface="微軟正黑體" pitchFamily="34" charset="-12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55771" y="1524000"/>
              <a:ext cx="1659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TW" b="1" u="sng" dirty="0" smtClean="0">
                  <a:solidFill>
                    <a:srgbClr val="333333"/>
                  </a:solidFill>
                  <a:latin typeface="微軟正黑體" panose="020B0604030504040204" pitchFamily="34" charset="-120"/>
                  <a:cs typeface="Arial" pitchFamily="34" charset="0"/>
                </a:rPr>
                <a:t>2013</a:t>
              </a:r>
              <a:r>
                <a:rPr lang="zh-TW" altLang="en-US" b="1" u="sng" dirty="0" smtClean="0">
                  <a:solidFill>
                    <a:srgbClr val="333333"/>
                  </a:solidFill>
                  <a:latin typeface="微軟正黑體" panose="020B0604030504040204" pitchFamily="34" charset="-120"/>
                  <a:cs typeface="Arial" pitchFamily="34" charset="0"/>
                </a:rPr>
                <a:t>年</a:t>
              </a:r>
              <a:r>
                <a:rPr lang="zh-TW" altLang="en-US" b="1" u="sng" dirty="0">
                  <a:solidFill>
                    <a:srgbClr val="333333"/>
                  </a:solidFill>
                  <a:latin typeface="微軟正黑體" panose="020B0604030504040204" pitchFamily="34" charset="-120"/>
                  <a:cs typeface="Arial" pitchFamily="34" charset="0"/>
                </a:rPr>
                <a:t>市佔</a:t>
              </a:r>
              <a:r>
                <a:rPr lang="zh-TW" altLang="en-US" b="1" u="sng" dirty="0" smtClean="0">
                  <a:solidFill>
                    <a:srgbClr val="333333"/>
                  </a:solidFill>
                  <a:latin typeface="微軟正黑體" panose="020B0604030504040204" pitchFamily="34" charset="-120"/>
                  <a:cs typeface="Arial" pitchFamily="34" charset="0"/>
                </a:rPr>
                <a:t>率</a:t>
              </a:r>
              <a:endParaRPr lang="en-US" b="1" u="sng" dirty="0" err="1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865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0" y="5943600"/>
            <a:ext cx="2133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30200"/>
            <a:ext cx="8229600" cy="812800"/>
          </a:xfrm>
        </p:spPr>
        <p:txBody>
          <a:bodyPr/>
          <a:lstStyle/>
          <a:p>
            <a:pPr lvl="0">
              <a:defRPr/>
            </a:pPr>
            <a:r>
              <a:rPr lang="en-US" altLang="zh-Hant" dirty="0"/>
              <a:t>VMware </a:t>
            </a:r>
            <a:r>
              <a:rPr lang="zh-Hant" altLang="en-US" dirty="0"/>
              <a:t>藍圖 </a:t>
            </a:r>
            <a:r>
              <a:rPr lang="en-US" altLang="zh-Hant" dirty="0"/>
              <a:t>- </a:t>
            </a:r>
            <a:r>
              <a:rPr lang="zh-Hant" altLang="en-US" dirty="0">
                <a:solidFill>
                  <a:srgbClr val="387C2C"/>
                </a:solidFill>
              </a:rPr>
              <a:t>軟體定義的企業</a:t>
            </a:r>
            <a:r>
              <a:rPr lang="zh-Hant" altLang="en-US" dirty="0"/>
              <a:t/>
            </a:r>
            <a:br>
              <a:rPr lang="zh-Hant" altLang="en-US" dirty="0"/>
            </a:br>
            <a:endParaRPr lang="en-US" dirty="0">
              <a:latin typeface="+mn-lt"/>
              <a:ea typeface="+mn-ea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87165" y="2926830"/>
            <a:ext cx="7569670" cy="3156139"/>
            <a:chOff x="787165" y="2926830"/>
            <a:chExt cx="7569670" cy="315613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787165" y="2941672"/>
              <a:ext cx="7569670" cy="3141297"/>
            </a:xfrm>
            <a:prstGeom prst="roundRect">
              <a:avLst>
                <a:gd name="adj" fmla="val 4710"/>
              </a:avLst>
            </a:prstGeom>
            <a:solidFill>
              <a:srgbClr val="C6C6C6"/>
            </a:solidFill>
            <a:ln w="12700">
              <a:gradFill flip="none" rotWithShape="1">
                <a:gsLst>
                  <a:gs pos="50000">
                    <a:srgbClr val="FFFFFF">
                      <a:lumMod val="95000"/>
                    </a:srgbClr>
                  </a:gs>
                  <a:gs pos="0">
                    <a:srgbClr val="FFFFFF">
                      <a:lumMod val="65000"/>
                    </a:srgbClr>
                  </a:gs>
                  <a:gs pos="100000">
                    <a:srgbClr val="FFFFFF">
                      <a:lumMod val="65000"/>
                    </a:srgbClr>
                  </a:gs>
                </a:gsLst>
                <a:lin ang="10800000" scaled="1"/>
                <a:tileRect/>
              </a:gradFill>
              <a:round/>
              <a:headEnd/>
              <a:tailEnd/>
            </a:ln>
            <a:effectLst>
              <a:innerShdw blurRad="152400">
                <a:prstClr val="black"/>
              </a:innerShdw>
            </a:effectLst>
          </p:spPr>
          <p:txBody>
            <a:bodyPr wrap="none" lIns="0" tIns="0" rIns="0" bIns="0" rtlCol="0" anchor="ctr"/>
            <a:lstStyle/>
            <a:p>
              <a:pPr defTabSz="342415"/>
              <a:endParaRPr lang="en-US" sz="700" kern="0" cap="all" dirty="0" err="1">
                <a:solidFill>
                  <a:srgbClr val="FFFFFF"/>
                </a:solidFill>
              </a:endParaRPr>
            </a:p>
          </p:txBody>
        </p:sp>
        <p:sp>
          <p:nvSpPr>
            <p:cNvPr id="135" name="Rounded Rectangle 134"/>
            <p:cNvSpPr/>
            <p:nvPr/>
          </p:nvSpPr>
          <p:spPr bwMode="auto">
            <a:xfrm>
              <a:off x="828870" y="2985122"/>
              <a:ext cx="7498080" cy="3063240"/>
            </a:xfrm>
            <a:prstGeom prst="roundRect">
              <a:avLst>
                <a:gd name="adj" fmla="val 4542"/>
              </a:avLst>
            </a:prstGeom>
            <a:solidFill>
              <a:srgbClr val="FFFFFF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rtlCol="0" anchor="ctr"/>
            <a:lstStyle/>
            <a:p>
              <a:pPr defTabSz="3425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kern="0" cap="all" dirty="0" err="1">
                <a:solidFill>
                  <a:srgbClr val="FFFFFF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17315" y="2926830"/>
              <a:ext cx="5832772" cy="310363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2" name="Rounded Rectangle 131"/>
          <p:cNvSpPr/>
          <p:nvPr/>
        </p:nvSpPr>
        <p:spPr bwMode="auto">
          <a:xfrm>
            <a:off x="689764" y="6122214"/>
            <a:ext cx="3838196" cy="697894"/>
          </a:xfrm>
          <a:prstGeom prst="roundRect">
            <a:avLst>
              <a:gd name="adj" fmla="val 4542"/>
            </a:avLst>
          </a:prstGeom>
          <a:gradFill flip="none" rotWithShape="1">
            <a:gsLst>
              <a:gs pos="63000">
                <a:srgbClr val="FFFFFF">
                  <a:alpha val="0"/>
                </a:srgbClr>
              </a:gs>
              <a:gs pos="0">
                <a:srgbClr val="FFFFFF">
                  <a:alpha val="88000"/>
                </a:srgbClr>
              </a:gs>
              <a:gs pos="12000">
                <a:srgbClr val="FFFFFF">
                  <a:alpha val="70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rtlCol="0"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kern="0" dirty="0" smtClean="0">
              <a:solidFill>
                <a:srgbClr val="595959"/>
              </a:solidFill>
            </a:endParaRPr>
          </a:p>
        </p:txBody>
      </p:sp>
      <p:grpSp>
        <p:nvGrpSpPr>
          <p:cNvPr id="162" name="Group 161"/>
          <p:cNvGrpSpPr/>
          <p:nvPr/>
        </p:nvGrpSpPr>
        <p:grpSpPr>
          <a:xfrm>
            <a:off x="1330441" y="6152540"/>
            <a:ext cx="846005" cy="668188"/>
            <a:chOff x="1297395" y="5753102"/>
            <a:chExt cx="921402" cy="727738"/>
          </a:xfrm>
        </p:grpSpPr>
        <p:grpSp>
          <p:nvGrpSpPr>
            <p:cNvPr id="163" name="Group 162"/>
            <p:cNvGrpSpPr/>
            <p:nvPr/>
          </p:nvGrpSpPr>
          <p:grpSpPr>
            <a:xfrm>
              <a:off x="1495287" y="5753102"/>
              <a:ext cx="510302" cy="510169"/>
              <a:chOff x="-9504" y="3143658"/>
              <a:chExt cx="688376" cy="688196"/>
            </a:xfrm>
          </p:grpSpPr>
          <p:grpSp>
            <p:nvGrpSpPr>
              <p:cNvPr id="165" name="Group 164"/>
              <p:cNvGrpSpPr/>
              <p:nvPr/>
            </p:nvGrpSpPr>
            <p:grpSpPr>
              <a:xfrm>
                <a:off x="-9504" y="3143658"/>
                <a:ext cx="688376" cy="688196"/>
                <a:chOff x="21089" y="1411055"/>
                <a:chExt cx="759261" cy="759064"/>
              </a:xfrm>
            </p:grpSpPr>
            <p:sp>
              <p:nvSpPr>
                <p:cNvPr id="167" name="Oval 166"/>
                <p:cNvSpPr/>
                <p:nvPr/>
              </p:nvSpPr>
              <p:spPr bwMode="gray">
                <a:xfrm>
                  <a:off x="21089" y="1411055"/>
                  <a:ext cx="759261" cy="759064"/>
                </a:xfrm>
                <a:prstGeom prst="ellipse">
                  <a:avLst/>
                </a:prstGeom>
                <a:gradFill flip="none" rotWithShape="1">
                  <a:gsLst>
                    <a:gs pos="20000">
                      <a:srgbClr val="003D79">
                        <a:lumMod val="75000"/>
                      </a:srgbClr>
                    </a:gs>
                    <a:gs pos="50000">
                      <a:srgbClr val="003D79"/>
                    </a:gs>
                    <a:gs pos="80000">
                      <a:srgbClr val="003D79">
                        <a:lumMod val="75000"/>
                      </a:srgbClr>
                    </a:gs>
                  </a:gsLst>
                  <a:lin ang="13500000" scaled="1"/>
                  <a:tileRect/>
                </a:gradFill>
                <a:ln w="19050">
                  <a:gradFill flip="none" rotWithShape="1">
                    <a:gsLst>
                      <a:gs pos="50000">
                        <a:srgbClr val="FFFFFF">
                          <a:lumMod val="95000"/>
                        </a:srgbClr>
                      </a:gs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10800000" scaled="1"/>
                    <a:tileRect/>
                  </a:gradFill>
                  <a:round/>
                  <a:headEnd/>
                  <a:tailEnd/>
                </a:ln>
                <a:effectLst>
                  <a:innerShdw blurRad="152400">
                    <a:prstClr val="black"/>
                  </a:innerShdw>
                </a:effectLst>
              </p:spPr>
              <p:txBody>
                <a:bodyPr wrap="none" lIns="0" tIns="0" rIns="0" bIns="0" rtlCol="0" anchor="ctr"/>
                <a:lstStyle/>
                <a:p>
                  <a:pPr defTabSz="34258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 kern="0" cap="all" dirty="0">
                    <a:solidFill>
                      <a:srgbClr val="595959"/>
                    </a:solidFill>
                  </a:endParaRPr>
                </a:p>
              </p:txBody>
            </p:sp>
            <p:sp>
              <p:nvSpPr>
                <p:cNvPr id="168" name="Oval 167"/>
                <p:cNvSpPr/>
                <p:nvPr/>
              </p:nvSpPr>
              <p:spPr bwMode="gray">
                <a:xfrm>
                  <a:off x="52073" y="1442031"/>
                  <a:ext cx="697293" cy="697112"/>
                </a:xfrm>
                <a:prstGeom prst="ellipse">
                  <a:avLst/>
                </a:prstGeom>
                <a:gradFill flip="none" rotWithShape="1">
                  <a:gsLst>
                    <a:gs pos="63000">
                      <a:srgbClr val="FFFFFF">
                        <a:alpha val="0"/>
                      </a:srgbClr>
                    </a:gs>
                    <a:gs pos="0">
                      <a:srgbClr val="FFFFFF">
                        <a:alpha val="75000"/>
                      </a:srgbClr>
                    </a:gs>
                    <a:gs pos="12000">
                      <a:srgbClr val="FFFFFF">
                        <a:alpha val="50000"/>
                      </a:srgbClr>
                    </a:gs>
                  </a:gsLst>
                  <a:lin ang="54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0" rIns="0" bIns="0" rtlCol="0" anchor="ctr"/>
                <a:lstStyle/>
                <a:p>
                  <a:pPr defTabSz="34258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 kern="0" cap="all" dirty="0">
                    <a:solidFill>
                      <a:srgbClr val="595959"/>
                    </a:solidFill>
                  </a:endParaRPr>
                </a:p>
              </p:txBody>
            </p:sp>
          </p:grpSp>
          <p:pic>
            <p:nvPicPr>
              <p:cNvPr id="166" name="Picture 165" descr="compute 1.png"/>
              <p:cNvPicPr>
                <a:picLocks noChangeAspect="1"/>
              </p:cNvPicPr>
              <p:nvPr/>
            </p:nvPicPr>
            <p:blipFill>
              <a:blip r:embed="rId4" cstate="screen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146372" y="3304000"/>
                <a:ext cx="376624" cy="367512"/>
              </a:xfrm>
              <a:prstGeom prst="rect">
                <a:avLst/>
              </a:prstGeo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sp>
          <p:nvSpPr>
            <p:cNvPr id="164" name="TextBox 163"/>
            <p:cNvSpPr txBox="1"/>
            <p:nvPr/>
          </p:nvSpPr>
          <p:spPr>
            <a:xfrm>
              <a:off x="1297395" y="6212676"/>
              <a:ext cx="921402" cy="268164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000" b="1" kern="0" dirty="0" smtClean="0">
                  <a:solidFill>
                    <a:srgbClr val="595959"/>
                  </a:solidFill>
                </a:rPr>
                <a:t>運算</a:t>
              </a:r>
              <a:endParaRPr lang="zh-TW" altLang="en-US" sz="1000" b="1" kern="0" dirty="0">
                <a:solidFill>
                  <a:srgbClr val="595959"/>
                </a:solidFill>
              </a:endParaRPr>
            </a:p>
          </p:txBody>
        </p:sp>
      </p:grpSp>
      <p:sp>
        <p:nvSpPr>
          <p:cNvPr id="184" name="Rectangle 183"/>
          <p:cNvSpPr/>
          <p:nvPr/>
        </p:nvSpPr>
        <p:spPr>
          <a:xfrm>
            <a:off x="381000" y="6216958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100" b="1" kern="0" smtClean="0">
                <a:solidFill>
                  <a:srgbClr val="595959"/>
                </a:solidFill>
              </a:rPr>
              <a:t>實體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100" b="1" kern="0" smtClean="0">
                <a:solidFill>
                  <a:srgbClr val="595959"/>
                </a:solidFill>
              </a:rPr>
              <a:t>硬體</a:t>
            </a:r>
            <a:endParaRPr lang="zh-TW" altLang="en-US" sz="1100" b="1" kern="0" dirty="0">
              <a:solidFill>
                <a:srgbClr val="595959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885326" y="3415398"/>
            <a:ext cx="6153666" cy="699402"/>
            <a:chOff x="885326" y="3415398"/>
            <a:chExt cx="6153666" cy="699402"/>
          </a:xfrm>
        </p:grpSpPr>
        <p:sp>
          <p:nvSpPr>
            <p:cNvPr id="201" name="TextBox 200"/>
            <p:cNvSpPr txBox="1"/>
            <p:nvPr/>
          </p:nvSpPr>
          <p:spPr>
            <a:xfrm>
              <a:off x="885326" y="3571876"/>
              <a:ext cx="1114906" cy="461576"/>
            </a:xfrm>
            <a:prstGeom prst="rect">
              <a:avLst/>
            </a:prstGeom>
            <a:noFill/>
          </p:spPr>
          <p:txBody>
            <a:bodyPr wrap="square" lIns="91352" tIns="45676" rIns="91352" bIns="45676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200" b="1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原則式管理和自動化</a:t>
              </a:r>
              <a:endParaRPr lang="zh-TW" altLang="en-US" sz="1200" b="1" kern="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639418" y="3426536"/>
              <a:ext cx="1202971" cy="688264"/>
              <a:chOff x="2639418" y="3320483"/>
              <a:chExt cx="1202971" cy="688264"/>
            </a:xfrm>
          </p:grpSpPr>
          <p:sp>
            <p:nvSpPr>
              <p:cNvPr id="202" name="Rectangle 201"/>
              <p:cNvSpPr/>
              <p:nvPr/>
            </p:nvSpPr>
            <p:spPr>
              <a:xfrm>
                <a:off x="2639418" y="3754831"/>
                <a:ext cx="1202971" cy="253916"/>
              </a:xfrm>
              <a:prstGeom prst="rect">
                <a:avLst/>
              </a:prstGeom>
            </p:spPr>
            <p:txBody>
              <a:bodyPr wrap="square" lIns="0" rIns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050" b="1" kern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/>
                  </a:rPr>
                  <a:t>雲端自動化 </a:t>
                </a:r>
                <a:endParaRPr lang="zh-TW" altLang="en-US" sz="105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/>
                </a:endParaRPr>
              </a:p>
            </p:txBody>
          </p:sp>
          <p:pic>
            <p:nvPicPr>
              <p:cNvPr id="188" name="Picture 6" descr="C:\Users\Abject-3D\Desktop\VMWare Files\FINAL diagrams\Basic Virtualization\3D PNGs\DGRM_vCenter_Overview_R3_Q109_4.png"/>
              <p:cNvPicPr>
                <a:picLocks noChangeAspect="1" noChangeArrowheads="1"/>
              </p:cNvPicPr>
              <p:nvPr/>
            </p:nvPicPr>
            <p:blipFill>
              <a:blip r:embed="rId5" cstate="screen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1866" y="3320483"/>
                <a:ext cx="409656" cy="446479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78000"/>
                  </a:prstClr>
                </a:outerShdw>
              </a:effectLst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4601205" y="3471666"/>
              <a:ext cx="723275" cy="643134"/>
              <a:chOff x="4601205" y="3365613"/>
              <a:chExt cx="723275" cy="643134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4601205" y="3754831"/>
                <a:ext cx="723275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050" b="1" kern="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/>
                  </a:rPr>
                  <a:t>雲端作業</a:t>
                </a:r>
                <a:endParaRPr lang="zh-TW" altLang="en-US" sz="105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/>
                </a:endParaRPr>
              </a:p>
            </p:txBody>
          </p:sp>
          <p:pic>
            <p:nvPicPr>
              <p:cNvPr id="190" name="Picture 2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3136" y="3365613"/>
                <a:ext cx="440963" cy="29542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isometricLeftDown"/>
                <a:lightRig rig="threePt" dir="t"/>
              </a:scene3d>
              <a:sp3d extrusionH="38100"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6315717" y="3415398"/>
              <a:ext cx="723275" cy="693466"/>
              <a:chOff x="6474384" y="3309345"/>
              <a:chExt cx="723275" cy="693466"/>
            </a:xfrm>
          </p:grpSpPr>
          <p:sp>
            <p:nvSpPr>
              <p:cNvPr id="193" name="Rectangle 192"/>
              <p:cNvSpPr/>
              <p:nvPr/>
            </p:nvSpPr>
            <p:spPr>
              <a:xfrm>
                <a:off x="6474384" y="3748895"/>
                <a:ext cx="723275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050" b="1" kern="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/>
                  </a:rPr>
                  <a:t>雲端業務</a:t>
                </a:r>
                <a:endParaRPr lang="zh-TW" altLang="en-US" sz="105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/>
                </a:endParaRPr>
              </a:p>
            </p:txBody>
          </p:sp>
          <p:pic>
            <p:nvPicPr>
              <p:cNvPr id="194" name="Picture 2" descr="C:\Users\Abject-3D\Desktop\VMWare Files\FINAL diagrams\Basic Virtualization\3D PNGs\VMW_09Q3_DGRM_SRM_SharedRecSite_R2_Comm_0.png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27357" y="3309345"/>
                <a:ext cx="404397" cy="468266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231" name="Rectangle 230"/>
          <p:cNvSpPr/>
          <p:nvPr/>
        </p:nvSpPr>
        <p:spPr>
          <a:xfrm>
            <a:off x="1863185" y="3009165"/>
            <a:ext cx="6396706" cy="30777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bg1">
                    <a:lumMod val="50000"/>
                    <a:alpha val="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0"/>
                  </a:schemeClr>
                </a:gs>
              </a:gsLst>
              <a:lin ang="0" scaled="1"/>
              <a:tileRect/>
            </a:gradFill>
          </a:ln>
        </p:spPr>
        <p:txBody>
          <a:bodyPr wrap="square" lIns="91352" tIns="45676" rIns="91352" bIns="45676" anchor="ctr">
            <a:spAutoFit/>
          </a:bodyPr>
          <a:lstStyle/>
          <a:p>
            <a:pPr algn="ctr"/>
            <a:r>
              <a:rPr lang="zh-TW" altLang="en-US" sz="1400" b="1" kern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軟體定義的資料中心</a:t>
            </a:r>
            <a:endParaRPr lang="zh-TW" altLang="en-US" sz="1400" b="1" kern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39" name="Trapezoid 238"/>
          <p:cNvSpPr/>
          <p:nvPr/>
        </p:nvSpPr>
        <p:spPr>
          <a:xfrm rot="5400000">
            <a:off x="5164006" y="3817343"/>
            <a:ext cx="1773775" cy="2472256"/>
          </a:xfrm>
          <a:prstGeom prst="trapezoid">
            <a:avLst>
              <a:gd name="adj" fmla="val 33086"/>
            </a:avLst>
          </a:prstGeom>
          <a:gradFill flip="none" rotWithShape="1">
            <a:gsLst>
              <a:gs pos="0">
                <a:schemeClr val="bg1">
                  <a:alpha val="23000"/>
                </a:schemeClr>
              </a:gs>
              <a:gs pos="100000">
                <a:srgbClr val="555457">
                  <a:alpha val="61176"/>
                </a:srgbClr>
              </a:gs>
            </a:gsLst>
            <a:lin ang="5400000" scaled="0"/>
            <a:tileRect/>
          </a:gra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 dirty="0">
              <a:solidFill>
                <a:srgbClr val="FFFFFF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256130" y="5057566"/>
            <a:ext cx="1421727" cy="837195"/>
            <a:chOff x="5204180" y="5057566"/>
            <a:chExt cx="1421727" cy="837195"/>
          </a:xfrm>
        </p:grpSpPr>
        <p:pic>
          <p:nvPicPr>
            <p:cNvPr id="205" name="Picture 2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04180" y="5057566"/>
              <a:ext cx="1421727" cy="837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6" name="TextBox 205"/>
            <p:cNvSpPr txBox="1"/>
            <p:nvPr/>
          </p:nvSpPr>
          <p:spPr>
            <a:xfrm>
              <a:off x="5532718" y="5313290"/>
              <a:ext cx="76465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zh-TW" altLang="en-US" sz="1050" b="1" kern="0" smtClean="0">
                  <a:solidFill>
                    <a:srgbClr val="717074">
                      <a:lumMod val="50000"/>
                    </a:srgbClr>
                  </a:solidFill>
                </a:rPr>
                <a:t>私有雲</a:t>
              </a:r>
              <a:endParaRPr lang="zh-TW" altLang="en-US" sz="1050" b="1" kern="0" dirty="0">
                <a:solidFill>
                  <a:srgbClr val="717074">
                    <a:lumMod val="50000"/>
                  </a:srgbClr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721848" y="5057566"/>
            <a:ext cx="1426068" cy="839751"/>
            <a:chOff x="6669898" y="5057566"/>
            <a:chExt cx="1426068" cy="839751"/>
          </a:xfrm>
        </p:grpSpPr>
        <p:pic>
          <p:nvPicPr>
            <p:cNvPr id="254" name="Picture 2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69898" y="5057566"/>
              <a:ext cx="1426068" cy="839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5" name="TextBox 254"/>
            <p:cNvSpPr txBox="1"/>
            <p:nvPr/>
          </p:nvSpPr>
          <p:spPr>
            <a:xfrm>
              <a:off x="6877504" y="5324093"/>
              <a:ext cx="92869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zh-TW" altLang="en-US" sz="1050" b="1" kern="0" dirty="0" smtClean="0">
                  <a:solidFill>
                    <a:srgbClr val="717074">
                      <a:lumMod val="50000"/>
                    </a:srgbClr>
                  </a:solidFill>
                </a:rPr>
                <a:t>公有雲</a:t>
              </a:r>
              <a:endParaRPr lang="zh-TW" altLang="en-US" sz="1050" b="1" kern="0" dirty="0">
                <a:solidFill>
                  <a:srgbClr val="717074">
                    <a:lumMod val="50000"/>
                  </a:srgbClr>
                </a:solidFill>
              </a:endParaRPr>
            </a:p>
          </p:txBody>
        </p:sp>
      </p:grpSp>
      <p:grpSp>
        <p:nvGrpSpPr>
          <p:cNvPr id="256" name="Group 255"/>
          <p:cNvGrpSpPr/>
          <p:nvPr/>
        </p:nvGrpSpPr>
        <p:grpSpPr>
          <a:xfrm>
            <a:off x="5818693" y="4228605"/>
            <a:ext cx="1766661" cy="1118259"/>
            <a:chOff x="5516209" y="4191000"/>
            <a:chExt cx="1570391" cy="983109"/>
          </a:xfrm>
        </p:grpSpPr>
        <p:pic>
          <p:nvPicPr>
            <p:cNvPr id="257" name="Picture 27" descr="ICON_Cloud_Q30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6209" y="4191000"/>
              <a:ext cx="1570391" cy="983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8" name="TextBox 257"/>
            <p:cNvSpPr txBox="1"/>
            <p:nvPr/>
          </p:nvSpPr>
          <p:spPr>
            <a:xfrm>
              <a:off x="5697379" y="4433026"/>
              <a:ext cx="1193638" cy="223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zh-TW" altLang="en-US" sz="1050" b="1" kern="0" smtClean="0">
                  <a:solidFill>
                    <a:srgbClr val="717074">
                      <a:lumMod val="50000"/>
                    </a:srgbClr>
                  </a:solidFill>
                </a:rPr>
                <a:t>混合雲</a:t>
              </a:r>
              <a:endParaRPr lang="zh-TW" altLang="en-US" sz="1050" b="1" kern="0" dirty="0">
                <a:solidFill>
                  <a:srgbClr val="717074">
                    <a:lumMod val="50000"/>
                  </a:srgbClr>
                </a:solidFill>
              </a:endParaRPr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5734530" y="4587974"/>
              <a:ext cx="1224133" cy="297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TW" sz="800" kern="0" smtClean="0">
                  <a:solidFill>
                    <a:srgbClr val="0095D3">
                      <a:lumMod val="75000"/>
                    </a:srgbClr>
                  </a:solidFill>
                </a:rPr>
                <a:t>VMware </a:t>
              </a:r>
              <a:r>
                <a:rPr lang="zh-TW" altLang="en-US" sz="800" kern="0" smtClean="0">
                  <a:solidFill>
                    <a:srgbClr val="0095D3">
                      <a:lumMod val="75000"/>
                    </a:srgbClr>
                  </a:solidFill>
                </a:rPr>
                <a:t>及</a:t>
              </a:r>
              <a:r>
                <a:rPr/>
                <a:t/>
              </a:r>
              <a:br>
                <a:rPr/>
              </a:br>
              <a:r>
                <a:rPr lang="en-US" altLang="zh-TW" sz="800" kern="0" smtClean="0">
                  <a:solidFill>
                    <a:srgbClr val="0095D3">
                      <a:lumMod val="75000"/>
                    </a:srgbClr>
                  </a:solidFill>
                </a:rPr>
                <a:t>vCloud </a:t>
              </a:r>
              <a:r>
                <a:rPr lang="zh-TW" altLang="en-US" sz="800" kern="0" smtClean="0">
                  <a:solidFill>
                    <a:srgbClr val="0095D3">
                      <a:lumMod val="75000"/>
                    </a:srgbClr>
                  </a:solidFill>
                </a:rPr>
                <a:t>資料中心合作夥伴</a:t>
              </a:r>
              <a:endParaRPr lang="zh-TW" altLang="en-US" sz="800" kern="0" dirty="0">
                <a:solidFill>
                  <a:srgbClr val="0095D3">
                    <a:lumMod val="75000"/>
                  </a:srgbClr>
                </a:solidFill>
              </a:endParaRPr>
            </a:p>
          </p:txBody>
        </p:sp>
      </p:grpSp>
      <p:sp>
        <p:nvSpPr>
          <p:cNvPr id="152" name="Rounded Rectangle 151"/>
          <p:cNvSpPr/>
          <p:nvPr/>
        </p:nvSpPr>
        <p:spPr bwMode="auto">
          <a:xfrm>
            <a:off x="961138" y="4133245"/>
            <a:ext cx="3934023" cy="1848643"/>
          </a:xfrm>
          <a:prstGeom prst="roundRect">
            <a:avLst>
              <a:gd name="adj" fmla="val 6299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gradFill flip="none" rotWithShape="1">
              <a:gsLst>
                <a:gs pos="50000">
                  <a:srgbClr val="FFFFFF">
                    <a:lumMod val="95000"/>
                  </a:srgbClr>
                </a:gs>
                <a:gs pos="0">
                  <a:srgbClr val="FFFFFF">
                    <a:lumMod val="65000"/>
                  </a:srgbClr>
                </a:gs>
                <a:gs pos="100000">
                  <a:srgbClr val="FFFFFF">
                    <a:lumMod val="65000"/>
                  </a:srgbClr>
                </a:gs>
              </a:gsLst>
              <a:lin ang="10800000" scaled="1"/>
              <a:tileRect/>
            </a:gradFill>
            <a:round/>
            <a:headEnd/>
            <a:tailEnd/>
          </a:ln>
          <a:effectLst>
            <a:innerShdw blurRad="152400">
              <a:prstClr val="black"/>
            </a:innerShdw>
          </a:effectLst>
        </p:spPr>
        <p:txBody>
          <a:bodyPr wrap="none" lIns="0" tIns="0" rIns="0" bIns="0" rtlCol="0" anchor="ctr"/>
          <a:lstStyle/>
          <a:p>
            <a:pPr defTabSz="34241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cap="all" dirty="0" err="1">
              <a:solidFill>
                <a:srgbClr val="FFFFFF"/>
              </a:solidFill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1032262" y="4191496"/>
            <a:ext cx="3791774" cy="53091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kern="0" smtClean="0">
                <a:solidFill>
                  <a:schemeClr val="accent1">
                    <a:lumMod val="50000"/>
                  </a:schemeClr>
                </a:solidFill>
              </a:rPr>
              <a:t>虛擬化基礎架構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050" b="1" kern="0" smtClean="0">
                <a:solidFill>
                  <a:schemeClr val="accent1">
                    <a:lumMod val="50000"/>
                  </a:schemeClr>
                </a:solidFill>
              </a:rPr>
              <a:t>抽取及建立集區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55" name="Straight Arrow Connector 154"/>
          <p:cNvCxnSpPr/>
          <p:nvPr/>
        </p:nvCxnSpPr>
        <p:spPr bwMode="auto">
          <a:xfrm rot="16200000">
            <a:off x="1558419" y="5925464"/>
            <a:ext cx="384038" cy="0"/>
          </a:xfrm>
          <a:prstGeom prst="straightConnector1">
            <a:avLst/>
          </a:prstGeom>
          <a:solidFill>
            <a:srgbClr val="0095D3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56" name="TextBox 155"/>
          <p:cNvSpPr txBox="1"/>
          <p:nvPr/>
        </p:nvSpPr>
        <p:spPr>
          <a:xfrm>
            <a:off x="1214876" y="5050960"/>
            <a:ext cx="1071124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000" kern="0" dirty="0" smtClean="0">
                <a:solidFill>
                  <a:schemeClr val="accent1">
                    <a:lumMod val="50000"/>
                  </a:schemeClr>
                </a:solidFill>
              </a:rPr>
              <a:t>運算抽取 </a:t>
            </a:r>
            <a:r>
              <a:rPr lang="en-US" altLang="zh-TW" sz="1000" kern="0" dirty="0" smtClean="0">
                <a:solidFill>
                  <a:schemeClr val="accent1">
                    <a:lumMod val="50000"/>
                  </a:schemeClr>
                </a:solidFill>
              </a:rPr>
              <a:t>= </a:t>
            </a:r>
            <a:br>
              <a:rPr lang="en-US" altLang="zh-TW" sz="1000" kern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zh-TW" altLang="en-US" sz="1000" kern="0" dirty="0" smtClean="0">
                <a:solidFill>
                  <a:schemeClr val="accent1">
                    <a:lumMod val="50000"/>
                  </a:schemeClr>
                </a:solidFill>
              </a:rPr>
              <a:t>伺服器虛擬化</a:t>
            </a:r>
            <a:endParaRPr lang="zh-TW" altLang="en-US" sz="1000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95287" y="4591591"/>
            <a:ext cx="468545" cy="468423"/>
            <a:chOff x="1495287" y="4460861"/>
            <a:chExt cx="510302" cy="510169"/>
          </a:xfrm>
        </p:grpSpPr>
        <p:grpSp>
          <p:nvGrpSpPr>
            <p:cNvPr id="158" name="Group 157"/>
            <p:cNvGrpSpPr/>
            <p:nvPr/>
          </p:nvGrpSpPr>
          <p:grpSpPr>
            <a:xfrm>
              <a:off x="1495287" y="4460861"/>
              <a:ext cx="510302" cy="510169"/>
              <a:chOff x="21089" y="1411055"/>
              <a:chExt cx="759261" cy="759064"/>
            </a:xfrm>
            <a:gradFill>
              <a:gsLst>
                <a:gs pos="50000">
                  <a:schemeClr val="accent1">
                    <a:lumMod val="95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alpha val="75000"/>
                    <a:lumMod val="71000"/>
                    <a:lumOff val="29000"/>
                  </a:schemeClr>
                </a:gs>
              </a:gsLst>
              <a:lin ang="10800000" scaled="1"/>
            </a:gradFill>
          </p:grpSpPr>
          <p:sp>
            <p:nvSpPr>
              <p:cNvPr id="160" name="Oval 159"/>
              <p:cNvSpPr/>
              <p:nvPr/>
            </p:nvSpPr>
            <p:spPr bwMode="gray">
              <a:xfrm>
                <a:off x="21089" y="1411055"/>
                <a:ext cx="759261" cy="759064"/>
              </a:xfrm>
              <a:prstGeom prst="ellipse">
                <a:avLst/>
              </a:prstGeom>
              <a:grpFill/>
              <a:ln w="19050">
                <a:gradFill flip="none" rotWithShape="1">
                  <a:gsLst>
                    <a:gs pos="50000">
                      <a:srgbClr val="FFFFFF">
                        <a:lumMod val="95000"/>
                      </a:srgbClr>
                    </a:gs>
                    <a:gs pos="0">
                      <a:srgbClr val="FFFFFF">
                        <a:lumMod val="65000"/>
                      </a:srgbClr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10800000" scaled="1"/>
                  <a:tileRect/>
                </a:gradFill>
                <a:round/>
                <a:headEnd/>
                <a:tailEnd/>
              </a:ln>
              <a:effectLst>
                <a:innerShdw blurRad="152400">
                  <a:prstClr val="black"/>
                </a:innerShdw>
              </a:effectLst>
            </p:spPr>
            <p:txBody>
              <a:bodyPr wrap="none" lIns="0" tIns="0" rIns="0" bIns="0" rtlCol="0" anchor="ctr"/>
              <a:lstStyle/>
              <a:p>
                <a:pPr defTabSz="34258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cap="all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1" name="Oval 160"/>
              <p:cNvSpPr/>
              <p:nvPr/>
            </p:nvSpPr>
            <p:spPr bwMode="gray">
              <a:xfrm>
                <a:off x="52072" y="1442031"/>
                <a:ext cx="697293" cy="697112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rtlCol="0" anchor="ctr"/>
              <a:lstStyle/>
              <a:p>
                <a:pPr defTabSz="34258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kern="0" cap="all" dirty="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159" name="Picture 158" descr="compute 1.png"/>
            <p:cNvPicPr>
              <a:picLocks noChangeAspect="1"/>
            </p:cNvPicPr>
            <p:nvPr/>
          </p:nvPicPr>
          <p:blipFill>
            <a:blip r:embed="rId4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610840" y="4579725"/>
              <a:ext cx="279196" cy="272442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8" name="Group 27"/>
          <p:cNvGrpSpPr/>
          <p:nvPr/>
        </p:nvGrpSpPr>
        <p:grpSpPr>
          <a:xfrm>
            <a:off x="2451100" y="4591591"/>
            <a:ext cx="997357" cy="2234353"/>
            <a:chOff x="2451100" y="4591591"/>
            <a:chExt cx="997357" cy="2234353"/>
          </a:xfrm>
        </p:grpSpPr>
        <p:grpSp>
          <p:nvGrpSpPr>
            <p:cNvPr id="8" name="Group 7"/>
            <p:cNvGrpSpPr/>
            <p:nvPr/>
          </p:nvGrpSpPr>
          <p:grpSpPr>
            <a:xfrm>
              <a:off x="2626008" y="6152547"/>
              <a:ext cx="706076" cy="673397"/>
              <a:chOff x="2626008" y="6119097"/>
              <a:chExt cx="706076" cy="673397"/>
            </a:xfrm>
          </p:grpSpPr>
          <p:sp>
            <p:nvSpPr>
              <p:cNvPr id="138" name="TextBox 137"/>
              <p:cNvSpPr txBox="1"/>
              <p:nvPr/>
            </p:nvSpPr>
            <p:spPr>
              <a:xfrm>
                <a:off x="2626008" y="6546273"/>
                <a:ext cx="706076" cy="246221"/>
              </a:xfrm>
              <a:prstGeom prst="rect">
                <a:avLst/>
              </a:prstGeom>
              <a:noFill/>
            </p:spPr>
            <p:txBody>
              <a:bodyPr wrap="square" lIns="91440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000" b="1" kern="0" dirty="0" smtClean="0">
                    <a:solidFill>
                      <a:srgbClr val="595959"/>
                    </a:solidFill>
                  </a:rPr>
                  <a:t>網路</a:t>
                </a:r>
                <a:endParaRPr lang="zh-TW" altLang="en-US" sz="1000" b="1" kern="0" dirty="0">
                  <a:solidFill>
                    <a:srgbClr val="595959"/>
                  </a:solidFill>
                </a:endParaRPr>
              </a:p>
            </p:txBody>
          </p:sp>
          <p:grpSp>
            <p:nvGrpSpPr>
              <p:cNvPr id="140" name="Group 139"/>
              <p:cNvGrpSpPr/>
              <p:nvPr/>
            </p:nvGrpSpPr>
            <p:grpSpPr>
              <a:xfrm>
                <a:off x="2720379" y="6119097"/>
                <a:ext cx="468545" cy="468423"/>
                <a:chOff x="-1037" y="2299679"/>
                <a:chExt cx="688376" cy="688196"/>
              </a:xfrm>
            </p:grpSpPr>
            <p:grpSp>
              <p:nvGrpSpPr>
                <p:cNvPr id="146" name="Group 145"/>
                <p:cNvGrpSpPr/>
                <p:nvPr/>
              </p:nvGrpSpPr>
              <p:grpSpPr>
                <a:xfrm>
                  <a:off x="-1037" y="2299679"/>
                  <a:ext cx="688376" cy="688196"/>
                  <a:chOff x="21089" y="1411055"/>
                  <a:chExt cx="759261" cy="759064"/>
                </a:xfrm>
              </p:grpSpPr>
              <p:sp>
                <p:nvSpPr>
                  <p:cNvPr id="148" name="Oval 147"/>
                  <p:cNvSpPr/>
                  <p:nvPr/>
                </p:nvSpPr>
                <p:spPr bwMode="gray">
                  <a:xfrm>
                    <a:off x="21089" y="1411055"/>
                    <a:ext cx="759261" cy="759064"/>
                  </a:xfrm>
                  <a:prstGeom prst="ellipse">
                    <a:avLst/>
                  </a:prstGeom>
                  <a:gradFill flip="none" rotWithShape="1">
                    <a:gsLst>
                      <a:gs pos="20000">
                        <a:srgbClr val="003D79">
                          <a:lumMod val="75000"/>
                        </a:srgbClr>
                      </a:gs>
                      <a:gs pos="50000">
                        <a:srgbClr val="003D79"/>
                      </a:gs>
                      <a:gs pos="80000">
                        <a:srgbClr val="003D79">
                          <a:lumMod val="75000"/>
                        </a:srgbClr>
                      </a:gs>
                    </a:gsLst>
                    <a:lin ang="13500000" scaled="1"/>
                    <a:tileRect/>
                  </a:gradFill>
                  <a:ln w="19050">
                    <a:gradFill flip="none" rotWithShape="1">
                      <a:gsLst>
                        <a:gs pos="50000">
                          <a:srgbClr val="FFFFFF">
                            <a:lumMod val="95000"/>
                          </a:srgbClr>
                        </a:gs>
                        <a:gs pos="0">
                          <a:srgbClr val="FFFFFF">
                            <a:lumMod val="65000"/>
                          </a:srgbClr>
                        </a:gs>
                        <a:gs pos="100000">
                          <a:srgbClr val="FFFFFF">
                            <a:lumMod val="65000"/>
                          </a:srgbClr>
                        </a:gs>
                      </a:gsLst>
                      <a:lin ang="10800000" scaled="1"/>
                      <a:tileRect/>
                    </a:gradFill>
                    <a:round/>
                    <a:headEnd/>
                    <a:tailEnd/>
                  </a:ln>
                  <a:effectLst>
                    <a:innerShdw blurRad="152400">
                      <a:prstClr val="black"/>
                    </a:innerShdw>
                  </a:effectLst>
                </p:spPr>
                <p:txBody>
                  <a:bodyPr wrap="none" lIns="0" tIns="0" rIns="0" bIns="0" rtlCol="0" anchor="ctr"/>
                  <a:lstStyle/>
                  <a:p>
                    <a:pPr defTabSz="34258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 cap="all" dirty="0">
                      <a:solidFill>
                        <a:srgbClr val="595959"/>
                      </a:solidFill>
                    </a:endParaRPr>
                  </a:p>
                </p:txBody>
              </p:sp>
              <p:sp>
                <p:nvSpPr>
                  <p:cNvPr id="149" name="Oval 148"/>
                  <p:cNvSpPr/>
                  <p:nvPr/>
                </p:nvSpPr>
                <p:spPr bwMode="gray">
                  <a:xfrm>
                    <a:off x="52073" y="1442031"/>
                    <a:ext cx="697293" cy="697112"/>
                  </a:xfrm>
                  <a:prstGeom prst="ellipse">
                    <a:avLst/>
                  </a:prstGeom>
                  <a:gradFill flip="none" rotWithShape="1">
                    <a:gsLst>
                      <a:gs pos="63000">
                        <a:srgbClr val="FFFFFF">
                          <a:alpha val="0"/>
                        </a:srgbClr>
                      </a:gs>
                      <a:gs pos="0">
                        <a:srgbClr val="FFFFFF">
                          <a:alpha val="75000"/>
                        </a:srgbClr>
                      </a:gs>
                      <a:gs pos="12000">
                        <a:srgbClr val="FFFFFF">
                          <a:alpha val="50000"/>
                        </a:srgbClr>
                      </a:gs>
                    </a:gsLst>
                    <a:lin ang="5400000" scaled="1"/>
                    <a:tileRect/>
                  </a:gra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0" rIns="0" bIns="0" rtlCol="0" anchor="ctr"/>
                  <a:lstStyle/>
                  <a:p>
                    <a:pPr defTabSz="34258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 cap="all" dirty="0">
                      <a:solidFill>
                        <a:srgbClr val="595959"/>
                      </a:solidFill>
                    </a:endParaRPr>
                  </a:p>
                </p:txBody>
              </p:sp>
            </p:grpSp>
            <p:pic>
              <p:nvPicPr>
                <p:cNvPr id="147" name="Picture 146" descr="network1.png"/>
                <p:cNvPicPr>
                  <a:picLocks noChangeAspect="1"/>
                </p:cNvPicPr>
                <p:nvPr/>
              </p:nvPicPr>
              <p:blipFill>
                <a:blip r:embed="rId13" cstate="screen">
                  <a:biLevel thresh="25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188857" y="2453035"/>
                  <a:ext cx="308588" cy="381484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p:sp>
          <p:nvSpPr>
            <p:cNvPr id="170" name="TextBox 169"/>
            <p:cNvSpPr txBox="1"/>
            <p:nvPr/>
          </p:nvSpPr>
          <p:spPr>
            <a:xfrm>
              <a:off x="2451100" y="5050960"/>
              <a:ext cx="99735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000" kern="0" dirty="0" smtClean="0">
                  <a:solidFill>
                    <a:schemeClr val="accent1">
                      <a:lumMod val="50000"/>
                    </a:schemeClr>
                  </a:solidFill>
                </a:rPr>
                <a:t>網路抽取 </a:t>
              </a:r>
              <a:r>
                <a:rPr lang="en-US" altLang="zh-TW" sz="1000" kern="0" dirty="0" smtClean="0">
                  <a:solidFill>
                    <a:schemeClr val="accent1">
                      <a:lumMod val="50000"/>
                    </a:schemeClr>
                  </a:solidFill>
                </a:rPr>
                <a:t>= </a:t>
              </a:r>
              <a:br>
                <a:rPr lang="en-US" altLang="zh-TW" sz="1000" kern="0" dirty="0" smtClean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zh-TW" altLang="en-US" sz="1000" kern="0" dirty="0" smtClean="0">
                  <a:solidFill>
                    <a:schemeClr val="accent1">
                      <a:lumMod val="50000"/>
                    </a:schemeClr>
                  </a:solidFill>
                </a:rPr>
                <a:t>虛擬網路</a:t>
              </a:r>
              <a:endParaRPr lang="zh-TW" altLang="en-US" sz="1000" kern="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175" name="Straight Arrow Connector 174"/>
            <p:cNvCxnSpPr/>
            <p:nvPr/>
          </p:nvCxnSpPr>
          <p:spPr bwMode="auto">
            <a:xfrm rot="16200000">
              <a:off x="2757759" y="5922426"/>
              <a:ext cx="384038" cy="0"/>
            </a:xfrm>
            <a:prstGeom prst="straightConnector1">
              <a:avLst/>
            </a:prstGeom>
            <a:solidFill>
              <a:srgbClr val="0095D3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pSp>
          <p:nvGrpSpPr>
            <p:cNvPr id="5" name="Group 4"/>
            <p:cNvGrpSpPr/>
            <p:nvPr/>
          </p:nvGrpSpPr>
          <p:grpSpPr>
            <a:xfrm>
              <a:off x="2686502" y="4591591"/>
              <a:ext cx="468545" cy="468423"/>
              <a:chOff x="2686502" y="4460861"/>
              <a:chExt cx="510302" cy="510169"/>
            </a:xfrm>
          </p:grpSpPr>
          <p:grpSp>
            <p:nvGrpSpPr>
              <p:cNvPr id="207" name="Group 206"/>
              <p:cNvGrpSpPr/>
              <p:nvPr/>
            </p:nvGrpSpPr>
            <p:grpSpPr>
              <a:xfrm>
                <a:off x="2686502" y="4460861"/>
                <a:ext cx="510302" cy="510169"/>
                <a:chOff x="21089" y="1411055"/>
                <a:chExt cx="759261" cy="759064"/>
              </a:xfrm>
              <a:gradFill>
                <a:gsLst>
                  <a:gs pos="50000">
                    <a:schemeClr val="accent1">
                      <a:lumMod val="95000"/>
                    </a:schemeClr>
                  </a:gs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chemeClr val="accent1">
                      <a:alpha val="75000"/>
                      <a:lumMod val="71000"/>
                      <a:lumOff val="29000"/>
                    </a:schemeClr>
                  </a:gs>
                </a:gsLst>
                <a:lin ang="10800000" scaled="1"/>
              </a:gradFill>
            </p:grpSpPr>
            <p:sp>
              <p:nvSpPr>
                <p:cNvPr id="210" name="Oval 209"/>
                <p:cNvSpPr/>
                <p:nvPr/>
              </p:nvSpPr>
              <p:spPr bwMode="gray">
                <a:xfrm>
                  <a:off x="21089" y="1411055"/>
                  <a:ext cx="759261" cy="759064"/>
                </a:xfrm>
                <a:prstGeom prst="ellipse">
                  <a:avLst/>
                </a:prstGeom>
                <a:grpFill/>
                <a:ln w="19050">
                  <a:gradFill flip="none" rotWithShape="1">
                    <a:gsLst>
                      <a:gs pos="50000">
                        <a:srgbClr val="FFFFFF">
                          <a:lumMod val="95000"/>
                        </a:srgbClr>
                      </a:gs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10800000" scaled="1"/>
                    <a:tileRect/>
                  </a:gradFill>
                  <a:round/>
                  <a:headEnd/>
                  <a:tailEnd/>
                </a:ln>
                <a:effectLst>
                  <a:innerShdw blurRad="152400">
                    <a:prstClr val="black"/>
                  </a:innerShdw>
                </a:effectLst>
              </p:spPr>
              <p:txBody>
                <a:bodyPr wrap="none" lIns="0" tIns="0" rIns="0" bIns="0" rtlCol="0" anchor="ctr"/>
                <a:lstStyle/>
                <a:p>
                  <a:pPr defTabSz="34258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 cap="all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1" name="Oval 210"/>
                <p:cNvSpPr/>
                <p:nvPr/>
              </p:nvSpPr>
              <p:spPr bwMode="gray">
                <a:xfrm>
                  <a:off x="52072" y="1442031"/>
                  <a:ext cx="697293" cy="697112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0" rIns="0" bIns="0" rtlCol="0" anchor="ctr"/>
                <a:lstStyle/>
                <a:p>
                  <a:pPr defTabSz="34258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 kern="0" cap="all" dirty="0">
                    <a:solidFill>
                      <a:srgbClr val="FFFFFF"/>
                    </a:solidFill>
                  </a:endParaRPr>
                </a:p>
              </p:txBody>
            </p:sp>
          </p:grpSp>
          <p:pic>
            <p:nvPicPr>
              <p:cNvPr id="181" name="Picture 180" descr="network1.png"/>
              <p:cNvPicPr>
                <a:picLocks noChangeAspect="1"/>
              </p:cNvPicPr>
              <p:nvPr/>
            </p:nvPicPr>
            <p:blipFill>
              <a:blip r:embed="rId13" cstate="screen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2835398" y="4574546"/>
                <a:ext cx="228760" cy="282799"/>
              </a:xfrm>
              <a:prstGeom prst="rect">
                <a:avLst/>
              </a:prstGeo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9" name="Group 28"/>
          <p:cNvGrpSpPr/>
          <p:nvPr/>
        </p:nvGrpSpPr>
        <p:grpSpPr>
          <a:xfrm>
            <a:off x="3621374" y="4591591"/>
            <a:ext cx="1064926" cy="2245325"/>
            <a:chOff x="3621374" y="4591591"/>
            <a:chExt cx="1064926" cy="2245325"/>
          </a:xfrm>
        </p:grpSpPr>
        <p:grpSp>
          <p:nvGrpSpPr>
            <p:cNvPr id="7" name="Group 6"/>
            <p:cNvGrpSpPr/>
            <p:nvPr/>
          </p:nvGrpSpPr>
          <p:grpSpPr>
            <a:xfrm>
              <a:off x="3826087" y="6152549"/>
              <a:ext cx="706076" cy="684367"/>
              <a:chOff x="3727472" y="6021819"/>
              <a:chExt cx="706076" cy="684367"/>
            </a:xfrm>
          </p:grpSpPr>
          <p:sp>
            <p:nvSpPr>
              <p:cNvPr id="139" name="TextBox 138"/>
              <p:cNvSpPr txBox="1"/>
              <p:nvPr/>
            </p:nvSpPr>
            <p:spPr>
              <a:xfrm>
                <a:off x="3727472" y="6459965"/>
                <a:ext cx="706076" cy="246221"/>
              </a:xfrm>
              <a:prstGeom prst="rect">
                <a:avLst/>
              </a:prstGeom>
              <a:noFill/>
            </p:spPr>
            <p:txBody>
              <a:bodyPr wrap="square" lIns="91440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000" b="1" kern="0" dirty="0" smtClean="0">
                    <a:solidFill>
                      <a:srgbClr val="595959"/>
                    </a:solidFill>
                  </a:rPr>
                  <a:t>儲存裝置</a:t>
                </a:r>
                <a:endParaRPr lang="zh-TW" altLang="en-US" sz="1000" b="1" kern="0" dirty="0">
                  <a:solidFill>
                    <a:srgbClr val="595959"/>
                  </a:solidFill>
                </a:endParaRPr>
              </a:p>
            </p:txBody>
          </p:sp>
          <p:grpSp>
            <p:nvGrpSpPr>
              <p:cNvPr id="141" name="Group 140"/>
              <p:cNvGrpSpPr/>
              <p:nvPr/>
            </p:nvGrpSpPr>
            <p:grpSpPr>
              <a:xfrm>
                <a:off x="3825912" y="6021819"/>
                <a:ext cx="468545" cy="468423"/>
                <a:chOff x="23802" y="1430027"/>
                <a:chExt cx="688376" cy="688196"/>
              </a:xfrm>
            </p:grpSpPr>
            <p:grpSp>
              <p:nvGrpSpPr>
                <p:cNvPr id="142" name="Group 141"/>
                <p:cNvGrpSpPr/>
                <p:nvPr/>
              </p:nvGrpSpPr>
              <p:grpSpPr>
                <a:xfrm>
                  <a:off x="23802" y="1430027"/>
                  <a:ext cx="688376" cy="688196"/>
                  <a:chOff x="21089" y="1411055"/>
                  <a:chExt cx="759261" cy="759064"/>
                </a:xfrm>
              </p:grpSpPr>
              <p:sp>
                <p:nvSpPr>
                  <p:cNvPr id="144" name="Oval 143"/>
                  <p:cNvSpPr/>
                  <p:nvPr/>
                </p:nvSpPr>
                <p:spPr bwMode="gray">
                  <a:xfrm>
                    <a:off x="21089" y="1411055"/>
                    <a:ext cx="759261" cy="759064"/>
                  </a:xfrm>
                  <a:prstGeom prst="ellipse">
                    <a:avLst/>
                  </a:prstGeom>
                  <a:gradFill flip="none" rotWithShape="1">
                    <a:gsLst>
                      <a:gs pos="20000">
                        <a:srgbClr val="003D79">
                          <a:lumMod val="75000"/>
                        </a:srgbClr>
                      </a:gs>
                      <a:gs pos="50000">
                        <a:srgbClr val="003D79"/>
                      </a:gs>
                      <a:gs pos="80000">
                        <a:srgbClr val="003D79">
                          <a:lumMod val="75000"/>
                        </a:srgbClr>
                      </a:gs>
                    </a:gsLst>
                    <a:lin ang="13500000" scaled="1"/>
                    <a:tileRect/>
                  </a:gradFill>
                  <a:ln w="19050">
                    <a:gradFill flip="none" rotWithShape="1">
                      <a:gsLst>
                        <a:gs pos="50000">
                          <a:srgbClr val="FFFFFF">
                            <a:lumMod val="95000"/>
                          </a:srgbClr>
                        </a:gs>
                        <a:gs pos="0">
                          <a:srgbClr val="FFFFFF">
                            <a:lumMod val="65000"/>
                          </a:srgbClr>
                        </a:gs>
                        <a:gs pos="100000">
                          <a:srgbClr val="FFFFFF">
                            <a:lumMod val="65000"/>
                          </a:srgbClr>
                        </a:gs>
                      </a:gsLst>
                      <a:lin ang="10800000" scaled="1"/>
                      <a:tileRect/>
                    </a:gradFill>
                    <a:round/>
                    <a:headEnd/>
                    <a:tailEnd/>
                  </a:ln>
                  <a:effectLst>
                    <a:innerShdw blurRad="152400">
                      <a:prstClr val="black"/>
                    </a:innerShdw>
                  </a:effectLst>
                </p:spPr>
                <p:txBody>
                  <a:bodyPr wrap="none" lIns="0" tIns="0" rIns="0" bIns="0" rtlCol="0" anchor="ctr"/>
                  <a:lstStyle/>
                  <a:p>
                    <a:pPr defTabSz="34258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 cap="all" dirty="0">
                      <a:solidFill>
                        <a:srgbClr val="595959"/>
                      </a:solidFill>
                    </a:endParaRPr>
                  </a:p>
                </p:txBody>
              </p:sp>
              <p:sp>
                <p:nvSpPr>
                  <p:cNvPr id="145" name="Oval 144"/>
                  <p:cNvSpPr/>
                  <p:nvPr/>
                </p:nvSpPr>
                <p:spPr bwMode="gray">
                  <a:xfrm>
                    <a:off x="52073" y="1442031"/>
                    <a:ext cx="697293" cy="697112"/>
                  </a:xfrm>
                  <a:prstGeom prst="ellipse">
                    <a:avLst/>
                  </a:prstGeom>
                  <a:gradFill flip="none" rotWithShape="1">
                    <a:gsLst>
                      <a:gs pos="63000">
                        <a:srgbClr val="FFFFFF">
                          <a:alpha val="0"/>
                        </a:srgbClr>
                      </a:gs>
                      <a:gs pos="0">
                        <a:srgbClr val="FFFFFF">
                          <a:alpha val="75000"/>
                        </a:srgbClr>
                      </a:gs>
                      <a:gs pos="12000">
                        <a:srgbClr val="FFFFFF">
                          <a:alpha val="50000"/>
                        </a:srgbClr>
                      </a:gs>
                    </a:gsLst>
                    <a:lin ang="5400000" scaled="1"/>
                    <a:tileRect/>
                  </a:gra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0" rIns="0" bIns="0" rtlCol="0" anchor="ctr"/>
                  <a:lstStyle/>
                  <a:p>
                    <a:pPr defTabSz="34258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 cap="all" dirty="0">
                      <a:solidFill>
                        <a:srgbClr val="595959"/>
                      </a:solidFill>
                    </a:endParaRPr>
                  </a:p>
                </p:txBody>
              </p:sp>
            </p:grpSp>
            <p:pic>
              <p:nvPicPr>
                <p:cNvPr id="143" name="Picture 142" descr="storage.png"/>
                <p:cNvPicPr>
                  <a:picLocks noChangeAspect="1"/>
                </p:cNvPicPr>
                <p:nvPr/>
              </p:nvPicPr>
              <p:blipFill>
                <a:blip r:embed="rId14" cstate="screen">
                  <a:biLevel thresh="25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201546" y="1602214"/>
                  <a:ext cx="332888" cy="34382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p:sp>
          <p:nvSpPr>
            <p:cNvPr id="171" name="TextBox 170"/>
            <p:cNvSpPr txBox="1"/>
            <p:nvPr/>
          </p:nvSpPr>
          <p:spPr>
            <a:xfrm>
              <a:off x="3621374" y="5050960"/>
              <a:ext cx="1064926" cy="55399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000" kern="0" dirty="0" smtClean="0">
                  <a:solidFill>
                    <a:schemeClr val="accent1">
                      <a:lumMod val="50000"/>
                    </a:schemeClr>
                  </a:solidFill>
                </a:rPr>
                <a:t>儲存裝置抽取 </a:t>
              </a:r>
              <a:r>
                <a:rPr lang="en-US" altLang="zh-TW" sz="1000" kern="0" dirty="0" smtClean="0">
                  <a:solidFill>
                    <a:schemeClr val="accent1">
                      <a:lumMod val="50000"/>
                    </a:schemeClr>
                  </a:solidFill>
                </a:rPr>
                <a:t>= </a:t>
              </a:r>
              <a:br>
                <a:rPr lang="en-US" altLang="zh-TW" sz="1000" kern="0" dirty="0" smtClean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zh-TW" altLang="en-US" sz="1000" kern="0" dirty="0" smtClean="0">
                  <a:solidFill>
                    <a:schemeClr val="accent1">
                      <a:lumMod val="50000"/>
                    </a:schemeClr>
                  </a:solidFill>
                </a:rPr>
                <a:t>軟體定義的</a:t>
              </a:r>
              <a:r>
                <a:rPr lang="en-US" altLang="zh-TW" sz="1000" kern="0" dirty="0" smtClean="0">
                  <a:solidFill>
                    <a:schemeClr val="accent1">
                      <a:lumMod val="50000"/>
                    </a:schemeClr>
                  </a:solidFill>
                </a:rPr>
                <a:t/>
              </a:r>
              <a:br>
                <a:rPr lang="en-US" altLang="zh-TW" sz="1000" kern="0" dirty="0" smtClean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zh-TW" altLang="en-US" sz="1000" kern="0" dirty="0" smtClean="0">
                  <a:solidFill>
                    <a:schemeClr val="accent1">
                      <a:lumMod val="50000"/>
                    </a:schemeClr>
                  </a:solidFill>
                </a:rPr>
                <a:t>儲存裝置</a:t>
              </a:r>
              <a:endParaRPr lang="zh-TW" altLang="en-US" sz="1000" kern="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174" name="Straight Arrow Connector 173"/>
            <p:cNvCxnSpPr/>
            <p:nvPr/>
          </p:nvCxnSpPr>
          <p:spPr bwMode="auto">
            <a:xfrm rot="16200000">
              <a:off x="3961818" y="5925465"/>
              <a:ext cx="384038" cy="0"/>
            </a:xfrm>
            <a:prstGeom prst="straightConnector1">
              <a:avLst/>
            </a:prstGeom>
            <a:solidFill>
              <a:srgbClr val="0095D3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pSp>
          <p:nvGrpSpPr>
            <p:cNvPr id="6" name="Group 5"/>
            <p:cNvGrpSpPr/>
            <p:nvPr/>
          </p:nvGrpSpPr>
          <p:grpSpPr>
            <a:xfrm>
              <a:off x="3898686" y="4591591"/>
              <a:ext cx="468545" cy="468423"/>
              <a:chOff x="3898686" y="4460861"/>
              <a:chExt cx="510302" cy="510169"/>
            </a:xfrm>
          </p:grpSpPr>
          <p:grpSp>
            <p:nvGrpSpPr>
              <p:cNvPr id="235" name="Group 234"/>
              <p:cNvGrpSpPr/>
              <p:nvPr/>
            </p:nvGrpSpPr>
            <p:grpSpPr>
              <a:xfrm>
                <a:off x="3898686" y="4460861"/>
                <a:ext cx="510302" cy="510169"/>
                <a:chOff x="21089" y="1411055"/>
                <a:chExt cx="759261" cy="759064"/>
              </a:xfrm>
              <a:gradFill>
                <a:gsLst>
                  <a:gs pos="50000">
                    <a:schemeClr val="accent1">
                      <a:lumMod val="95000"/>
                    </a:schemeClr>
                  </a:gs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chemeClr val="accent1">
                      <a:alpha val="75000"/>
                      <a:lumMod val="71000"/>
                      <a:lumOff val="29000"/>
                    </a:schemeClr>
                  </a:gs>
                </a:gsLst>
                <a:lin ang="10800000" scaled="1"/>
              </a:gradFill>
            </p:grpSpPr>
            <p:sp>
              <p:nvSpPr>
                <p:cNvPr id="236" name="Oval 235"/>
                <p:cNvSpPr/>
                <p:nvPr/>
              </p:nvSpPr>
              <p:spPr bwMode="gray">
                <a:xfrm>
                  <a:off x="21089" y="1411055"/>
                  <a:ext cx="759261" cy="759064"/>
                </a:xfrm>
                <a:prstGeom prst="ellipse">
                  <a:avLst/>
                </a:prstGeom>
                <a:grpFill/>
                <a:ln w="19050">
                  <a:gradFill flip="none" rotWithShape="1">
                    <a:gsLst>
                      <a:gs pos="50000">
                        <a:srgbClr val="FFFFFF">
                          <a:lumMod val="95000"/>
                        </a:srgbClr>
                      </a:gs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10800000" scaled="1"/>
                    <a:tileRect/>
                  </a:gradFill>
                  <a:round/>
                  <a:headEnd/>
                  <a:tailEnd/>
                </a:ln>
                <a:effectLst>
                  <a:innerShdw blurRad="152400">
                    <a:prstClr val="black"/>
                  </a:innerShdw>
                </a:effectLst>
              </p:spPr>
              <p:txBody>
                <a:bodyPr wrap="none" lIns="0" tIns="0" rIns="0" bIns="0" rtlCol="0" anchor="ctr"/>
                <a:lstStyle/>
                <a:p>
                  <a:pPr defTabSz="34258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 cap="all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37" name="Oval 236"/>
                <p:cNvSpPr/>
                <p:nvPr/>
              </p:nvSpPr>
              <p:spPr bwMode="gray">
                <a:xfrm>
                  <a:off x="52072" y="1442031"/>
                  <a:ext cx="697293" cy="697112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0" rIns="0" bIns="0" rtlCol="0" anchor="ctr"/>
                <a:lstStyle/>
                <a:p>
                  <a:pPr defTabSz="34258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 kern="0" cap="all" dirty="0">
                    <a:solidFill>
                      <a:srgbClr val="FFFFFF"/>
                    </a:solidFill>
                  </a:endParaRPr>
                </a:p>
              </p:txBody>
            </p:sp>
          </p:grpSp>
          <p:pic>
            <p:nvPicPr>
              <p:cNvPr id="177" name="Picture 176" descr="storage.png"/>
              <p:cNvPicPr>
                <a:picLocks noChangeAspect="1"/>
              </p:cNvPicPr>
              <p:nvPr/>
            </p:nvPicPr>
            <p:blipFill>
              <a:blip r:embed="rId14" cstate="screen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4030450" y="4588506"/>
                <a:ext cx="246774" cy="254880"/>
              </a:xfrm>
              <a:prstGeom prst="rect">
                <a:avLst/>
              </a:prstGeo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7" name="Group 26"/>
          <p:cNvGrpSpPr/>
          <p:nvPr/>
        </p:nvGrpSpPr>
        <p:grpSpPr>
          <a:xfrm>
            <a:off x="787165" y="1766806"/>
            <a:ext cx="7569670" cy="1144784"/>
            <a:chOff x="787165" y="1766806"/>
            <a:chExt cx="7569670" cy="1144784"/>
          </a:xfrm>
        </p:grpSpPr>
        <p:sp>
          <p:nvSpPr>
            <p:cNvPr id="260" name="Rounded Rectangle 259"/>
            <p:cNvSpPr/>
            <p:nvPr/>
          </p:nvSpPr>
          <p:spPr bwMode="auto">
            <a:xfrm>
              <a:off x="787165" y="1766806"/>
              <a:ext cx="7569670" cy="1144784"/>
            </a:xfrm>
            <a:prstGeom prst="roundRect">
              <a:avLst>
                <a:gd name="adj" fmla="val 10179"/>
              </a:avLst>
            </a:prstGeom>
            <a:solidFill>
              <a:schemeClr val="bg1"/>
            </a:solidFill>
            <a:ln w="19050">
              <a:gradFill flip="none" rotWithShape="1">
                <a:gsLst>
                  <a:gs pos="50000">
                    <a:srgbClr val="FFFFFF">
                      <a:lumMod val="95000"/>
                    </a:srgbClr>
                  </a:gs>
                  <a:gs pos="0">
                    <a:srgbClr val="FFFFFF">
                      <a:lumMod val="65000"/>
                    </a:srgbClr>
                  </a:gs>
                  <a:gs pos="100000">
                    <a:srgbClr val="FFFFFF">
                      <a:lumMod val="65000"/>
                    </a:srgbClr>
                  </a:gs>
                </a:gsLst>
                <a:lin ang="10800000" scaled="1"/>
                <a:tileRect/>
              </a:gradFill>
              <a:round/>
              <a:headEnd/>
              <a:tailEnd/>
            </a:ln>
            <a:effectLst>
              <a:innerShdw blurRad="152400">
                <a:prstClr val="black"/>
              </a:innerShdw>
            </a:effectLst>
          </p:spPr>
          <p:txBody>
            <a:bodyPr wrap="none" lIns="0" tIns="0" rIns="0" bIns="0" rtlCol="0" anchor="ctr"/>
            <a:lstStyle/>
            <a:p>
              <a:pPr algn="ctr">
                <a:spcAft>
                  <a:spcPct val="40000"/>
                </a:spcAft>
                <a:defRPr/>
              </a:pPr>
              <a:endParaRPr lang="en-US" sz="1050" b="1" kern="0" dirty="0">
                <a:solidFill>
                  <a:srgbClr val="000000">
                    <a:lumMod val="65000"/>
                    <a:lumOff val="35000"/>
                  </a:srgbClr>
                </a:solidFill>
              </a:endParaRPr>
            </a:p>
          </p:txBody>
        </p:sp>
        <p:sp>
          <p:nvSpPr>
            <p:cNvPr id="182" name="Rounded Rectangle 181"/>
            <p:cNvSpPr/>
            <p:nvPr/>
          </p:nvSpPr>
          <p:spPr>
            <a:xfrm rot="10800000">
              <a:off x="2043274" y="1805271"/>
              <a:ext cx="6278042" cy="1002107"/>
            </a:xfrm>
            <a:prstGeom prst="roundRect">
              <a:avLst/>
            </a:prstGeom>
            <a:gradFill flip="none" rotWithShape="1">
              <a:gsLst>
                <a:gs pos="63000">
                  <a:srgbClr val="FFFFFF">
                    <a:alpha val="0"/>
                  </a:srgbClr>
                </a:gs>
                <a:gs pos="0">
                  <a:srgbClr val="FFFFFF">
                    <a:alpha val="75000"/>
                  </a:srgbClr>
                </a:gs>
                <a:gs pos="12000">
                  <a:srgbClr val="FFFFFF">
                    <a:alpha val="50000"/>
                  </a:srgb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rtlCol="0" anchor="ctr"/>
            <a:lstStyle/>
            <a:p>
              <a:pPr defTabSz="342580" fontAlgn="auto">
                <a:spcBef>
                  <a:spcPts val="0"/>
                </a:spcBef>
                <a:spcAft>
                  <a:spcPts val="0"/>
                </a:spcAft>
              </a:pPr>
              <a:endParaRPr lang="en-US" sz="2000" kern="0" cap="all">
                <a:solidFill>
                  <a:srgbClr val="FFFFFF"/>
                </a:solidFill>
              </a:endParaRPr>
            </a:p>
          </p:txBody>
        </p:sp>
        <p:pic>
          <p:nvPicPr>
            <p:cNvPr id="192" name="Picture 191"/>
            <p:cNvPicPr>
              <a:picLocks noChangeAspect="1"/>
            </p:cNvPicPr>
            <p:nvPr/>
          </p:nvPicPr>
          <p:blipFill rotWithShape="1">
            <a:blip r:embed="rId1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72558" y="1853398"/>
              <a:ext cx="1377961" cy="945484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6241843" y="1922744"/>
              <a:ext cx="1719201" cy="761629"/>
              <a:chOff x="6241843" y="1922744"/>
              <a:chExt cx="1719201" cy="761629"/>
            </a:xfrm>
          </p:grpSpPr>
          <p:pic>
            <p:nvPicPr>
              <p:cNvPr id="197" name="Picture 196"/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87022" y="2249995"/>
                <a:ext cx="674022" cy="264151"/>
              </a:xfrm>
              <a:prstGeom prst="rect">
                <a:avLst/>
              </a:prstGeom>
              <a:noFill/>
              <a:effectLst/>
            </p:spPr>
          </p:pic>
          <p:pic>
            <p:nvPicPr>
              <p:cNvPr id="198" name="Picture 197"/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48778" y="1922744"/>
                <a:ext cx="782141" cy="245197"/>
              </a:xfrm>
              <a:prstGeom prst="rect">
                <a:avLst/>
              </a:prstGeom>
              <a:noFill/>
              <a:effectLst/>
            </p:spPr>
          </p:pic>
          <p:pic>
            <p:nvPicPr>
              <p:cNvPr id="199" name="Picture 198"/>
              <p:cNvPicPr>
                <a:picLocks noChangeAspect="1"/>
              </p:cNvPicPr>
              <p:nvPr/>
            </p:nvPicPr>
            <p:blipFill rotWithShape="1"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241843" y="1972823"/>
                <a:ext cx="671910" cy="651568"/>
              </a:xfrm>
              <a:prstGeom prst="rect">
                <a:avLst/>
              </a:prstGeom>
            </p:spPr>
          </p:pic>
          <p:pic>
            <p:nvPicPr>
              <p:cNvPr id="200" name="Picture 199"/>
              <p:cNvPicPr>
                <a:picLocks noChangeAspect="1"/>
              </p:cNvPicPr>
              <p:nvPr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34596" y="2495979"/>
                <a:ext cx="698808" cy="188394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2360121" y="1945328"/>
              <a:ext cx="1603103" cy="787925"/>
              <a:chOff x="2360121" y="1945328"/>
              <a:chExt cx="1603103" cy="787925"/>
            </a:xfrm>
          </p:grpSpPr>
          <p:pic>
            <p:nvPicPr>
              <p:cNvPr id="215" name="Picture 214"/>
              <p:cNvPicPr>
                <a:picLocks noChangeAspect="1"/>
              </p:cNvPicPr>
              <p:nvPr/>
            </p:nvPicPr>
            <p:blipFill rotWithShape="1"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071866" y="2382071"/>
                <a:ext cx="891358" cy="351182"/>
              </a:xfrm>
              <a:prstGeom prst="rect">
                <a:avLst/>
              </a:prstGeom>
            </p:spPr>
          </p:pic>
          <p:pic>
            <p:nvPicPr>
              <p:cNvPr id="216" name="Picture 215"/>
              <p:cNvPicPr>
                <a:picLocks noChangeAspect="1"/>
              </p:cNvPicPr>
              <p:nvPr/>
            </p:nvPicPr>
            <p:blipFill rotWithShape="1">
              <a:blip r:embed="rId2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098952" y="1945328"/>
                <a:ext cx="743437" cy="377955"/>
              </a:xfrm>
              <a:prstGeom prst="rect">
                <a:avLst/>
              </a:prstGeom>
            </p:spPr>
          </p:pic>
          <p:pic>
            <p:nvPicPr>
              <p:cNvPr id="217" name="Picture 216"/>
              <p:cNvPicPr>
                <a:picLocks noChangeAspect="1"/>
              </p:cNvPicPr>
              <p:nvPr/>
            </p:nvPicPr>
            <p:blipFill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60121" y="2044495"/>
                <a:ext cx="666218" cy="634494"/>
              </a:xfrm>
              <a:prstGeom prst="rect">
                <a:avLst/>
              </a:prstGeom>
            </p:spPr>
          </p:pic>
        </p:grpSp>
        <p:sp>
          <p:nvSpPr>
            <p:cNvPr id="180" name="Rounded Rectangle 179"/>
            <p:cNvSpPr/>
            <p:nvPr/>
          </p:nvSpPr>
          <p:spPr>
            <a:xfrm>
              <a:off x="1981849" y="1831272"/>
              <a:ext cx="6278042" cy="1002107"/>
            </a:xfrm>
            <a:prstGeom prst="roundRect">
              <a:avLst/>
            </a:prstGeom>
            <a:solidFill>
              <a:srgbClr val="FFFFFF">
                <a:alpha val="8392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rtlCol="0" anchor="ctr"/>
            <a:lstStyle/>
            <a:p>
              <a:pPr defTabSz="342580" fontAlgn="auto">
                <a:spcBef>
                  <a:spcPts val="0"/>
                </a:spcBef>
                <a:spcAft>
                  <a:spcPts val="0"/>
                </a:spcAft>
              </a:pPr>
              <a:endParaRPr lang="en-US" sz="2000" kern="0" cap="all">
                <a:solidFill>
                  <a:srgbClr val="FFFFFF"/>
                </a:solidFill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885326" y="2163785"/>
              <a:ext cx="1369880" cy="307688"/>
            </a:xfrm>
            <a:prstGeom prst="rect">
              <a:avLst/>
            </a:prstGeom>
            <a:noFill/>
          </p:spPr>
          <p:txBody>
            <a:bodyPr wrap="square" lIns="91352" tIns="45676" rIns="91352" bIns="45676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400" b="1" kern="0" smtClean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應用程式</a:t>
              </a:r>
              <a:endParaRPr lang="zh-TW" altLang="en-US" sz="1100" b="1" kern="0" dirty="0">
                <a:solidFill>
                  <a:srgbClr val="000000">
                    <a:lumMod val="65000"/>
                    <a:lumOff val="35000"/>
                  </a:srgbClr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4039305" y="1972823"/>
              <a:ext cx="2044466" cy="711550"/>
              <a:chOff x="4090140" y="1972823"/>
              <a:chExt cx="2044466" cy="711550"/>
            </a:xfrm>
          </p:grpSpPr>
          <p:cxnSp>
            <p:nvCxnSpPr>
              <p:cNvPr id="183" name="Straight Connector 182"/>
              <p:cNvCxnSpPr/>
              <p:nvPr/>
            </p:nvCxnSpPr>
            <p:spPr>
              <a:xfrm>
                <a:off x="4090140" y="1972823"/>
                <a:ext cx="0" cy="71155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6134606" y="1972823"/>
                <a:ext cx="0" cy="71155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224" name="Group 223"/>
          <p:cNvGrpSpPr/>
          <p:nvPr/>
        </p:nvGrpSpPr>
        <p:grpSpPr>
          <a:xfrm>
            <a:off x="790955" y="724999"/>
            <a:ext cx="7569670" cy="1015819"/>
            <a:chOff x="790955" y="724999"/>
            <a:chExt cx="7569670" cy="1015819"/>
          </a:xfrm>
        </p:grpSpPr>
        <p:sp>
          <p:nvSpPr>
            <p:cNvPr id="208" name="Rounded Rectangle 207"/>
            <p:cNvSpPr/>
            <p:nvPr/>
          </p:nvSpPr>
          <p:spPr bwMode="auto">
            <a:xfrm>
              <a:off x="790955" y="810535"/>
              <a:ext cx="7569670" cy="930283"/>
            </a:xfrm>
            <a:prstGeom prst="roundRect">
              <a:avLst>
                <a:gd name="adj" fmla="val 10179"/>
              </a:avLst>
            </a:prstGeom>
            <a:solidFill>
              <a:srgbClr val="C6C6C6"/>
            </a:solidFill>
            <a:ln w="12700">
              <a:gradFill flip="none" rotWithShape="1">
                <a:gsLst>
                  <a:gs pos="50000">
                    <a:srgbClr val="FFFFFF">
                      <a:lumMod val="95000"/>
                    </a:srgbClr>
                  </a:gs>
                  <a:gs pos="0">
                    <a:srgbClr val="FFFFFF">
                      <a:lumMod val="65000"/>
                    </a:srgbClr>
                  </a:gs>
                  <a:gs pos="100000">
                    <a:srgbClr val="FFFFFF">
                      <a:lumMod val="65000"/>
                    </a:srgbClr>
                  </a:gs>
                </a:gsLst>
                <a:lin ang="10800000" scaled="1"/>
                <a:tileRect/>
              </a:gradFill>
              <a:round/>
              <a:headEnd/>
              <a:tailEnd/>
            </a:ln>
            <a:effectLst>
              <a:innerShdw blurRad="152400">
                <a:prstClr val="black"/>
              </a:innerShdw>
            </a:effectLst>
          </p:spPr>
          <p:txBody>
            <a:bodyPr wrap="none" lIns="0" tIns="0" rIns="0" bIns="0" rtlCol="0" anchor="ctr"/>
            <a:lstStyle/>
            <a:p>
              <a:pPr defTabSz="342415"/>
              <a:endParaRPr lang="en-US" sz="700" kern="0" cap="all" dirty="0" err="1">
                <a:solidFill>
                  <a:srgbClr val="FFFFFF"/>
                </a:solidFill>
              </a:endParaRPr>
            </a:p>
          </p:txBody>
        </p:sp>
        <p:sp>
          <p:nvSpPr>
            <p:cNvPr id="115" name="Rounded Rectangle 114"/>
            <p:cNvSpPr/>
            <p:nvPr/>
          </p:nvSpPr>
          <p:spPr bwMode="auto">
            <a:xfrm>
              <a:off x="828870" y="864854"/>
              <a:ext cx="7498080" cy="820600"/>
            </a:xfrm>
            <a:prstGeom prst="roundRect">
              <a:avLst>
                <a:gd name="adj" fmla="val 11162"/>
              </a:avLst>
            </a:prstGeom>
            <a:solidFill>
              <a:srgbClr val="FFFFFF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rtlCol="0" anchor="ctr"/>
            <a:lstStyle/>
            <a:p>
              <a:pPr defTabSz="3425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kern="0" cap="all" dirty="0" err="1">
                <a:solidFill>
                  <a:srgbClr val="FFFFFF"/>
                </a:solidFill>
              </a:endParaRP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82787" y="724999"/>
              <a:ext cx="4948250" cy="8138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0" name="Rounded Rectangle 109"/>
            <p:cNvSpPr/>
            <p:nvPr/>
          </p:nvSpPr>
          <p:spPr>
            <a:xfrm>
              <a:off x="1802334" y="878505"/>
              <a:ext cx="6278042" cy="546093"/>
            </a:xfrm>
            <a:prstGeom prst="roundRect">
              <a:avLst/>
            </a:prstGeom>
            <a:gradFill>
              <a:gsLst>
                <a:gs pos="25000">
                  <a:srgbClr val="FFFFFF">
                    <a:alpha val="78000"/>
                  </a:srgbClr>
                </a:gs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78000"/>
                  </a:schemeClr>
                </a:gs>
                <a:gs pos="75000">
                  <a:srgbClr val="FFFFFF">
                    <a:alpha val="78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0"/>
            </a:effectLst>
          </p:spPr>
          <p:txBody>
            <a:bodyPr wrap="none" lIns="0" tIns="0" rIns="0" bIns="0" rtlCol="0" anchor="ctr"/>
            <a:lstStyle/>
            <a:p>
              <a:pPr defTabSz="342580" fontAlgn="auto">
                <a:spcBef>
                  <a:spcPts val="0"/>
                </a:spcBef>
                <a:spcAft>
                  <a:spcPts val="0"/>
                </a:spcAft>
              </a:pPr>
              <a:endParaRPr lang="en-US" sz="2000" kern="0" cap="all">
                <a:solidFill>
                  <a:srgbClr val="FFFFFF"/>
                </a:solidFill>
              </a:endParaRP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885326" y="1000915"/>
              <a:ext cx="1466212" cy="307688"/>
            </a:xfrm>
            <a:prstGeom prst="rect">
              <a:avLst/>
            </a:prstGeom>
            <a:noFill/>
          </p:spPr>
          <p:txBody>
            <a:bodyPr wrap="square" lIns="91352" tIns="45676" rIns="91352" bIns="45676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400" b="1" kern="0" smtClean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終端用戶</a:t>
              </a:r>
              <a:r>
                <a:rPr lang="zh-TW" altLang="en-US" sz="1400" b="1" kern="0" smtClean="0">
                  <a:solidFill>
                    <a:srgbClr val="595959"/>
                  </a:solidFill>
                </a:rPr>
                <a:t>運算</a:t>
              </a:r>
              <a:endParaRPr lang="zh-TW" altLang="en-US" sz="1400" b="1" kern="0">
                <a:solidFill>
                  <a:srgbClr val="595959"/>
                </a:solidFill>
              </a:endParaRPr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2641413" y="1019021"/>
              <a:ext cx="787579" cy="276999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ctr">
                <a:spcAft>
                  <a:spcPct val="40000"/>
                </a:spcAft>
                <a:defRPr/>
              </a:pPr>
              <a:r>
                <a:rPr lang="zh-TW" altLang="en-US" sz="1200" b="1" kern="0" dirty="0" smtClean="0">
                  <a:solidFill>
                    <a:srgbClr val="595959"/>
                  </a:solidFill>
                </a:rPr>
                <a:t>桌上型電腦 </a:t>
              </a:r>
              <a:endParaRPr lang="zh-TW" altLang="en-US" sz="1200" b="1" kern="0" dirty="0">
                <a:solidFill>
                  <a:srgbClr val="595959"/>
                </a:solidFill>
              </a:endParaRPr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6682859" y="1019021"/>
              <a:ext cx="81111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ct val="40000"/>
                </a:spcAft>
                <a:defRPr/>
              </a:pPr>
              <a:r>
                <a:rPr lang="zh-TW" altLang="en-US" sz="1200" b="1" kern="0" smtClean="0">
                  <a:solidFill>
                    <a:srgbClr val="595959"/>
                  </a:solidFill>
                </a:rPr>
                <a:t>行動裝置</a:t>
              </a:r>
              <a:endParaRPr lang="zh-TW" altLang="en-US" sz="1200" b="1" kern="0">
                <a:solidFill>
                  <a:srgbClr val="595959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061538" y="881399"/>
              <a:ext cx="0" cy="566401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/>
            <p:cNvSpPr txBox="1"/>
            <p:nvPr/>
          </p:nvSpPr>
          <p:spPr>
            <a:xfrm>
              <a:off x="1945655" y="1411417"/>
              <a:ext cx="6231766" cy="30768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gradFill flip="none" rotWithShape="1">
                <a:gsLst>
                  <a:gs pos="0">
                    <a:schemeClr val="bg1">
                      <a:lumMod val="50000"/>
                      <a:alpha val="0"/>
                    </a:schemeClr>
                  </a:gs>
                  <a:gs pos="5000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txBody>
            <a:bodyPr wrap="square" lIns="91352" tIns="45676" rIns="91352" bIns="45676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400" b="1" kern="0" smtClean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虛擬工作區</a:t>
              </a:r>
              <a:endParaRPr lang="zh-TW" altLang="en-US" sz="1400" b="1" kern="0" dirty="0">
                <a:solidFill>
                  <a:srgbClr val="000000">
                    <a:lumMod val="65000"/>
                    <a:lumOff val="35000"/>
                  </a:srgbClr>
                </a:solidFill>
              </a:endParaRPr>
            </a:p>
          </p:txBody>
        </p:sp>
      </p:grpSp>
      <p:sp>
        <p:nvSpPr>
          <p:cNvPr id="262" name="Rectangle 261"/>
          <p:cNvSpPr/>
          <p:nvPr/>
        </p:nvSpPr>
        <p:spPr>
          <a:xfrm>
            <a:off x="4646200" y="2129917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ct val="40000"/>
              </a:spcAft>
              <a:defRPr/>
            </a:pPr>
            <a:r>
              <a:rPr lang="zh-TW" altLang="en-US" sz="1400" b="1" kern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現代</a:t>
            </a:r>
            <a:endParaRPr lang="zh-TW" altLang="en-US" sz="1400" b="1" kern="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6429388" y="2129917"/>
            <a:ext cx="16898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ct val="40000"/>
              </a:spcAft>
              <a:defRPr/>
            </a:pPr>
            <a:r>
              <a:rPr lang="zh-TW" altLang="en-US" sz="14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軟體即服務 </a:t>
            </a:r>
            <a:r>
              <a:rPr lang="en-US" altLang="zh-TW" sz="14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(</a:t>
            </a:r>
            <a:r>
              <a:rPr lang="en-US" altLang="zh-TW" sz="1400" b="1" kern="0" dirty="0" err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SaaS</a:t>
            </a:r>
            <a:r>
              <a:rPr lang="en-US" altLang="zh-TW" sz="14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)</a:t>
            </a:r>
            <a:endParaRPr lang="zh-TW" altLang="en-US" sz="1400" b="1" kern="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61" name="Rectangle 260"/>
          <p:cNvSpPr/>
          <p:nvPr/>
        </p:nvSpPr>
        <p:spPr>
          <a:xfrm>
            <a:off x="2451100" y="2172251"/>
            <a:ext cx="7168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ct val="40000"/>
              </a:spcAft>
              <a:defRPr/>
            </a:pPr>
            <a:r>
              <a:rPr lang="zh-TW" altLang="en-US" sz="1400" b="1" kern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傳</a:t>
            </a:r>
            <a:r>
              <a:rPr lang="zh-TW" altLang="en-US" sz="1400" b="1" kern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統</a:t>
            </a:r>
            <a:r>
              <a:rPr lang="zh-TW" altLang="en-US" sz="1400" b="1" kern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式</a:t>
            </a:r>
            <a:endParaRPr lang="zh-TW" altLang="en-US" sz="1400" b="1" kern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5105400" y="822901"/>
            <a:ext cx="3276600" cy="609600"/>
          </a:xfrm>
          <a:prstGeom prst="rect">
            <a:avLst/>
          </a:prstGeom>
          <a:noFill/>
          <a:ln w="5715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657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303517" y="1535002"/>
            <a:ext cx="3459483" cy="4173819"/>
            <a:chOff x="592513" y="1462133"/>
            <a:chExt cx="4994032" cy="5059423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"/>
            <a:stretch/>
          </p:blipFill>
          <p:spPr bwMode="auto">
            <a:xfrm>
              <a:off x="592513" y="1462133"/>
              <a:ext cx="4994032" cy="5059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Oval 3"/>
            <p:cNvSpPr/>
            <p:nvPr/>
          </p:nvSpPr>
          <p:spPr>
            <a:xfrm>
              <a:off x="3844087" y="2278866"/>
              <a:ext cx="152400" cy="1524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 smtClean="0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15048" y="2155002"/>
              <a:ext cx="914400" cy="3048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b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1100" b="1" dirty="0" smtClean="0">
                  <a:solidFill>
                    <a:srgbClr val="000000"/>
                  </a:solidFill>
                </a:rPr>
                <a:t>AirWatch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 flipV="1">
            <a:off x="398963" y="1400377"/>
            <a:ext cx="4627978" cy="45719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accent6">
                  <a:lumMod val="20000"/>
                  <a:lumOff val="80000"/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400" b="1" dirty="0">
              <a:solidFill>
                <a:srgbClr val="71707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zh-TW" dirty="0" err="1" smtClean="0"/>
              <a:t>AirWatch</a:t>
            </a:r>
            <a:r>
              <a:rPr lang="zh-TW" altLang="en-US" dirty="0" smtClean="0"/>
              <a:t>：企業行動管理和安全領導廠商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963" y="1828800"/>
            <a:ext cx="914638" cy="425665"/>
          </a:xfrm>
          <a:prstGeom prst="rect">
            <a:avLst/>
          </a:prstGeom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1397865" y="2916229"/>
            <a:ext cx="3487058" cy="741071"/>
          </a:xfrm>
          <a:prstGeom prst="rect">
            <a:avLst/>
          </a:prstGeom>
        </p:spPr>
        <p:txBody>
          <a:bodyPr wrap="square" anchor="t"/>
          <a:lstStyle>
            <a:lvl1pPr marL="342900" indent="-342900" algn="l" rtl="0" eaLnBrk="1" fontAlgn="base" hangingPunct="1">
              <a:spcBef>
                <a:spcPts val="900"/>
              </a:spcBef>
              <a:spcAft>
                <a:spcPct val="0"/>
              </a:spcAft>
              <a:buClr>
                <a:srgbClr val="616365"/>
              </a:buClr>
              <a:buSzPct val="100000"/>
              <a:buFont typeface="Arial"/>
              <a:buChar char="•"/>
              <a:defRPr sz="2400">
                <a:solidFill>
                  <a:srgbClr val="616365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1" fontAlgn="base" hangingPunct="1">
              <a:spcBef>
                <a:spcPts val="900"/>
              </a:spcBef>
              <a:spcAft>
                <a:spcPct val="0"/>
              </a:spcAft>
              <a:buClr>
                <a:srgbClr val="616365"/>
              </a:buClr>
              <a:buSzPct val="100000"/>
              <a:buFont typeface="Courier New"/>
              <a:buChar char="o"/>
              <a:defRPr sz="2200">
                <a:solidFill>
                  <a:srgbClr val="616365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1" fontAlgn="base" hangingPunct="1">
              <a:spcBef>
                <a:spcPts val="900"/>
              </a:spcBef>
              <a:spcAft>
                <a:spcPct val="0"/>
              </a:spcAft>
              <a:buClr>
                <a:srgbClr val="616365"/>
              </a:buClr>
              <a:buSzPct val="90000"/>
              <a:buFont typeface="Arial"/>
              <a:buChar char="•"/>
              <a:defRPr sz="2000">
                <a:solidFill>
                  <a:srgbClr val="616365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1" fontAlgn="base" hangingPunct="1">
              <a:spcBef>
                <a:spcPts val="900"/>
              </a:spcBef>
              <a:spcAft>
                <a:spcPct val="0"/>
              </a:spcAft>
              <a:buClr>
                <a:srgbClr val="616365"/>
              </a:buClr>
              <a:buSzPct val="90000"/>
              <a:buFont typeface="Courier New"/>
              <a:buChar char="o"/>
              <a:defRPr>
                <a:solidFill>
                  <a:srgbClr val="616365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1" fontAlgn="base" hangingPunct="1">
              <a:spcBef>
                <a:spcPts val="900"/>
              </a:spcBef>
              <a:spcAft>
                <a:spcPct val="0"/>
              </a:spcAft>
              <a:buClr>
                <a:srgbClr val="616365"/>
              </a:buClr>
              <a:buSzPct val="90000"/>
              <a:buFont typeface="Arial"/>
              <a:buChar char="•"/>
              <a:defRPr sz="1600">
                <a:solidFill>
                  <a:srgbClr val="616365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eaLnBrk="1" fontAlgn="base" hangingPunct="1">
              <a:spcBef>
                <a:spcPts val="9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ts val="9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ts val="9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ts val="9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300"/>
              </a:spcBef>
              <a:buFont typeface="Arial"/>
              <a:buNone/>
            </a:pPr>
            <a:r>
              <a:rPr lang="en-US" sz="1400" b="1" dirty="0" smtClean="0">
                <a:solidFill>
                  <a:srgbClr val="0095D3"/>
                </a:solidFill>
              </a:rPr>
              <a:t>STRONG PERFORMER </a:t>
            </a:r>
            <a:r>
              <a:rPr lang="en-US" sz="1100" b="1" dirty="0" smtClean="0"/>
              <a:t>The</a:t>
            </a:r>
            <a:r>
              <a:rPr lang="en-US" sz="1100" dirty="0" smtClean="0"/>
              <a:t> </a:t>
            </a:r>
            <a:r>
              <a:rPr lang="en-US" sz="1100" b="1" dirty="0"/>
              <a:t>Forrester Wave: </a:t>
            </a:r>
            <a:r>
              <a:rPr lang="en-US" sz="1100" dirty="0"/>
              <a:t>File Sync and Share Platforms Report, Q3 2013 </a:t>
            </a:r>
          </a:p>
        </p:txBody>
      </p:sp>
      <p:pic>
        <p:nvPicPr>
          <p:cNvPr id="21" name="Picture 20" descr="forrester-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63" y="2971807"/>
            <a:ext cx="914638" cy="40192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397868" y="3678226"/>
            <a:ext cx="3860113" cy="64633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tabLst>
                <a:tab pos="609493" algn="l"/>
              </a:tabLst>
            </a:pPr>
            <a:r>
              <a:rPr lang="en-US" sz="1400" b="1" dirty="0" smtClean="0">
                <a:solidFill>
                  <a:srgbClr val="0095D3"/>
                </a:solidFill>
                <a:ea typeface="ＭＳ Ｐゴシック" pitchFamily="-65" charset="-128"/>
                <a:cs typeface="ＭＳ Ｐゴシック" pitchFamily="-65" charset="-128"/>
              </a:rPr>
              <a:t>LEADER</a:t>
            </a:r>
            <a:r>
              <a:rPr lang="en-US" sz="1200" b="1" kern="0" dirty="0" smtClean="0">
                <a:solidFill>
                  <a:srgbClr val="00A1DE"/>
                </a:solidFill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sz="1100" b="1" kern="0" dirty="0" smtClean="0">
                <a:solidFill>
                  <a:srgbClr val="616365"/>
                </a:solidFill>
                <a:ea typeface="ＭＳ Ｐゴシック" pitchFamily="-65" charset="-128"/>
                <a:cs typeface="ＭＳ Ｐゴシック" pitchFamily="-65" charset="-128"/>
              </a:rPr>
              <a:t>2013 </a:t>
            </a:r>
            <a:r>
              <a:rPr lang="en-US" sz="1100" b="1" kern="0" dirty="0">
                <a:solidFill>
                  <a:srgbClr val="616365"/>
                </a:solidFill>
                <a:ea typeface="ＭＳ Ｐゴシック" pitchFamily="-65" charset="-128"/>
                <a:cs typeface="ＭＳ Ｐゴシック" pitchFamily="-65" charset="-128"/>
              </a:rPr>
              <a:t>Aragon Research Globe </a:t>
            </a:r>
            <a:r>
              <a:rPr lang="en-US" sz="1100" kern="0" dirty="0">
                <a:solidFill>
                  <a:srgbClr val="616365"/>
                </a:solidFill>
                <a:ea typeface="ＭＳ Ｐゴシック" pitchFamily="-65" charset="-128"/>
                <a:cs typeface="ＭＳ Ｐゴシック" pitchFamily="-65" charset="-128"/>
              </a:rPr>
              <a:t>for </a:t>
            </a:r>
            <a:r>
              <a:rPr lang="en-US" sz="1100" kern="0" dirty="0" smtClean="0">
                <a:solidFill>
                  <a:srgbClr val="616365"/>
                </a:solidFill>
                <a:ea typeface="ＭＳ Ｐゴシック" pitchFamily="-65" charset="-128"/>
                <a:cs typeface="ＭＳ Ｐゴシック" pitchFamily="-65" charset="-128"/>
              </a:rPr>
              <a:t>Enterprise </a:t>
            </a:r>
            <a:r>
              <a:rPr lang="en-US" sz="1100" kern="0" dirty="0">
                <a:solidFill>
                  <a:srgbClr val="616365"/>
                </a:solidFill>
                <a:ea typeface="ＭＳ Ｐゴシック" pitchFamily="-65" charset="-128"/>
                <a:cs typeface="ＭＳ Ｐゴシック" pitchFamily="-65" charset="-128"/>
              </a:rPr>
              <a:t>Mobile Management Software </a:t>
            </a:r>
            <a:r>
              <a:rPr lang="en-US" sz="1100" kern="0" dirty="0" smtClean="0">
                <a:solidFill>
                  <a:srgbClr val="616365"/>
                </a:solidFill>
                <a:ea typeface="ＭＳ Ｐゴシック" pitchFamily="-65" charset="-128"/>
                <a:cs typeface="ＭＳ Ｐゴシック" pitchFamily="-65" charset="-128"/>
              </a:rPr>
              <a:t>Mature </a:t>
            </a:r>
            <a:r>
              <a:rPr lang="en-US" sz="1100" kern="0" dirty="0">
                <a:solidFill>
                  <a:srgbClr val="616365"/>
                </a:solidFill>
                <a:ea typeface="ＭＳ Ｐゴシック" pitchFamily="-65" charset="-128"/>
                <a:cs typeface="ＭＳ Ｐゴシック" pitchFamily="-65" charset="-128"/>
              </a:rPr>
              <a:t>Content Management </a:t>
            </a:r>
            <a:r>
              <a:rPr lang="en-US" sz="1100" kern="0" dirty="0" smtClean="0">
                <a:solidFill>
                  <a:srgbClr val="616365"/>
                </a:solidFill>
                <a:ea typeface="ＭＳ Ｐゴシック" pitchFamily="-65" charset="-128"/>
                <a:cs typeface="ＭＳ Ｐゴシック" pitchFamily="-65" charset="-128"/>
              </a:rPr>
              <a:t>Solution</a:t>
            </a:r>
            <a:r>
              <a:rPr lang="en-US" sz="1100" b="1" kern="0" dirty="0">
                <a:solidFill>
                  <a:srgbClr val="616365"/>
                </a:solidFill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sz="1100" kern="0" dirty="0" smtClean="0">
                <a:solidFill>
                  <a:srgbClr val="616365"/>
                </a:solidFill>
                <a:ea typeface="ＭＳ Ｐゴシック" pitchFamily="-65" charset="-128"/>
                <a:cs typeface="ＭＳ Ｐゴシック" pitchFamily="-65" charset="-128"/>
              </a:rPr>
              <a:t>(AirWatch </a:t>
            </a:r>
            <a:r>
              <a:rPr lang="en-US" sz="1100" kern="0" dirty="0">
                <a:solidFill>
                  <a:srgbClr val="616365"/>
                </a:solidFill>
                <a:ea typeface="ＭＳ Ｐゴシック" pitchFamily="-65" charset="-128"/>
                <a:cs typeface="ＭＳ Ｐゴシック" pitchFamily="-65" charset="-128"/>
              </a:rPr>
              <a:t>Secure Content Locker™)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63" y="3733805"/>
            <a:ext cx="998902" cy="5912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7867" y="4749229"/>
            <a:ext cx="3860113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400" b="1" dirty="0" smtClean="0">
                <a:solidFill>
                  <a:srgbClr val="0095D3"/>
                </a:solidFill>
                <a:ea typeface="ＭＳ Ｐゴシック" pitchFamily="-65" charset="-128"/>
                <a:cs typeface="ＭＳ Ｐゴシック" pitchFamily="-65" charset="-128"/>
              </a:rPr>
              <a:t>LEADER IN MDM </a:t>
            </a:r>
            <a:r>
              <a:rPr lang="en-US" sz="1100" b="1" dirty="0" smtClean="0">
                <a:solidFill>
                  <a:srgbClr val="616365"/>
                </a:solidFill>
              </a:rPr>
              <a:t>Frost &amp; Sullivan </a:t>
            </a:r>
            <a:r>
              <a:rPr lang="en-US" sz="1100" b="1" dirty="0">
                <a:solidFill>
                  <a:srgbClr val="616365"/>
                </a:solidFill>
              </a:rPr>
              <a:t>Growth Leadership Award</a:t>
            </a:r>
            <a:r>
              <a:rPr lang="en-US" sz="1100" dirty="0">
                <a:solidFill>
                  <a:srgbClr val="616365"/>
                </a:solidFill>
              </a:rPr>
              <a:t> Mobile Device Management, </a:t>
            </a:r>
            <a:r>
              <a:rPr lang="en-US" sz="1100" dirty="0" smtClean="0">
                <a:solidFill>
                  <a:srgbClr val="616365"/>
                </a:solidFill>
              </a:rPr>
              <a:t>North America</a:t>
            </a:r>
            <a:r>
              <a:rPr lang="en-US" sz="1100" dirty="0">
                <a:solidFill>
                  <a:srgbClr val="616365"/>
                </a:solidFill>
              </a:rPr>
              <a:t>, 2013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798" y="5708822"/>
            <a:ext cx="1021976" cy="34747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97865" y="5587426"/>
            <a:ext cx="2808782" cy="4770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1400" b="1" dirty="0" smtClean="0">
                <a:solidFill>
                  <a:srgbClr val="0095D3"/>
                </a:solidFill>
                <a:ea typeface="ＭＳ Ｐゴシック" pitchFamily="-65" charset="-128"/>
                <a:cs typeface="ＭＳ Ｐゴシック" pitchFamily="-65" charset="-128"/>
              </a:rPr>
              <a:t>CHAMPION</a:t>
            </a:r>
            <a:r>
              <a:rPr lang="en-US" sz="1200" dirty="0">
                <a:solidFill>
                  <a:srgbClr val="717074"/>
                </a:solidFill>
              </a:rPr>
              <a:t/>
            </a:r>
            <a:br>
              <a:rPr lang="en-US" sz="1200" dirty="0">
                <a:solidFill>
                  <a:srgbClr val="717074"/>
                </a:solidFill>
              </a:rPr>
            </a:br>
            <a:r>
              <a:rPr lang="en-US" sz="1100" b="1" dirty="0">
                <a:solidFill>
                  <a:srgbClr val="616365"/>
                </a:solidFill>
              </a:rPr>
              <a:t>Info-Tech MDM </a:t>
            </a:r>
            <a:r>
              <a:rPr lang="en-US" sz="1100" dirty="0">
                <a:solidFill>
                  <a:srgbClr val="616365"/>
                </a:solidFill>
              </a:rPr>
              <a:t>Vendor Landscape, 2013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397868" y="1477162"/>
            <a:ext cx="3974443" cy="1138751"/>
          </a:xfrm>
          <a:prstGeom prst="rect">
            <a:avLst/>
          </a:prstGeom>
        </p:spPr>
        <p:txBody>
          <a:bodyPr wrap="square" lIns="121899" tIns="60949" rIns="121899" bIns="60949" anchor="t">
            <a:spAutoFit/>
          </a:bodyPr>
          <a:lstStyle>
            <a:lvl1pPr marL="342900" indent="-342900" algn="l" rtl="0" eaLnBrk="1" fontAlgn="base" hangingPunct="1">
              <a:spcBef>
                <a:spcPts val="900"/>
              </a:spcBef>
              <a:spcAft>
                <a:spcPct val="0"/>
              </a:spcAft>
              <a:buClr>
                <a:srgbClr val="616365"/>
              </a:buClr>
              <a:buSzPct val="100000"/>
              <a:buFont typeface="Arial"/>
              <a:buChar char="•"/>
              <a:defRPr sz="2400">
                <a:solidFill>
                  <a:srgbClr val="616365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1" fontAlgn="base" hangingPunct="1">
              <a:spcBef>
                <a:spcPts val="900"/>
              </a:spcBef>
              <a:spcAft>
                <a:spcPct val="0"/>
              </a:spcAft>
              <a:buClr>
                <a:srgbClr val="616365"/>
              </a:buClr>
              <a:buSzPct val="100000"/>
              <a:buFont typeface="Courier New"/>
              <a:buChar char="o"/>
              <a:defRPr sz="2200">
                <a:solidFill>
                  <a:srgbClr val="616365"/>
                </a:solidFill>
                <a:latin typeface="+mn-lt"/>
                <a:ea typeface="ＭＳ Ｐゴシック" pitchFamily="-65" charset="-128"/>
              </a:defRPr>
            </a:lvl2pPr>
            <a:lvl3pPr marL="1143000" indent="-228600" algn="l" rtl="0" eaLnBrk="1" fontAlgn="base" hangingPunct="1">
              <a:spcBef>
                <a:spcPts val="900"/>
              </a:spcBef>
              <a:spcAft>
                <a:spcPct val="0"/>
              </a:spcAft>
              <a:buClr>
                <a:srgbClr val="616365"/>
              </a:buClr>
              <a:buSzPct val="90000"/>
              <a:buFont typeface="Arial"/>
              <a:buChar char="•"/>
              <a:defRPr sz="2000">
                <a:solidFill>
                  <a:srgbClr val="616365"/>
                </a:solidFill>
                <a:latin typeface="+mn-lt"/>
                <a:ea typeface="ＭＳ Ｐゴシック" pitchFamily="-65" charset="-128"/>
              </a:defRPr>
            </a:lvl3pPr>
            <a:lvl4pPr marL="1600200" indent="-228600" algn="l" rtl="0" eaLnBrk="1" fontAlgn="base" hangingPunct="1">
              <a:spcBef>
                <a:spcPts val="900"/>
              </a:spcBef>
              <a:spcAft>
                <a:spcPct val="0"/>
              </a:spcAft>
              <a:buClr>
                <a:srgbClr val="616365"/>
              </a:buClr>
              <a:buSzPct val="90000"/>
              <a:buFont typeface="Courier New"/>
              <a:buChar char="o"/>
              <a:defRPr>
                <a:solidFill>
                  <a:srgbClr val="616365"/>
                </a:solidFill>
                <a:latin typeface="+mn-lt"/>
                <a:ea typeface="ＭＳ Ｐゴシック" pitchFamily="-65" charset="-128"/>
              </a:defRPr>
            </a:lvl4pPr>
            <a:lvl5pPr marL="2057400" indent="-228600" algn="l" rtl="0" eaLnBrk="1" fontAlgn="base" hangingPunct="1">
              <a:spcBef>
                <a:spcPts val="900"/>
              </a:spcBef>
              <a:spcAft>
                <a:spcPct val="0"/>
              </a:spcAft>
              <a:buClr>
                <a:srgbClr val="616365"/>
              </a:buClr>
              <a:buSzPct val="90000"/>
              <a:buFont typeface="Arial"/>
              <a:buChar char="•"/>
              <a:defRPr sz="1600">
                <a:solidFill>
                  <a:srgbClr val="616365"/>
                </a:solidFill>
                <a:latin typeface="+mn-lt"/>
                <a:ea typeface="ＭＳ Ｐゴシック" pitchFamily="-65" charset="-128"/>
              </a:defRPr>
            </a:lvl5pPr>
            <a:lvl6pPr marL="2514600" indent="-228600" algn="l" rtl="0" eaLnBrk="1" fontAlgn="base" hangingPunct="1">
              <a:spcBef>
                <a:spcPts val="9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ts val="9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ts val="9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ts val="9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buFont typeface="Arial"/>
              <a:buNone/>
            </a:pPr>
            <a:r>
              <a:rPr lang="en-US" sz="1400" b="1" dirty="0" smtClean="0">
                <a:solidFill>
                  <a:srgbClr val="0095D3"/>
                </a:solidFill>
              </a:rPr>
              <a:t>LEADER</a:t>
            </a:r>
            <a:r>
              <a:rPr lang="en-US" sz="1100" dirty="0" smtClean="0"/>
              <a:t> in 2013 </a:t>
            </a:r>
            <a:r>
              <a:rPr lang="en-US" sz="1100" b="1" dirty="0" smtClean="0"/>
              <a:t>Magic Quadrant  </a:t>
            </a:r>
            <a:r>
              <a:rPr lang="en-US" sz="1100" dirty="0" smtClean="0"/>
              <a:t>for </a:t>
            </a:r>
            <a:r>
              <a:rPr lang="en-US" sz="1100" b="1" dirty="0" smtClean="0"/>
              <a:t>Mobile Device Management Software</a:t>
            </a:r>
          </a:p>
          <a:p>
            <a:pPr marL="0" indent="0">
              <a:spcBef>
                <a:spcPts val="600"/>
              </a:spcBef>
              <a:buFont typeface="Arial"/>
              <a:buNone/>
            </a:pPr>
            <a:r>
              <a:rPr lang="en-US" sz="1400" b="1" dirty="0" smtClean="0">
                <a:solidFill>
                  <a:srgbClr val="0095D3"/>
                </a:solidFill>
              </a:rPr>
              <a:t>OUTSTANDING</a:t>
            </a:r>
            <a:r>
              <a:rPr lang="en-US" sz="1100" b="1" dirty="0" smtClean="0">
                <a:solidFill>
                  <a:srgbClr val="00A1DE"/>
                </a:solidFill>
              </a:rPr>
              <a:t> </a:t>
            </a:r>
            <a:r>
              <a:rPr lang="en-US" sz="1100" b="1" dirty="0"/>
              <a:t>Score for Product </a:t>
            </a:r>
            <a:r>
              <a:rPr lang="en-US" sz="1100" b="1" dirty="0" smtClean="0"/>
              <a:t>Viability </a:t>
            </a:r>
            <a:r>
              <a:rPr lang="en-US" sz="1100" dirty="0"/>
              <a:t>in 2013 </a:t>
            </a:r>
            <a:r>
              <a:rPr lang="en-US" sz="1100" b="1" dirty="0"/>
              <a:t>Critical Capabilities </a:t>
            </a:r>
            <a:r>
              <a:rPr lang="en-US" sz="1100" dirty="0"/>
              <a:t>Report for </a:t>
            </a:r>
            <a:r>
              <a:rPr lang="en-US" sz="1100" b="1" dirty="0"/>
              <a:t>Mobile Device Management</a:t>
            </a:r>
          </a:p>
        </p:txBody>
      </p:sp>
      <p:sp>
        <p:nvSpPr>
          <p:cNvPr id="28" name="Rectangle 27"/>
          <p:cNvSpPr/>
          <p:nvPr/>
        </p:nvSpPr>
        <p:spPr>
          <a:xfrm flipV="1">
            <a:off x="398963" y="2763829"/>
            <a:ext cx="4627978" cy="45719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accent6">
                  <a:lumMod val="20000"/>
                  <a:lumOff val="80000"/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400" b="1" dirty="0">
              <a:solidFill>
                <a:srgbClr val="717074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V="1">
            <a:off x="398963" y="3611581"/>
            <a:ext cx="4627978" cy="45719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accent6">
                  <a:lumMod val="20000"/>
                  <a:lumOff val="80000"/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400" b="1" dirty="0">
              <a:solidFill>
                <a:srgbClr val="717074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flipV="1">
            <a:off x="398963" y="4592629"/>
            <a:ext cx="4627978" cy="45719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accent6">
                  <a:lumMod val="20000"/>
                  <a:lumOff val="80000"/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400" b="1" dirty="0">
              <a:solidFill>
                <a:srgbClr val="717074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398963" y="5486510"/>
            <a:ext cx="4627978" cy="45719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accent6">
                  <a:lumMod val="20000"/>
                  <a:lumOff val="80000"/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400" b="1" dirty="0">
              <a:solidFill>
                <a:srgbClr val="717074"/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>
                <a:solidFill>
                  <a:prstClr val="white"/>
                </a:solidFill>
              </a:rPr>
              <a:pPr/>
              <a:t>19</a:t>
            </a:fld>
            <a:endParaRPr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63" y="4839208"/>
            <a:ext cx="914638" cy="41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24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0" y="5943600"/>
            <a:ext cx="2133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30200"/>
            <a:ext cx="8229600" cy="812800"/>
          </a:xfrm>
        </p:spPr>
        <p:txBody>
          <a:bodyPr/>
          <a:lstStyle/>
          <a:p>
            <a:pPr lvl="0">
              <a:defRPr/>
            </a:pPr>
            <a:r>
              <a:rPr lang="en-US" altLang="zh-TW" dirty="0" smtClean="0">
                <a:latin typeface="+mn-lt"/>
                <a:ea typeface="+mn-ea"/>
              </a:rPr>
              <a:t>VMware </a:t>
            </a:r>
            <a:r>
              <a:rPr lang="zh-TW" altLang="en-US" dirty="0" smtClean="0">
                <a:latin typeface="+mn-lt"/>
                <a:ea typeface="+mn-ea"/>
              </a:rPr>
              <a:t>藍圖</a:t>
            </a:r>
            <a:r>
              <a:rPr lang="en-US" altLang="zh-TW" dirty="0" smtClean="0">
                <a:latin typeface="+mn-lt"/>
                <a:ea typeface="+mn-ea"/>
              </a:rPr>
              <a:t> - </a:t>
            </a:r>
            <a:r>
              <a:rPr lang="zh-TW" altLang="en-US" dirty="0" smtClean="0">
                <a:solidFill>
                  <a:srgbClr val="387C2C"/>
                </a:solidFill>
                <a:latin typeface="+mn-lt"/>
                <a:ea typeface="+mn-ea"/>
              </a:rPr>
              <a:t>軟體定義的企業</a:t>
            </a:r>
            <a:r>
              <a:rPr dirty="0" smtClean="0">
                <a:latin typeface="+mn-lt"/>
                <a:ea typeface="+mn-ea"/>
              </a:rPr>
              <a:t/>
            </a:r>
            <a:br>
              <a:rPr dirty="0" smtClean="0">
                <a:latin typeface="+mn-lt"/>
                <a:ea typeface="+mn-ea"/>
              </a:rPr>
            </a:br>
            <a:endParaRPr lang="en-US" dirty="0">
              <a:latin typeface="+mn-lt"/>
              <a:ea typeface="+mn-ea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87165" y="2926830"/>
            <a:ext cx="7569670" cy="3156139"/>
            <a:chOff x="787165" y="2926830"/>
            <a:chExt cx="7569670" cy="315613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787165" y="2941672"/>
              <a:ext cx="7569670" cy="3141297"/>
            </a:xfrm>
            <a:prstGeom prst="roundRect">
              <a:avLst>
                <a:gd name="adj" fmla="val 4710"/>
              </a:avLst>
            </a:prstGeom>
            <a:solidFill>
              <a:srgbClr val="C6C6C6"/>
            </a:solidFill>
            <a:ln w="12700">
              <a:gradFill flip="none" rotWithShape="1">
                <a:gsLst>
                  <a:gs pos="50000">
                    <a:srgbClr val="FFFFFF">
                      <a:lumMod val="95000"/>
                    </a:srgbClr>
                  </a:gs>
                  <a:gs pos="0">
                    <a:srgbClr val="FFFFFF">
                      <a:lumMod val="65000"/>
                    </a:srgbClr>
                  </a:gs>
                  <a:gs pos="100000">
                    <a:srgbClr val="FFFFFF">
                      <a:lumMod val="65000"/>
                    </a:srgbClr>
                  </a:gs>
                </a:gsLst>
                <a:lin ang="10800000" scaled="1"/>
                <a:tileRect/>
              </a:gradFill>
              <a:round/>
              <a:headEnd/>
              <a:tailEnd/>
            </a:ln>
            <a:effectLst>
              <a:innerShdw blurRad="152400">
                <a:prstClr val="black"/>
              </a:innerShdw>
            </a:effectLst>
          </p:spPr>
          <p:txBody>
            <a:bodyPr wrap="none" lIns="0" tIns="0" rIns="0" bIns="0" rtlCol="0" anchor="ctr"/>
            <a:lstStyle/>
            <a:p>
              <a:pPr defTabSz="342415"/>
              <a:endParaRPr lang="en-US" sz="700" kern="0" cap="all" dirty="0" err="1">
                <a:solidFill>
                  <a:srgbClr val="FFFFFF"/>
                </a:solidFill>
              </a:endParaRPr>
            </a:p>
          </p:txBody>
        </p:sp>
        <p:sp>
          <p:nvSpPr>
            <p:cNvPr id="135" name="Rounded Rectangle 134"/>
            <p:cNvSpPr/>
            <p:nvPr/>
          </p:nvSpPr>
          <p:spPr bwMode="auto">
            <a:xfrm>
              <a:off x="828870" y="2985122"/>
              <a:ext cx="7498080" cy="3063240"/>
            </a:xfrm>
            <a:prstGeom prst="roundRect">
              <a:avLst>
                <a:gd name="adj" fmla="val 4542"/>
              </a:avLst>
            </a:prstGeom>
            <a:solidFill>
              <a:srgbClr val="FFFFFF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rtlCol="0" anchor="ctr"/>
            <a:lstStyle/>
            <a:p>
              <a:pPr defTabSz="3425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kern="0" cap="all" dirty="0" err="1">
                <a:solidFill>
                  <a:srgbClr val="FFFFFF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17315" y="2926830"/>
              <a:ext cx="5832772" cy="310363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2" name="Rounded Rectangle 131"/>
          <p:cNvSpPr/>
          <p:nvPr/>
        </p:nvSpPr>
        <p:spPr bwMode="auto">
          <a:xfrm>
            <a:off x="689764" y="6122214"/>
            <a:ext cx="3838196" cy="697894"/>
          </a:xfrm>
          <a:prstGeom prst="roundRect">
            <a:avLst>
              <a:gd name="adj" fmla="val 4542"/>
            </a:avLst>
          </a:prstGeom>
          <a:gradFill flip="none" rotWithShape="1">
            <a:gsLst>
              <a:gs pos="63000">
                <a:srgbClr val="FFFFFF">
                  <a:alpha val="0"/>
                </a:srgbClr>
              </a:gs>
              <a:gs pos="0">
                <a:srgbClr val="FFFFFF">
                  <a:alpha val="88000"/>
                </a:srgbClr>
              </a:gs>
              <a:gs pos="12000">
                <a:srgbClr val="FFFFFF">
                  <a:alpha val="70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rtlCol="0"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kern="0" dirty="0" smtClean="0">
              <a:solidFill>
                <a:srgbClr val="595959"/>
              </a:solidFill>
            </a:endParaRPr>
          </a:p>
        </p:txBody>
      </p:sp>
      <p:grpSp>
        <p:nvGrpSpPr>
          <p:cNvPr id="162" name="Group 161"/>
          <p:cNvGrpSpPr/>
          <p:nvPr/>
        </p:nvGrpSpPr>
        <p:grpSpPr>
          <a:xfrm>
            <a:off x="1330441" y="6152540"/>
            <a:ext cx="846005" cy="668188"/>
            <a:chOff x="1297395" y="5753102"/>
            <a:chExt cx="921402" cy="727738"/>
          </a:xfrm>
        </p:grpSpPr>
        <p:grpSp>
          <p:nvGrpSpPr>
            <p:cNvPr id="163" name="Group 162"/>
            <p:cNvGrpSpPr/>
            <p:nvPr/>
          </p:nvGrpSpPr>
          <p:grpSpPr>
            <a:xfrm>
              <a:off x="1495287" y="5753102"/>
              <a:ext cx="510302" cy="510169"/>
              <a:chOff x="-9504" y="3143658"/>
              <a:chExt cx="688376" cy="688196"/>
            </a:xfrm>
          </p:grpSpPr>
          <p:grpSp>
            <p:nvGrpSpPr>
              <p:cNvPr id="165" name="Group 164"/>
              <p:cNvGrpSpPr/>
              <p:nvPr/>
            </p:nvGrpSpPr>
            <p:grpSpPr>
              <a:xfrm>
                <a:off x="-9504" y="3143658"/>
                <a:ext cx="688376" cy="688196"/>
                <a:chOff x="21089" y="1411055"/>
                <a:chExt cx="759261" cy="759064"/>
              </a:xfrm>
            </p:grpSpPr>
            <p:sp>
              <p:nvSpPr>
                <p:cNvPr id="167" name="Oval 166"/>
                <p:cNvSpPr/>
                <p:nvPr/>
              </p:nvSpPr>
              <p:spPr bwMode="gray">
                <a:xfrm>
                  <a:off x="21089" y="1411055"/>
                  <a:ext cx="759261" cy="759064"/>
                </a:xfrm>
                <a:prstGeom prst="ellipse">
                  <a:avLst/>
                </a:prstGeom>
                <a:gradFill flip="none" rotWithShape="1">
                  <a:gsLst>
                    <a:gs pos="20000">
                      <a:srgbClr val="003D79">
                        <a:lumMod val="75000"/>
                      </a:srgbClr>
                    </a:gs>
                    <a:gs pos="50000">
                      <a:srgbClr val="003D79"/>
                    </a:gs>
                    <a:gs pos="80000">
                      <a:srgbClr val="003D79">
                        <a:lumMod val="75000"/>
                      </a:srgbClr>
                    </a:gs>
                  </a:gsLst>
                  <a:lin ang="13500000" scaled="1"/>
                  <a:tileRect/>
                </a:gradFill>
                <a:ln w="19050">
                  <a:gradFill flip="none" rotWithShape="1">
                    <a:gsLst>
                      <a:gs pos="50000">
                        <a:srgbClr val="FFFFFF">
                          <a:lumMod val="95000"/>
                        </a:srgbClr>
                      </a:gs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10800000" scaled="1"/>
                    <a:tileRect/>
                  </a:gradFill>
                  <a:round/>
                  <a:headEnd/>
                  <a:tailEnd/>
                </a:ln>
                <a:effectLst>
                  <a:innerShdw blurRad="152400">
                    <a:prstClr val="black"/>
                  </a:innerShdw>
                </a:effectLst>
              </p:spPr>
              <p:txBody>
                <a:bodyPr wrap="none" lIns="0" tIns="0" rIns="0" bIns="0" rtlCol="0" anchor="ctr"/>
                <a:lstStyle/>
                <a:p>
                  <a:pPr defTabSz="34258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 kern="0" cap="all" dirty="0">
                    <a:solidFill>
                      <a:srgbClr val="595959"/>
                    </a:solidFill>
                  </a:endParaRPr>
                </a:p>
              </p:txBody>
            </p:sp>
            <p:sp>
              <p:nvSpPr>
                <p:cNvPr id="168" name="Oval 167"/>
                <p:cNvSpPr/>
                <p:nvPr/>
              </p:nvSpPr>
              <p:spPr bwMode="gray">
                <a:xfrm>
                  <a:off x="52073" y="1442031"/>
                  <a:ext cx="697293" cy="697112"/>
                </a:xfrm>
                <a:prstGeom prst="ellipse">
                  <a:avLst/>
                </a:prstGeom>
                <a:gradFill flip="none" rotWithShape="1">
                  <a:gsLst>
                    <a:gs pos="63000">
                      <a:srgbClr val="FFFFFF">
                        <a:alpha val="0"/>
                      </a:srgbClr>
                    </a:gs>
                    <a:gs pos="0">
                      <a:srgbClr val="FFFFFF">
                        <a:alpha val="75000"/>
                      </a:srgbClr>
                    </a:gs>
                    <a:gs pos="12000">
                      <a:srgbClr val="FFFFFF">
                        <a:alpha val="50000"/>
                      </a:srgbClr>
                    </a:gs>
                  </a:gsLst>
                  <a:lin ang="54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0" rIns="0" bIns="0" rtlCol="0" anchor="ctr"/>
                <a:lstStyle/>
                <a:p>
                  <a:pPr defTabSz="34258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 kern="0" cap="all" dirty="0">
                    <a:solidFill>
                      <a:srgbClr val="595959"/>
                    </a:solidFill>
                  </a:endParaRPr>
                </a:p>
              </p:txBody>
            </p:sp>
          </p:grpSp>
          <p:pic>
            <p:nvPicPr>
              <p:cNvPr id="166" name="Picture 165" descr="compute 1.png"/>
              <p:cNvPicPr>
                <a:picLocks noChangeAspect="1"/>
              </p:cNvPicPr>
              <p:nvPr/>
            </p:nvPicPr>
            <p:blipFill>
              <a:blip r:embed="rId4" cstate="screen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146372" y="3304000"/>
                <a:ext cx="376624" cy="367512"/>
              </a:xfrm>
              <a:prstGeom prst="rect">
                <a:avLst/>
              </a:prstGeo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sp>
          <p:nvSpPr>
            <p:cNvPr id="164" name="TextBox 163"/>
            <p:cNvSpPr txBox="1"/>
            <p:nvPr/>
          </p:nvSpPr>
          <p:spPr>
            <a:xfrm>
              <a:off x="1297395" y="6212676"/>
              <a:ext cx="921402" cy="268164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000" b="1" kern="0" dirty="0" smtClean="0">
                  <a:solidFill>
                    <a:srgbClr val="595959"/>
                  </a:solidFill>
                </a:rPr>
                <a:t>運算</a:t>
              </a:r>
              <a:endParaRPr lang="zh-TW" altLang="en-US" sz="1000" b="1" kern="0" dirty="0">
                <a:solidFill>
                  <a:srgbClr val="595959"/>
                </a:solidFill>
              </a:endParaRPr>
            </a:p>
          </p:txBody>
        </p:sp>
      </p:grpSp>
      <p:sp>
        <p:nvSpPr>
          <p:cNvPr id="184" name="Rectangle 183"/>
          <p:cNvSpPr/>
          <p:nvPr/>
        </p:nvSpPr>
        <p:spPr>
          <a:xfrm>
            <a:off x="381000" y="6216958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100" b="1" kern="0" smtClean="0">
                <a:solidFill>
                  <a:srgbClr val="595959"/>
                </a:solidFill>
              </a:rPr>
              <a:t>實體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100" b="1" kern="0" smtClean="0">
                <a:solidFill>
                  <a:srgbClr val="595959"/>
                </a:solidFill>
              </a:rPr>
              <a:t>硬體</a:t>
            </a:r>
            <a:endParaRPr lang="zh-TW" altLang="en-US" sz="1100" b="1" kern="0" dirty="0">
              <a:solidFill>
                <a:srgbClr val="595959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885326" y="3415398"/>
            <a:ext cx="6153666" cy="699402"/>
            <a:chOff x="885326" y="3415398"/>
            <a:chExt cx="6153666" cy="699402"/>
          </a:xfrm>
        </p:grpSpPr>
        <p:sp>
          <p:nvSpPr>
            <p:cNvPr id="201" name="TextBox 200"/>
            <p:cNvSpPr txBox="1"/>
            <p:nvPr/>
          </p:nvSpPr>
          <p:spPr>
            <a:xfrm>
              <a:off x="885326" y="3571876"/>
              <a:ext cx="1114906" cy="461576"/>
            </a:xfrm>
            <a:prstGeom prst="rect">
              <a:avLst/>
            </a:prstGeom>
            <a:noFill/>
          </p:spPr>
          <p:txBody>
            <a:bodyPr wrap="square" lIns="91352" tIns="45676" rIns="91352" bIns="45676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200" b="1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原則式管理和自動化</a:t>
              </a:r>
              <a:endParaRPr lang="zh-TW" altLang="en-US" sz="1200" b="1" kern="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639418" y="3426536"/>
              <a:ext cx="1202971" cy="688264"/>
              <a:chOff x="2639418" y="3320483"/>
              <a:chExt cx="1202971" cy="688264"/>
            </a:xfrm>
          </p:grpSpPr>
          <p:sp>
            <p:nvSpPr>
              <p:cNvPr id="202" name="Rectangle 201"/>
              <p:cNvSpPr/>
              <p:nvPr/>
            </p:nvSpPr>
            <p:spPr>
              <a:xfrm>
                <a:off x="2639418" y="3754831"/>
                <a:ext cx="1202971" cy="253916"/>
              </a:xfrm>
              <a:prstGeom prst="rect">
                <a:avLst/>
              </a:prstGeom>
            </p:spPr>
            <p:txBody>
              <a:bodyPr wrap="square" lIns="0" rIns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050" b="1" kern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/>
                  </a:rPr>
                  <a:t>雲端自動化 </a:t>
                </a:r>
                <a:endParaRPr lang="zh-TW" altLang="en-US" sz="105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/>
                </a:endParaRPr>
              </a:p>
            </p:txBody>
          </p:sp>
          <p:pic>
            <p:nvPicPr>
              <p:cNvPr id="188" name="Picture 6" descr="C:\Users\Abject-3D\Desktop\VMWare Files\FINAL diagrams\Basic Virtualization\3D PNGs\DGRM_vCenter_Overview_R3_Q109_4.png"/>
              <p:cNvPicPr>
                <a:picLocks noChangeAspect="1" noChangeArrowheads="1"/>
              </p:cNvPicPr>
              <p:nvPr/>
            </p:nvPicPr>
            <p:blipFill>
              <a:blip r:embed="rId5" cstate="screen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1866" y="3320483"/>
                <a:ext cx="409656" cy="446479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78000"/>
                  </a:prstClr>
                </a:outerShdw>
              </a:effectLst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4601205" y="3471666"/>
              <a:ext cx="723275" cy="643134"/>
              <a:chOff x="4601205" y="3365613"/>
              <a:chExt cx="723275" cy="643134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4601205" y="3754831"/>
                <a:ext cx="723275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050" b="1" kern="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/>
                  </a:rPr>
                  <a:t>雲端作業</a:t>
                </a:r>
                <a:endParaRPr lang="zh-TW" altLang="en-US" sz="105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/>
                </a:endParaRPr>
              </a:p>
            </p:txBody>
          </p:sp>
          <p:pic>
            <p:nvPicPr>
              <p:cNvPr id="190" name="Picture 2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3136" y="3365613"/>
                <a:ext cx="440963" cy="29542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isometricLeftDown"/>
                <a:lightRig rig="threePt" dir="t"/>
              </a:scene3d>
              <a:sp3d extrusionH="38100"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6315717" y="3415398"/>
              <a:ext cx="723275" cy="693466"/>
              <a:chOff x="6474384" y="3309345"/>
              <a:chExt cx="723275" cy="693466"/>
            </a:xfrm>
          </p:grpSpPr>
          <p:sp>
            <p:nvSpPr>
              <p:cNvPr id="193" name="Rectangle 192"/>
              <p:cNvSpPr/>
              <p:nvPr/>
            </p:nvSpPr>
            <p:spPr>
              <a:xfrm>
                <a:off x="6474384" y="3748895"/>
                <a:ext cx="723275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050" b="1" kern="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/>
                  </a:rPr>
                  <a:t>雲端業務</a:t>
                </a:r>
                <a:endParaRPr lang="zh-TW" altLang="en-US" sz="105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/>
                </a:endParaRPr>
              </a:p>
            </p:txBody>
          </p:sp>
          <p:pic>
            <p:nvPicPr>
              <p:cNvPr id="194" name="Picture 2" descr="C:\Users\Abject-3D\Desktop\VMWare Files\FINAL diagrams\Basic Virtualization\3D PNGs\VMW_09Q3_DGRM_SRM_SharedRecSite_R2_Comm_0.png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27357" y="3309345"/>
                <a:ext cx="404397" cy="468266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231" name="Rectangle 230"/>
          <p:cNvSpPr/>
          <p:nvPr/>
        </p:nvSpPr>
        <p:spPr>
          <a:xfrm>
            <a:off x="1863185" y="3009165"/>
            <a:ext cx="6396706" cy="30777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bg1">
                    <a:lumMod val="50000"/>
                    <a:alpha val="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0"/>
                  </a:schemeClr>
                </a:gs>
              </a:gsLst>
              <a:lin ang="0" scaled="1"/>
              <a:tileRect/>
            </a:gradFill>
          </a:ln>
        </p:spPr>
        <p:txBody>
          <a:bodyPr wrap="square" lIns="91352" tIns="45676" rIns="91352" bIns="45676" anchor="ctr">
            <a:spAutoFit/>
          </a:bodyPr>
          <a:lstStyle/>
          <a:p>
            <a:pPr algn="ctr"/>
            <a:r>
              <a:rPr lang="zh-TW" altLang="en-US" sz="1400" b="1" kern="0" dirty="0" smtClean="0">
                <a:solidFill>
                  <a:srgbClr val="FF0000"/>
                </a:solidFill>
              </a:rPr>
              <a:t>軟體定義的資料中心</a:t>
            </a:r>
            <a:endParaRPr lang="zh-TW" altLang="en-US" sz="1400" b="1" kern="0" dirty="0">
              <a:solidFill>
                <a:srgbClr val="FF0000"/>
              </a:solidFill>
            </a:endParaRPr>
          </a:p>
        </p:txBody>
      </p:sp>
      <p:sp>
        <p:nvSpPr>
          <p:cNvPr id="239" name="Trapezoid 238"/>
          <p:cNvSpPr/>
          <p:nvPr/>
        </p:nvSpPr>
        <p:spPr>
          <a:xfrm rot="5400000">
            <a:off x="5164006" y="3817343"/>
            <a:ext cx="1773775" cy="2472256"/>
          </a:xfrm>
          <a:prstGeom prst="trapezoid">
            <a:avLst>
              <a:gd name="adj" fmla="val 33086"/>
            </a:avLst>
          </a:prstGeom>
          <a:gradFill flip="none" rotWithShape="1">
            <a:gsLst>
              <a:gs pos="0">
                <a:schemeClr val="bg1">
                  <a:alpha val="23000"/>
                </a:schemeClr>
              </a:gs>
              <a:gs pos="100000">
                <a:srgbClr val="555457">
                  <a:alpha val="61176"/>
                </a:srgbClr>
              </a:gs>
            </a:gsLst>
            <a:lin ang="5400000" scaled="0"/>
            <a:tileRect/>
          </a:gra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 dirty="0">
              <a:solidFill>
                <a:srgbClr val="FFFFFF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256130" y="5057566"/>
            <a:ext cx="1421727" cy="837195"/>
            <a:chOff x="5204180" y="5057566"/>
            <a:chExt cx="1421727" cy="837195"/>
          </a:xfrm>
        </p:grpSpPr>
        <p:pic>
          <p:nvPicPr>
            <p:cNvPr id="205" name="Picture 2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04180" y="5057566"/>
              <a:ext cx="1421727" cy="837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6" name="TextBox 205"/>
            <p:cNvSpPr txBox="1"/>
            <p:nvPr/>
          </p:nvSpPr>
          <p:spPr>
            <a:xfrm>
              <a:off x="5532718" y="5313290"/>
              <a:ext cx="76465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zh-TW" altLang="en-US" sz="1050" b="1" kern="0" smtClean="0">
                  <a:solidFill>
                    <a:srgbClr val="717074">
                      <a:lumMod val="50000"/>
                    </a:srgbClr>
                  </a:solidFill>
                </a:rPr>
                <a:t>私有雲</a:t>
              </a:r>
              <a:endParaRPr lang="zh-TW" altLang="en-US" sz="1050" b="1" kern="0" dirty="0">
                <a:solidFill>
                  <a:srgbClr val="717074">
                    <a:lumMod val="50000"/>
                  </a:srgbClr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721848" y="5057566"/>
            <a:ext cx="1426068" cy="839751"/>
            <a:chOff x="6669898" y="5057566"/>
            <a:chExt cx="1426068" cy="839751"/>
          </a:xfrm>
        </p:grpSpPr>
        <p:pic>
          <p:nvPicPr>
            <p:cNvPr id="254" name="Picture 2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69898" y="5057566"/>
              <a:ext cx="1426068" cy="839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5" name="TextBox 254"/>
            <p:cNvSpPr txBox="1"/>
            <p:nvPr/>
          </p:nvSpPr>
          <p:spPr>
            <a:xfrm>
              <a:off x="6877504" y="5324093"/>
              <a:ext cx="92869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zh-TW" altLang="en-US" sz="1050" b="1" kern="0" dirty="0" smtClean="0">
                  <a:solidFill>
                    <a:srgbClr val="717074">
                      <a:lumMod val="50000"/>
                    </a:srgbClr>
                  </a:solidFill>
                </a:rPr>
                <a:t>公有雲</a:t>
              </a:r>
              <a:endParaRPr lang="zh-TW" altLang="en-US" sz="1050" b="1" kern="0" dirty="0">
                <a:solidFill>
                  <a:srgbClr val="717074">
                    <a:lumMod val="50000"/>
                  </a:srgbClr>
                </a:solidFill>
              </a:endParaRPr>
            </a:p>
          </p:txBody>
        </p:sp>
      </p:grpSp>
      <p:grpSp>
        <p:nvGrpSpPr>
          <p:cNvPr id="256" name="Group 255"/>
          <p:cNvGrpSpPr/>
          <p:nvPr/>
        </p:nvGrpSpPr>
        <p:grpSpPr>
          <a:xfrm>
            <a:off x="5818693" y="4228605"/>
            <a:ext cx="1766661" cy="1118259"/>
            <a:chOff x="5516209" y="4191000"/>
            <a:chExt cx="1570391" cy="983109"/>
          </a:xfrm>
        </p:grpSpPr>
        <p:pic>
          <p:nvPicPr>
            <p:cNvPr id="257" name="Picture 27" descr="ICON_Cloud_Q30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6209" y="4191000"/>
              <a:ext cx="1570391" cy="983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8" name="TextBox 257"/>
            <p:cNvSpPr txBox="1"/>
            <p:nvPr/>
          </p:nvSpPr>
          <p:spPr>
            <a:xfrm>
              <a:off x="5697379" y="4433026"/>
              <a:ext cx="1193638" cy="223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zh-TW" altLang="en-US" sz="1050" b="1" kern="0" smtClean="0">
                  <a:solidFill>
                    <a:srgbClr val="717074">
                      <a:lumMod val="50000"/>
                    </a:srgbClr>
                  </a:solidFill>
                </a:rPr>
                <a:t>混合雲</a:t>
              </a:r>
              <a:endParaRPr lang="zh-TW" altLang="en-US" sz="1050" b="1" kern="0" dirty="0">
                <a:solidFill>
                  <a:srgbClr val="717074">
                    <a:lumMod val="50000"/>
                  </a:srgbClr>
                </a:solidFill>
              </a:endParaRPr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5734530" y="4587974"/>
              <a:ext cx="1224133" cy="297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TW" sz="800" kern="0" smtClean="0">
                  <a:solidFill>
                    <a:srgbClr val="0095D3">
                      <a:lumMod val="75000"/>
                    </a:srgbClr>
                  </a:solidFill>
                </a:rPr>
                <a:t>VMware </a:t>
              </a:r>
              <a:r>
                <a:rPr lang="zh-TW" altLang="en-US" sz="800" kern="0" smtClean="0">
                  <a:solidFill>
                    <a:srgbClr val="0095D3">
                      <a:lumMod val="75000"/>
                    </a:srgbClr>
                  </a:solidFill>
                </a:rPr>
                <a:t>及</a:t>
              </a:r>
              <a:r>
                <a:rPr/>
                <a:t/>
              </a:r>
              <a:br>
                <a:rPr/>
              </a:br>
              <a:r>
                <a:rPr lang="en-US" altLang="zh-TW" sz="800" kern="0" smtClean="0">
                  <a:solidFill>
                    <a:srgbClr val="0095D3">
                      <a:lumMod val="75000"/>
                    </a:srgbClr>
                  </a:solidFill>
                </a:rPr>
                <a:t>vCloud </a:t>
              </a:r>
              <a:r>
                <a:rPr lang="zh-TW" altLang="en-US" sz="800" kern="0" smtClean="0">
                  <a:solidFill>
                    <a:srgbClr val="0095D3">
                      <a:lumMod val="75000"/>
                    </a:srgbClr>
                  </a:solidFill>
                </a:rPr>
                <a:t>資料中心合作夥伴</a:t>
              </a:r>
              <a:endParaRPr lang="zh-TW" altLang="en-US" sz="800" kern="0" dirty="0">
                <a:solidFill>
                  <a:srgbClr val="0095D3">
                    <a:lumMod val="75000"/>
                  </a:srgbClr>
                </a:solidFill>
              </a:endParaRPr>
            </a:p>
          </p:txBody>
        </p:sp>
      </p:grpSp>
      <p:sp>
        <p:nvSpPr>
          <p:cNvPr id="152" name="Rounded Rectangle 151"/>
          <p:cNvSpPr/>
          <p:nvPr/>
        </p:nvSpPr>
        <p:spPr bwMode="auto">
          <a:xfrm>
            <a:off x="961138" y="4133245"/>
            <a:ext cx="3934023" cy="1848643"/>
          </a:xfrm>
          <a:prstGeom prst="roundRect">
            <a:avLst>
              <a:gd name="adj" fmla="val 6299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gradFill flip="none" rotWithShape="1">
              <a:gsLst>
                <a:gs pos="50000">
                  <a:srgbClr val="FFFFFF">
                    <a:lumMod val="95000"/>
                  </a:srgbClr>
                </a:gs>
                <a:gs pos="0">
                  <a:srgbClr val="FFFFFF">
                    <a:lumMod val="65000"/>
                  </a:srgbClr>
                </a:gs>
                <a:gs pos="100000">
                  <a:srgbClr val="FFFFFF">
                    <a:lumMod val="65000"/>
                  </a:srgbClr>
                </a:gs>
              </a:gsLst>
              <a:lin ang="10800000" scaled="1"/>
              <a:tileRect/>
            </a:gradFill>
            <a:round/>
            <a:headEnd/>
            <a:tailEnd/>
          </a:ln>
          <a:effectLst>
            <a:innerShdw blurRad="152400">
              <a:prstClr val="black"/>
            </a:innerShdw>
          </a:effectLst>
        </p:spPr>
        <p:txBody>
          <a:bodyPr wrap="none" lIns="0" tIns="0" rIns="0" bIns="0" rtlCol="0" anchor="ctr"/>
          <a:lstStyle/>
          <a:p>
            <a:pPr defTabSz="34241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cap="all" dirty="0" err="1">
              <a:solidFill>
                <a:srgbClr val="FFFFFF"/>
              </a:solidFill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1032262" y="4191496"/>
            <a:ext cx="3791774" cy="53091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kern="0" smtClean="0">
                <a:solidFill>
                  <a:schemeClr val="accent1">
                    <a:lumMod val="50000"/>
                  </a:schemeClr>
                </a:solidFill>
              </a:rPr>
              <a:t>虛擬化基礎架構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050" b="1" kern="0" smtClean="0">
                <a:solidFill>
                  <a:schemeClr val="accent1">
                    <a:lumMod val="50000"/>
                  </a:schemeClr>
                </a:solidFill>
              </a:rPr>
              <a:t>抽取及建立集區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55" name="Straight Arrow Connector 154"/>
          <p:cNvCxnSpPr/>
          <p:nvPr/>
        </p:nvCxnSpPr>
        <p:spPr bwMode="auto">
          <a:xfrm rot="16200000">
            <a:off x="1558419" y="5925464"/>
            <a:ext cx="384038" cy="0"/>
          </a:xfrm>
          <a:prstGeom prst="straightConnector1">
            <a:avLst/>
          </a:prstGeom>
          <a:solidFill>
            <a:srgbClr val="0095D3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56" name="TextBox 155"/>
          <p:cNvSpPr txBox="1"/>
          <p:nvPr/>
        </p:nvSpPr>
        <p:spPr>
          <a:xfrm>
            <a:off x="1214876" y="5050960"/>
            <a:ext cx="1071124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000" kern="0" dirty="0" smtClean="0">
                <a:solidFill>
                  <a:schemeClr val="accent1">
                    <a:lumMod val="50000"/>
                  </a:schemeClr>
                </a:solidFill>
              </a:rPr>
              <a:t>運算抽取 </a:t>
            </a:r>
            <a:r>
              <a:rPr lang="en-US" altLang="zh-TW" sz="1000" kern="0" dirty="0" smtClean="0">
                <a:solidFill>
                  <a:schemeClr val="accent1">
                    <a:lumMod val="50000"/>
                  </a:schemeClr>
                </a:solidFill>
              </a:rPr>
              <a:t>= </a:t>
            </a:r>
            <a:br>
              <a:rPr lang="en-US" altLang="zh-TW" sz="1000" kern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zh-TW" altLang="en-US" sz="1000" kern="0" dirty="0" smtClean="0">
                <a:solidFill>
                  <a:schemeClr val="accent1">
                    <a:lumMod val="50000"/>
                  </a:schemeClr>
                </a:solidFill>
              </a:rPr>
              <a:t>伺服器虛擬化</a:t>
            </a:r>
            <a:endParaRPr lang="zh-TW" altLang="en-US" sz="1000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95287" y="4591591"/>
            <a:ext cx="468545" cy="468423"/>
            <a:chOff x="1495287" y="4460861"/>
            <a:chExt cx="510302" cy="510169"/>
          </a:xfrm>
        </p:grpSpPr>
        <p:grpSp>
          <p:nvGrpSpPr>
            <p:cNvPr id="158" name="Group 157"/>
            <p:cNvGrpSpPr/>
            <p:nvPr/>
          </p:nvGrpSpPr>
          <p:grpSpPr>
            <a:xfrm>
              <a:off x="1495287" y="4460861"/>
              <a:ext cx="510302" cy="510169"/>
              <a:chOff x="21089" y="1411055"/>
              <a:chExt cx="759261" cy="759064"/>
            </a:xfrm>
            <a:gradFill>
              <a:gsLst>
                <a:gs pos="50000">
                  <a:schemeClr val="accent1">
                    <a:lumMod val="95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alpha val="75000"/>
                    <a:lumMod val="71000"/>
                    <a:lumOff val="29000"/>
                  </a:schemeClr>
                </a:gs>
              </a:gsLst>
              <a:lin ang="10800000" scaled="1"/>
            </a:gradFill>
          </p:grpSpPr>
          <p:sp>
            <p:nvSpPr>
              <p:cNvPr id="160" name="Oval 159"/>
              <p:cNvSpPr/>
              <p:nvPr/>
            </p:nvSpPr>
            <p:spPr bwMode="gray">
              <a:xfrm>
                <a:off x="21089" y="1411055"/>
                <a:ext cx="759261" cy="759064"/>
              </a:xfrm>
              <a:prstGeom prst="ellipse">
                <a:avLst/>
              </a:prstGeom>
              <a:grpFill/>
              <a:ln w="19050">
                <a:gradFill flip="none" rotWithShape="1">
                  <a:gsLst>
                    <a:gs pos="50000">
                      <a:srgbClr val="FFFFFF">
                        <a:lumMod val="95000"/>
                      </a:srgbClr>
                    </a:gs>
                    <a:gs pos="0">
                      <a:srgbClr val="FFFFFF">
                        <a:lumMod val="65000"/>
                      </a:srgbClr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10800000" scaled="1"/>
                  <a:tileRect/>
                </a:gradFill>
                <a:round/>
                <a:headEnd/>
                <a:tailEnd/>
              </a:ln>
              <a:effectLst>
                <a:innerShdw blurRad="152400">
                  <a:prstClr val="black"/>
                </a:innerShdw>
              </a:effectLst>
            </p:spPr>
            <p:txBody>
              <a:bodyPr wrap="none" lIns="0" tIns="0" rIns="0" bIns="0" rtlCol="0" anchor="ctr"/>
              <a:lstStyle/>
              <a:p>
                <a:pPr defTabSz="34258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cap="all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1" name="Oval 160"/>
              <p:cNvSpPr/>
              <p:nvPr/>
            </p:nvSpPr>
            <p:spPr bwMode="gray">
              <a:xfrm>
                <a:off x="52072" y="1442031"/>
                <a:ext cx="697293" cy="697112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rtlCol="0" anchor="ctr"/>
              <a:lstStyle/>
              <a:p>
                <a:pPr defTabSz="34258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kern="0" cap="all" dirty="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159" name="Picture 158" descr="compute 1.png"/>
            <p:cNvPicPr>
              <a:picLocks noChangeAspect="1"/>
            </p:cNvPicPr>
            <p:nvPr/>
          </p:nvPicPr>
          <p:blipFill>
            <a:blip r:embed="rId4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610840" y="4579725"/>
              <a:ext cx="279196" cy="272442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8" name="Group 27"/>
          <p:cNvGrpSpPr/>
          <p:nvPr/>
        </p:nvGrpSpPr>
        <p:grpSpPr>
          <a:xfrm>
            <a:off x="2451100" y="4591591"/>
            <a:ext cx="997357" cy="2234353"/>
            <a:chOff x="2451100" y="4591591"/>
            <a:chExt cx="997357" cy="2234353"/>
          </a:xfrm>
        </p:grpSpPr>
        <p:grpSp>
          <p:nvGrpSpPr>
            <p:cNvPr id="8" name="Group 7"/>
            <p:cNvGrpSpPr/>
            <p:nvPr/>
          </p:nvGrpSpPr>
          <p:grpSpPr>
            <a:xfrm>
              <a:off x="2626008" y="6152547"/>
              <a:ext cx="706076" cy="673397"/>
              <a:chOff x="2626008" y="6119097"/>
              <a:chExt cx="706076" cy="673397"/>
            </a:xfrm>
          </p:grpSpPr>
          <p:sp>
            <p:nvSpPr>
              <p:cNvPr id="138" name="TextBox 137"/>
              <p:cNvSpPr txBox="1"/>
              <p:nvPr/>
            </p:nvSpPr>
            <p:spPr>
              <a:xfrm>
                <a:off x="2626008" y="6546273"/>
                <a:ext cx="706076" cy="246221"/>
              </a:xfrm>
              <a:prstGeom prst="rect">
                <a:avLst/>
              </a:prstGeom>
              <a:noFill/>
            </p:spPr>
            <p:txBody>
              <a:bodyPr wrap="square" lIns="91440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000" b="1" kern="0" dirty="0" smtClean="0">
                    <a:solidFill>
                      <a:srgbClr val="595959"/>
                    </a:solidFill>
                  </a:rPr>
                  <a:t>網路</a:t>
                </a:r>
                <a:endParaRPr lang="zh-TW" altLang="en-US" sz="1000" b="1" kern="0" dirty="0">
                  <a:solidFill>
                    <a:srgbClr val="595959"/>
                  </a:solidFill>
                </a:endParaRPr>
              </a:p>
            </p:txBody>
          </p:sp>
          <p:grpSp>
            <p:nvGrpSpPr>
              <p:cNvPr id="140" name="Group 139"/>
              <p:cNvGrpSpPr/>
              <p:nvPr/>
            </p:nvGrpSpPr>
            <p:grpSpPr>
              <a:xfrm>
                <a:off x="2720379" y="6119097"/>
                <a:ext cx="468545" cy="468423"/>
                <a:chOff x="-1037" y="2299679"/>
                <a:chExt cx="688376" cy="688196"/>
              </a:xfrm>
            </p:grpSpPr>
            <p:grpSp>
              <p:nvGrpSpPr>
                <p:cNvPr id="146" name="Group 145"/>
                <p:cNvGrpSpPr/>
                <p:nvPr/>
              </p:nvGrpSpPr>
              <p:grpSpPr>
                <a:xfrm>
                  <a:off x="-1037" y="2299679"/>
                  <a:ext cx="688376" cy="688196"/>
                  <a:chOff x="21089" y="1411055"/>
                  <a:chExt cx="759261" cy="759064"/>
                </a:xfrm>
              </p:grpSpPr>
              <p:sp>
                <p:nvSpPr>
                  <p:cNvPr id="148" name="Oval 147"/>
                  <p:cNvSpPr/>
                  <p:nvPr/>
                </p:nvSpPr>
                <p:spPr bwMode="gray">
                  <a:xfrm>
                    <a:off x="21089" y="1411055"/>
                    <a:ext cx="759261" cy="759064"/>
                  </a:xfrm>
                  <a:prstGeom prst="ellipse">
                    <a:avLst/>
                  </a:prstGeom>
                  <a:gradFill flip="none" rotWithShape="1">
                    <a:gsLst>
                      <a:gs pos="20000">
                        <a:srgbClr val="003D79">
                          <a:lumMod val="75000"/>
                        </a:srgbClr>
                      </a:gs>
                      <a:gs pos="50000">
                        <a:srgbClr val="003D79"/>
                      </a:gs>
                      <a:gs pos="80000">
                        <a:srgbClr val="003D79">
                          <a:lumMod val="75000"/>
                        </a:srgbClr>
                      </a:gs>
                    </a:gsLst>
                    <a:lin ang="13500000" scaled="1"/>
                    <a:tileRect/>
                  </a:gradFill>
                  <a:ln w="19050">
                    <a:gradFill flip="none" rotWithShape="1">
                      <a:gsLst>
                        <a:gs pos="50000">
                          <a:srgbClr val="FFFFFF">
                            <a:lumMod val="95000"/>
                          </a:srgbClr>
                        </a:gs>
                        <a:gs pos="0">
                          <a:srgbClr val="FFFFFF">
                            <a:lumMod val="65000"/>
                          </a:srgbClr>
                        </a:gs>
                        <a:gs pos="100000">
                          <a:srgbClr val="FFFFFF">
                            <a:lumMod val="65000"/>
                          </a:srgbClr>
                        </a:gs>
                      </a:gsLst>
                      <a:lin ang="10800000" scaled="1"/>
                      <a:tileRect/>
                    </a:gradFill>
                    <a:round/>
                    <a:headEnd/>
                    <a:tailEnd/>
                  </a:ln>
                  <a:effectLst>
                    <a:innerShdw blurRad="152400">
                      <a:prstClr val="black"/>
                    </a:innerShdw>
                  </a:effectLst>
                </p:spPr>
                <p:txBody>
                  <a:bodyPr wrap="none" lIns="0" tIns="0" rIns="0" bIns="0" rtlCol="0" anchor="ctr"/>
                  <a:lstStyle/>
                  <a:p>
                    <a:pPr defTabSz="34258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 cap="all" dirty="0">
                      <a:solidFill>
                        <a:srgbClr val="595959"/>
                      </a:solidFill>
                    </a:endParaRPr>
                  </a:p>
                </p:txBody>
              </p:sp>
              <p:sp>
                <p:nvSpPr>
                  <p:cNvPr id="149" name="Oval 148"/>
                  <p:cNvSpPr/>
                  <p:nvPr/>
                </p:nvSpPr>
                <p:spPr bwMode="gray">
                  <a:xfrm>
                    <a:off x="52073" y="1442031"/>
                    <a:ext cx="697293" cy="697112"/>
                  </a:xfrm>
                  <a:prstGeom prst="ellipse">
                    <a:avLst/>
                  </a:prstGeom>
                  <a:gradFill flip="none" rotWithShape="1">
                    <a:gsLst>
                      <a:gs pos="63000">
                        <a:srgbClr val="FFFFFF">
                          <a:alpha val="0"/>
                        </a:srgbClr>
                      </a:gs>
                      <a:gs pos="0">
                        <a:srgbClr val="FFFFFF">
                          <a:alpha val="75000"/>
                        </a:srgbClr>
                      </a:gs>
                      <a:gs pos="12000">
                        <a:srgbClr val="FFFFFF">
                          <a:alpha val="50000"/>
                        </a:srgbClr>
                      </a:gs>
                    </a:gsLst>
                    <a:lin ang="5400000" scaled="1"/>
                    <a:tileRect/>
                  </a:gra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0" rIns="0" bIns="0" rtlCol="0" anchor="ctr"/>
                  <a:lstStyle/>
                  <a:p>
                    <a:pPr defTabSz="34258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 cap="all" dirty="0">
                      <a:solidFill>
                        <a:srgbClr val="595959"/>
                      </a:solidFill>
                    </a:endParaRPr>
                  </a:p>
                </p:txBody>
              </p:sp>
            </p:grpSp>
            <p:pic>
              <p:nvPicPr>
                <p:cNvPr id="147" name="Picture 146" descr="network1.png"/>
                <p:cNvPicPr>
                  <a:picLocks noChangeAspect="1"/>
                </p:cNvPicPr>
                <p:nvPr/>
              </p:nvPicPr>
              <p:blipFill>
                <a:blip r:embed="rId13" cstate="screen">
                  <a:biLevel thresh="25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188857" y="2453035"/>
                  <a:ext cx="308588" cy="381484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p:sp>
          <p:nvSpPr>
            <p:cNvPr id="170" name="TextBox 169"/>
            <p:cNvSpPr txBox="1"/>
            <p:nvPr/>
          </p:nvSpPr>
          <p:spPr>
            <a:xfrm>
              <a:off x="2451100" y="5050960"/>
              <a:ext cx="99735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000" kern="0" dirty="0" smtClean="0">
                  <a:solidFill>
                    <a:schemeClr val="accent1">
                      <a:lumMod val="50000"/>
                    </a:schemeClr>
                  </a:solidFill>
                </a:rPr>
                <a:t>網路抽取 </a:t>
              </a:r>
              <a:r>
                <a:rPr lang="en-US" altLang="zh-TW" sz="1000" kern="0" dirty="0" smtClean="0">
                  <a:solidFill>
                    <a:schemeClr val="accent1">
                      <a:lumMod val="50000"/>
                    </a:schemeClr>
                  </a:solidFill>
                </a:rPr>
                <a:t>= </a:t>
              </a:r>
              <a:br>
                <a:rPr lang="en-US" altLang="zh-TW" sz="1000" kern="0" dirty="0" smtClean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zh-TW" altLang="en-US" sz="1000" kern="0" dirty="0" smtClean="0">
                  <a:solidFill>
                    <a:schemeClr val="accent1">
                      <a:lumMod val="50000"/>
                    </a:schemeClr>
                  </a:solidFill>
                </a:rPr>
                <a:t>虛擬網路</a:t>
              </a:r>
              <a:endParaRPr lang="zh-TW" altLang="en-US" sz="1000" kern="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175" name="Straight Arrow Connector 174"/>
            <p:cNvCxnSpPr/>
            <p:nvPr/>
          </p:nvCxnSpPr>
          <p:spPr bwMode="auto">
            <a:xfrm rot="16200000">
              <a:off x="2757759" y="5922426"/>
              <a:ext cx="384038" cy="0"/>
            </a:xfrm>
            <a:prstGeom prst="straightConnector1">
              <a:avLst/>
            </a:prstGeom>
            <a:solidFill>
              <a:srgbClr val="0095D3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pSp>
          <p:nvGrpSpPr>
            <p:cNvPr id="5" name="Group 4"/>
            <p:cNvGrpSpPr/>
            <p:nvPr/>
          </p:nvGrpSpPr>
          <p:grpSpPr>
            <a:xfrm>
              <a:off x="2686502" y="4591591"/>
              <a:ext cx="468545" cy="468423"/>
              <a:chOff x="2686502" y="4460861"/>
              <a:chExt cx="510302" cy="510169"/>
            </a:xfrm>
          </p:grpSpPr>
          <p:grpSp>
            <p:nvGrpSpPr>
              <p:cNvPr id="207" name="Group 206"/>
              <p:cNvGrpSpPr/>
              <p:nvPr/>
            </p:nvGrpSpPr>
            <p:grpSpPr>
              <a:xfrm>
                <a:off x="2686502" y="4460861"/>
                <a:ext cx="510302" cy="510169"/>
                <a:chOff x="21089" y="1411055"/>
                <a:chExt cx="759261" cy="759064"/>
              </a:xfrm>
              <a:gradFill>
                <a:gsLst>
                  <a:gs pos="50000">
                    <a:schemeClr val="accent1">
                      <a:lumMod val="95000"/>
                    </a:schemeClr>
                  </a:gs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chemeClr val="accent1">
                      <a:alpha val="75000"/>
                      <a:lumMod val="71000"/>
                      <a:lumOff val="29000"/>
                    </a:schemeClr>
                  </a:gs>
                </a:gsLst>
                <a:lin ang="10800000" scaled="1"/>
              </a:gradFill>
            </p:grpSpPr>
            <p:sp>
              <p:nvSpPr>
                <p:cNvPr id="210" name="Oval 209"/>
                <p:cNvSpPr/>
                <p:nvPr/>
              </p:nvSpPr>
              <p:spPr bwMode="gray">
                <a:xfrm>
                  <a:off x="21089" y="1411055"/>
                  <a:ext cx="759261" cy="759064"/>
                </a:xfrm>
                <a:prstGeom prst="ellipse">
                  <a:avLst/>
                </a:prstGeom>
                <a:grpFill/>
                <a:ln w="19050">
                  <a:gradFill flip="none" rotWithShape="1">
                    <a:gsLst>
                      <a:gs pos="50000">
                        <a:srgbClr val="FFFFFF">
                          <a:lumMod val="95000"/>
                        </a:srgbClr>
                      </a:gs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10800000" scaled="1"/>
                    <a:tileRect/>
                  </a:gradFill>
                  <a:round/>
                  <a:headEnd/>
                  <a:tailEnd/>
                </a:ln>
                <a:effectLst>
                  <a:innerShdw blurRad="152400">
                    <a:prstClr val="black"/>
                  </a:innerShdw>
                </a:effectLst>
              </p:spPr>
              <p:txBody>
                <a:bodyPr wrap="none" lIns="0" tIns="0" rIns="0" bIns="0" rtlCol="0" anchor="ctr"/>
                <a:lstStyle/>
                <a:p>
                  <a:pPr defTabSz="34258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 cap="all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1" name="Oval 210"/>
                <p:cNvSpPr/>
                <p:nvPr/>
              </p:nvSpPr>
              <p:spPr bwMode="gray">
                <a:xfrm>
                  <a:off x="52072" y="1442031"/>
                  <a:ext cx="697293" cy="697112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0" rIns="0" bIns="0" rtlCol="0" anchor="ctr"/>
                <a:lstStyle/>
                <a:p>
                  <a:pPr defTabSz="34258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 kern="0" cap="all" dirty="0">
                    <a:solidFill>
                      <a:srgbClr val="FFFFFF"/>
                    </a:solidFill>
                  </a:endParaRPr>
                </a:p>
              </p:txBody>
            </p:sp>
          </p:grpSp>
          <p:pic>
            <p:nvPicPr>
              <p:cNvPr id="181" name="Picture 180" descr="network1.png"/>
              <p:cNvPicPr>
                <a:picLocks noChangeAspect="1"/>
              </p:cNvPicPr>
              <p:nvPr/>
            </p:nvPicPr>
            <p:blipFill>
              <a:blip r:embed="rId13" cstate="screen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2835398" y="4574546"/>
                <a:ext cx="228760" cy="282799"/>
              </a:xfrm>
              <a:prstGeom prst="rect">
                <a:avLst/>
              </a:prstGeo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9" name="Group 28"/>
          <p:cNvGrpSpPr/>
          <p:nvPr/>
        </p:nvGrpSpPr>
        <p:grpSpPr>
          <a:xfrm>
            <a:off x="3621374" y="4591591"/>
            <a:ext cx="1064926" cy="2245325"/>
            <a:chOff x="3621374" y="4591591"/>
            <a:chExt cx="1064926" cy="2245325"/>
          </a:xfrm>
        </p:grpSpPr>
        <p:grpSp>
          <p:nvGrpSpPr>
            <p:cNvPr id="7" name="Group 6"/>
            <p:cNvGrpSpPr/>
            <p:nvPr/>
          </p:nvGrpSpPr>
          <p:grpSpPr>
            <a:xfrm>
              <a:off x="3826087" y="6152549"/>
              <a:ext cx="706076" cy="684367"/>
              <a:chOff x="3727472" y="6021819"/>
              <a:chExt cx="706076" cy="684367"/>
            </a:xfrm>
          </p:grpSpPr>
          <p:sp>
            <p:nvSpPr>
              <p:cNvPr id="139" name="TextBox 138"/>
              <p:cNvSpPr txBox="1"/>
              <p:nvPr/>
            </p:nvSpPr>
            <p:spPr>
              <a:xfrm>
                <a:off x="3727472" y="6459965"/>
                <a:ext cx="706076" cy="246221"/>
              </a:xfrm>
              <a:prstGeom prst="rect">
                <a:avLst/>
              </a:prstGeom>
              <a:noFill/>
            </p:spPr>
            <p:txBody>
              <a:bodyPr wrap="square" lIns="91440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000" b="1" kern="0" dirty="0" smtClean="0">
                    <a:solidFill>
                      <a:srgbClr val="595959"/>
                    </a:solidFill>
                  </a:rPr>
                  <a:t>儲存裝置</a:t>
                </a:r>
                <a:endParaRPr lang="zh-TW" altLang="en-US" sz="1000" b="1" kern="0" dirty="0">
                  <a:solidFill>
                    <a:srgbClr val="595959"/>
                  </a:solidFill>
                </a:endParaRPr>
              </a:p>
            </p:txBody>
          </p:sp>
          <p:grpSp>
            <p:nvGrpSpPr>
              <p:cNvPr id="141" name="Group 140"/>
              <p:cNvGrpSpPr/>
              <p:nvPr/>
            </p:nvGrpSpPr>
            <p:grpSpPr>
              <a:xfrm>
                <a:off x="3825912" y="6021819"/>
                <a:ext cx="468545" cy="468423"/>
                <a:chOff x="23802" y="1430027"/>
                <a:chExt cx="688376" cy="688196"/>
              </a:xfrm>
            </p:grpSpPr>
            <p:grpSp>
              <p:nvGrpSpPr>
                <p:cNvPr id="142" name="Group 141"/>
                <p:cNvGrpSpPr/>
                <p:nvPr/>
              </p:nvGrpSpPr>
              <p:grpSpPr>
                <a:xfrm>
                  <a:off x="23802" y="1430027"/>
                  <a:ext cx="688376" cy="688196"/>
                  <a:chOff x="21089" y="1411055"/>
                  <a:chExt cx="759261" cy="759064"/>
                </a:xfrm>
              </p:grpSpPr>
              <p:sp>
                <p:nvSpPr>
                  <p:cNvPr id="144" name="Oval 143"/>
                  <p:cNvSpPr/>
                  <p:nvPr/>
                </p:nvSpPr>
                <p:spPr bwMode="gray">
                  <a:xfrm>
                    <a:off x="21089" y="1411055"/>
                    <a:ext cx="759261" cy="759064"/>
                  </a:xfrm>
                  <a:prstGeom prst="ellipse">
                    <a:avLst/>
                  </a:prstGeom>
                  <a:gradFill flip="none" rotWithShape="1">
                    <a:gsLst>
                      <a:gs pos="20000">
                        <a:srgbClr val="003D79">
                          <a:lumMod val="75000"/>
                        </a:srgbClr>
                      </a:gs>
                      <a:gs pos="50000">
                        <a:srgbClr val="003D79"/>
                      </a:gs>
                      <a:gs pos="80000">
                        <a:srgbClr val="003D79">
                          <a:lumMod val="75000"/>
                        </a:srgbClr>
                      </a:gs>
                    </a:gsLst>
                    <a:lin ang="13500000" scaled="1"/>
                    <a:tileRect/>
                  </a:gradFill>
                  <a:ln w="19050">
                    <a:gradFill flip="none" rotWithShape="1">
                      <a:gsLst>
                        <a:gs pos="50000">
                          <a:srgbClr val="FFFFFF">
                            <a:lumMod val="95000"/>
                          </a:srgbClr>
                        </a:gs>
                        <a:gs pos="0">
                          <a:srgbClr val="FFFFFF">
                            <a:lumMod val="65000"/>
                          </a:srgbClr>
                        </a:gs>
                        <a:gs pos="100000">
                          <a:srgbClr val="FFFFFF">
                            <a:lumMod val="65000"/>
                          </a:srgbClr>
                        </a:gs>
                      </a:gsLst>
                      <a:lin ang="10800000" scaled="1"/>
                      <a:tileRect/>
                    </a:gradFill>
                    <a:round/>
                    <a:headEnd/>
                    <a:tailEnd/>
                  </a:ln>
                  <a:effectLst>
                    <a:innerShdw blurRad="152400">
                      <a:prstClr val="black"/>
                    </a:innerShdw>
                  </a:effectLst>
                </p:spPr>
                <p:txBody>
                  <a:bodyPr wrap="none" lIns="0" tIns="0" rIns="0" bIns="0" rtlCol="0" anchor="ctr"/>
                  <a:lstStyle/>
                  <a:p>
                    <a:pPr defTabSz="34258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 cap="all" dirty="0">
                      <a:solidFill>
                        <a:srgbClr val="595959"/>
                      </a:solidFill>
                    </a:endParaRPr>
                  </a:p>
                </p:txBody>
              </p:sp>
              <p:sp>
                <p:nvSpPr>
                  <p:cNvPr id="145" name="Oval 144"/>
                  <p:cNvSpPr/>
                  <p:nvPr/>
                </p:nvSpPr>
                <p:spPr bwMode="gray">
                  <a:xfrm>
                    <a:off x="52073" y="1442031"/>
                    <a:ext cx="697293" cy="697112"/>
                  </a:xfrm>
                  <a:prstGeom prst="ellipse">
                    <a:avLst/>
                  </a:prstGeom>
                  <a:gradFill flip="none" rotWithShape="1">
                    <a:gsLst>
                      <a:gs pos="63000">
                        <a:srgbClr val="FFFFFF">
                          <a:alpha val="0"/>
                        </a:srgbClr>
                      </a:gs>
                      <a:gs pos="0">
                        <a:srgbClr val="FFFFFF">
                          <a:alpha val="75000"/>
                        </a:srgbClr>
                      </a:gs>
                      <a:gs pos="12000">
                        <a:srgbClr val="FFFFFF">
                          <a:alpha val="50000"/>
                        </a:srgbClr>
                      </a:gs>
                    </a:gsLst>
                    <a:lin ang="5400000" scaled="1"/>
                    <a:tileRect/>
                  </a:gra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0" rIns="0" bIns="0" rtlCol="0" anchor="ctr"/>
                  <a:lstStyle/>
                  <a:p>
                    <a:pPr defTabSz="34258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 cap="all" dirty="0">
                      <a:solidFill>
                        <a:srgbClr val="595959"/>
                      </a:solidFill>
                    </a:endParaRPr>
                  </a:p>
                </p:txBody>
              </p:sp>
            </p:grpSp>
            <p:pic>
              <p:nvPicPr>
                <p:cNvPr id="143" name="Picture 142" descr="storage.png"/>
                <p:cNvPicPr>
                  <a:picLocks noChangeAspect="1"/>
                </p:cNvPicPr>
                <p:nvPr/>
              </p:nvPicPr>
              <p:blipFill>
                <a:blip r:embed="rId14" cstate="screen">
                  <a:biLevel thresh="25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201546" y="1602214"/>
                  <a:ext cx="332888" cy="34382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p:sp>
          <p:nvSpPr>
            <p:cNvPr id="171" name="TextBox 170"/>
            <p:cNvSpPr txBox="1"/>
            <p:nvPr/>
          </p:nvSpPr>
          <p:spPr>
            <a:xfrm>
              <a:off x="3621374" y="5050960"/>
              <a:ext cx="1064926" cy="55399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000" kern="0" dirty="0" smtClean="0">
                  <a:solidFill>
                    <a:schemeClr val="accent1">
                      <a:lumMod val="50000"/>
                    </a:schemeClr>
                  </a:solidFill>
                </a:rPr>
                <a:t>儲存裝置抽取 </a:t>
              </a:r>
              <a:r>
                <a:rPr lang="en-US" altLang="zh-TW" sz="1000" kern="0" dirty="0" smtClean="0">
                  <a:solidFill>
                    <a:schemeClr val="accent1">
                      <a:lumMod val="50000"/>
                    </a:schemeClr>
                  </a:solidFill>
                </a:rPr>
                <a:t>= </a:t>
              </a:r>
              <a:br>
                <a:rPr lang="en-US" altLang="zh-TW" sz="1000" kern="0" dirty="0" smtClean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zh-TW" altLang="en-US" sz="1000" kern="0" dirty="0" smtClean="0">
                  <a:solidFill>
                    <a:schemeClr val="accent1">
                      <a:lumMod val="50000"/>
                    </a:schemeClr>
                  </a:solidFill>
                </a:rPr>
                <a:t>軟體定義的</a:t>
              </a:r>
              <a:r>
                <a:rPr lang="en-US" altLang="zh-TW" sz="1000" kern="0" dirty="0" smtClean="0">
                  <a:solidFill>
                    <a:schemeClr val="accent1">
                      <a:lumMod val="50000"/>
                    </a:schemeClr>
                  </a:solidFill>
                </a:rPr>
                <a:t/>
              </a:r>
              <a:br>
                <a:rPr lang="en-US" altLang="zh-TW" sz="1000" kern="0" dirty="0" smtClean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zh-TW" altLang="en-US" sz="1000" kern="0" dirty="0" smtClean="0">
                  <a:solidFill>
                    <a:schemeClr val="accent1">
                      <a:lumMod val="50000"/>
                    </a:schemeClr>
                  </a:solidFill>
                </a:rPr>
                <a:t>儲存裝置</a:t>
              </a:r>
              <a:endParaRPr lang="zh-TW" altLang="en-US" sz="1000" kern="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174" name="Straight Arrow Connector 173"/>
            <p:cNvCxnSpPr/>
            <p:nvPr/>
          </p:nvCxnSpPr>
          <p:spPr bwMode="auto">
            <a:xfrm rot="16200000">
              <a:off x="3961818" y="5925465"/>
              <a:ext cx="384038" cy="0"/>
            </a:xfrm>
            <a:prstGeom prst="straightConnector1">
              <a:avLst/>
            </a:prstGeom>
            <a:solidFill>
              <a:srgbClr val="0095D3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pSp>
          <p:nvGrpSpPr>
            <p:cNvPr id="6" name="Group 5"/>
            <p:cNvGrpSpPr/>
            <p:nvPr/>
          </p:nvGrpSpPr>
          <p:grpSpPr>
            <a:xfrm>
              <a:off x="3898686" y="4591591"/>
              <a:ext cx="468545" cy="468423"/>
              <a:chOff x="3898686" y="4460861"/>
              <a:chExt cx="510302" cy="510169"/>
            </a:xfrm>
          </p:grpSpPr>
          <p:grpSp>
            <p:nvGrpSpPr>
              <p:cNvPr id="235" name="Group 234"/>
              <p:cNvGrpSpPr/>
              <p:nvPr/>
            </p:nvGrpSpPr>
            <p:grpSpPr>
              <a:xfrm>
                <a:off x="3898686" y="4460861"/>
                <a:ext cx="510302" cy="510169"/>
                <a:chOff x="21089" y="1411055"/>
                <a:chExt cx="759261" cy="759064"/>
              </a:xfrm>
              <a:gradFill>
                <a:gsLst>
                  <a:gs pos="50000">
                    <a:schemeClr val="accent1">
                      <a:lumMod val="95000"/>
                    </a:schemeClr>
                  </a:gs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chemeClr val="accent1">
                      <a:alpha val="75000"/>
                      <a:lumMod val="71000"/>
                      <a:lumOff val="29000"/>
                    </a:schemeClr>
                  </a:gs>
                </a:gsLst>
                <a:lin ang="10800000" scaled="1"/>
              </a:gradFill>
            </p:grpSpPr>
            <p:sp>
              <p:nvSpPr>
                <p:cNvPr id="236" name="Oval 235"/>
                <p:cNvSpPr/>
                <p:nvPr/>
              </p:nvSpPr>
              <p:spPr bwMode="gray">
                <a:xfrm>
                  <a:off x="21089" y="1411055"/>
                  <a:ext cx="759261" cy="759064"/>
                </a:xfrm>
                <a:prstGeom prst="ellipse">
                  <a:avLst/>
                </a:prstGeom>
                <a:grpFill/>
                <a:ln w="19050">
                  <a:gradFill flip="none" rotWithShape="1">
                    <a:gsLst>
                      <a:gs pos="50000">
                        <a:srgbClr val="FFFFFF">
                          <a:lumMod val="95000"/>
                        </a:srgbClr>
                      </a:gs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10800000" scaled="1"/>
                    <a:tileRect/>
                  </a:gradFill>
                  <a:round/>
                  <a:headEnd/>
                  <a:tailEnd/>
                </a:ln>
                <a:effectLst>
                  <a:innerShdw blurRad="152400">
                    <a:prstClr val="black"/>
                  </a:innerShdw>
                </a:effectLst>
              </p:spPr>
              <p:txBody>
                <a:bodyPr wrap="none" lIns="0" tIns="0" rIns="0" bIns="0" rtlCol="0" anchor="ctr"/>
                <a:lstStyle/>
                <a:p>
                  <a:pPr defTabSz="34258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 cap="all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37" name="Oval 236"/>
                <p:cNvSpPr/>
                <p:nvPr/>
              </p:nvSpPr>
              <p:spPr bwMode="gray">
                <a:xfrm>
                  <a:off x="52072" y="1442031"/>
                  <a:ext cx="697293" cy="697112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0" rIns="0" bIns="0" rtlCol="0" anchor="ctr"/>
                <a:lstStyle/>
                <a:p>
                  <a:pPr defTabSz="34258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 kern="0" cap="all" dirty="0">
                    <a:solidFill>
                      <a:srgbClr val="FFFFFF"/>
                    </a:solidFill>
                  </a:endParaRPr>
                </a:p>
              </p:txBody>
            </p:sp>
          </p:grpSp>
          <p:pic>
            <p:nvPicPr>
              <p:cNvPr id="177" name="Picture 176" descr="storage.png"/>
              <p:cNvPicPr>
                <a:picLocks noChangeAspect="1"/>
              </p:cNvPicPr>
              <p:nvPr/>
            </p:nvPicPr>
            <p:blipFill>
              <a:blip r:embed="rId14" cstate="screen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4030450" y="4588506"/>
                <a:ext cx="246774" cy="254880"/>
              </a:xfrm>
              <a:prstGeom prst="rect">
                <a:avLst/>
              </a:prstGeo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7" name="Group 26"/>
          <p:cNvGrpSpPr/>
          <p:nvPr/>
        </p:nvGrpSpPr>
        <p:grpSpPr>
          <a:xfrm>
            <a:off x="787165" y="1766806"/>
            <a:ext cx="7569670" cy="1144784"/>
            <a:chOff x="787165" y="1766806"/>
            <a:chExt cx="7569670" cy="1144784"/>
          </a:xfrm>
        </p:grpSpPr>
        <p:sp>
          <p:nvSpPr>
            <p:cNvPr id="260" name="Rounded Rectangle 259"/>
            <p:cNvSpPr/>
            <p:nvPr/>
          </p:nvSpPr>
          <p:spPr bwMode="auto">
            <a:xfrm>
              <a:off x="787165" y="1766806"/>
              <a:ext cx="7569670" cy="1144784"/>
            </a:xfrm>
            <a:prstGeom prst="roundRect">
              <a:avLst>
                <a:gd name="adj" fmla="val 10179"/>
              </a:avLst>
            </a:prstGeom>
            <a:solidFill>
              <a:schemeClr val="bg1"/>
            </a:solidFill>
            <a:ln w="19050">
              <a:gradFill flip="none" rotWithShape="1">
                <a:gsLst>
                  <a:gs pos="50000">
                    <a:srgbClr val="FFFFFF">
                      <a:lumMod val="95000"/>
                    </a:srgbClr>
                  </a:gs>
                  <a:gs pos="0">
                    <a:srgbClr val="FFFFFF">
                      <a:lumMod val="65000"/>
                    </a:srgbClr>
                  </a:gs>
                  <a:gs pos="100000">
                    <a:srgbClr val="FFFFFF">
                      <a:lumMod val="65000"/>
                    </a:srgbClr>
                  </a:gs>
                </a:gsLst>
                <a:lin ang="10800000" scaled="1"/>
                <a:tileRect/>
              </a:gradFill>
              <a:round/>
              <a:headEnd/>
              <a:tailEnd/>
            </a:ln>
            <a:effectLst>
              <a:innerShdw blurRad="152400">
                <a:prstClr val="black"/>
              </a:innerShdw>
            </a:effectLst>
          </p:spPr>
          <p:txBody>
            <a:bodyPr wrap="none" lIns="0" tIns="0" rIns="0" bIns="0" rtlCol="0" anchor="ctr"/>
            <a:lstStyle/>
            <a:p>
              <a:pPr algn="ctr">
                <a:spcAft>
                  <a:spcPct val="40000"/>
                </a:spcAft>
                <a:defRPr/>
              </a:pPr>
              <a:endParaRPr lang="en-US" sz="1050" b="1" kern="0" dirty="0">
                <a:solidFill>
                  <a:srgbClr val="000000">
                    <a:lumMod val="65000"/>
                    <a:lumOff val="35000"/>
                  </a:srgbClr>
                </a:solidFill>
              </a:endParaRPr>
            </a:p>
          </p:txBody>
        </p:sp>
        <p:sp>
          <p:nvSpPr>
            <p:cNvPr id="182" name="Rounded Rectangle 181"/>
            <p:cNvSpPr/>
            <p:nvPr/>
          </p:nvSpPr>
          <p:spPr>
            <a:xfrm rot="10800000">
              <a:off x="2043274" y="1805271"/>
              <a:ext cx="6278042" cy="1002107"/>
            </a:xfrm>
            <a:prstGeom prst="roundRect">
              <a:avLst/>
            </a:prstGeom>
            <a:gradFill flip="none" rotWithShape="1">
              <a:gsLst>
                <a:gs pos="63000">
                  <a:srgbClr val="FFFFFF">
                    <a:alpha val="0"/>
                  </a:srgbClr>
                </a:gs>
                <a:gs pos="0">
                  <a:srgbClr val="FFFFFF">
                    <a:alpha val="75000"/>
                  </a:srgbClr>
                </a:gs>
                <a:gs pos="12000">
                  <a:srgbClr val="FFFFFF">
                    <a:alpha val="50000"/>
                  </a:srgb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rtlCol="0" anchor="ctr"/>
            <a:lstStyle/>
            <a:p>
              <a:pPr defTabSz="342580" fontAlgn="auto">
                <a:spcBef>
                  <a:spcPts val="0"/>
                </a:spcBef>
                <a:spcAft>
                  <a:spcPts val="0"/>
                </a:spcAft>
              </a:pPr>
              <a:endParaRPr lang="en-US" sz="2000" kern="0" cap="all">
                <a:solidFill>
                  <a:srgbClr val="FFFFFF"/>
                </a:solidFill>
              </a:endParaRPr>
            </a:p>
          </p:txBody>
        </p:sp>
        <p:pic>
          <p:nvPicPr>
            <p:cNvPr id="192" name="Picture 191"/>
            <p:cNvPicPr>
              <a:picLocks noChangeAspect="1"/>
            </p:cNvPicPr>
            <p:nvPr/>
          </p:nvPicPr>
          <p:blipFill rotWithShape="1">
            <a:blip r:embed="rId1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72558" y="1853398"/>
              <a:ext cx="1377961" cy="945484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6241843" y="1922744"/>
              <a:ext cx="1719201" cy="761629"/>
              <a:chOff x="6241843" y="1922744"/>
              <a:chExt cx="1719201" cy="761629"/>
            </a:xfrm>
          </p:grpSpPr>
          <p:pic>
            <p:nvPicPr>
              <p:cNvPr id="197" name="Picture 196"/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87022" y="2249995"/>
                <a:ext cx="674022" cy="264151"/>
              </a:xfrm>
              <a:prstGeom prst="rect">
                <a:avLst/>
              </a:prstGeom>
              <a:noFill/>
              <a:effectLst/>
            </p:spPr>
          </p:pic>
          <p:pic>
            <p:nvPicPr>
              <p:cNvPr id="198" name="Picture 197"/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48778" y="1922744"/>
                <a:ext cx="782141" cy="245197"/>
              </a:xfrm>
              <a:prstGeom prst="rect">
                <a:avLst/>
              </a:prstGeom>
              <a:noFill/>
              <a:effectLst/>
            </p:spPr>
          </p:pic>
          <p:pic>
            <p:nvPicPr>
              <p:cNvPr id="199" name="Picture 198"/>
              <p:cNvPicPr>
                <a:picLocks noChangeAspect="1"/>
              </p:cNvPicPr>
              <p:nvPr/>
            </p:nvPicPr>
            <p:blipFill rotWithShape="1"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241843" y="1972823"/>
                <a:ext cx="671910" cy="651568"/>
              </a:xfrm>
              <a:prstGeom prst="rect">
                <a:avLst/>
              </a:prstGeom>
            </p:spPr>
          </p:pic>
          <p:pic>
            <p:nvPicPr>
              <p:cNvPr id="200" name="Picture 199"/>
              <p:cNvPicPr>
                <a:picLocks noChangeAspect="1"/>
              </p:cNvPicPr>
              <p:nvPr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34596" y="2495979"/>
                <a:ext cx="698808" cy="188394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2360121" y="1945328"/>
              <a:ext cx="1603103" cy="787925"/>
              <a:chOff x="2360121" y="1945328"/>
              <a:chExt cx="1603103" cy="787925"/>
            </a:xfrm>
          </p:grpSpPr>
          <p:pic>
            <p:nvPicPr>
              <p:cNvPr id="215" name="Picture 214"/>
              <p:cNvPicPr>
                <a:picLocks noChangeAspect="1"/>
              </p:cNvPicPr>
              <p:nvPr/>
            </p:nvPicPr>
            <p:blipFill rotWithShape="1"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071866" y="2382071"/>
                <a:ext cx="891358" cy="351182"/>
              </a:xfrm>
              <a:prstGeom prst="rect">
                <a:avLst/>
              </a:prstGeom>
            </p:spPr>
          </p:pic>
          <p:pic>
            <p:nvPicPr>
              <p:cNvPr id="216" name="Picture 215"/>
              <p:cNvPicPr>
                <a:picLocks noChangeAspect="1"/>
              </p:cNvPicPr>
              <p:nvPr/>
            </p:nvPicPr>
            <p:blipFill rotWithShape="1">
              <a:blip r:embed="rId2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098952" y="1945328"/>
                <a:ext cx="743437" cy="377955"/>
              </a:xfrm>
              <a:prstGeom prst="rect">
                <a:avLst/>
              </a:prstGeom>
            </p:spPr>
          </p:pic>
          <p:pic>
            <p:nvPicPr>
              <p:cNvPr id="217" name="Picture 216"/>
              <p:cNvPicPr>
                <a:picLocks noChangeAspect="1"/>
              </p:cNvPicPr>
              <p:nvPr/>
            </p:nvPicPr>
            <p:blipFill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60121" y="2044495"/>
                <a:ext cx="666218" cy="634494"/>
              </a:xfrm>
              <a:prstGeom prst="rect">
                <a:avLst/>
              </a:prstGeom>
            </p:spPr>
          </p:pic>
        </p:grpSp>
        <p:sp>
          <p:nvSpPr>
            <p:cNvPr id="180" name="Rounded Rectangle 179"/>
            <p:cNvSpPr/>
            <p:nvPr/>
          </p:nvSpPr>
          <p:spPr>
            <a:xfrm>
              <a:off x="1981849" y="1831272"/>
              <a:ext cx="6278042" cy="1002107"/>
            </a:xfrm>
            <a:prstGeom prst="roundRect">
              <a:avLst/>
            </a:prstGeom>
            <a:solidFill>
              <a:srgbClr val="FFFFFF">
                <a:alpha val="8392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rtlCol="0" anchor="ctr"/>
            <a:lstStyle/>
            <a:p>
              <a:pPr defTabSz="342580" fontAlgn="auto">
                <a:spcBef>
                  <a:spcPts val="0"/>
                </a:spcBef>
                <a:spcAft>
                  <a:spcPts val="0"/>
                </a:spcAft>
              </a:pPr>
              <a:endParaRPr lang="en-US" sz="2000" kern="0" cap="all">
                <a:solidFill>
                  <a:srgbClr val="FFFFFF"/>
                </a:solidFill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885326" y="2163785"/>
              <a:ext cx="1369880" cy="307688"/>
            </a:xfrm>
            <a:prstGeom prst="rect">
              <a:avLst/>
            </a:prstGeom>
            <a:noFill/>
          </p:spPr>
          <p:txBody>
            <a:bodyPr wrap="square" lIns="91352" tIns="45676" rIns="91352" bIns="45676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400" b="1" kern="0" smtClean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應用程式</a:t>
              </a:r>
              <a:endParaRPr lang="zh-TW" altLang="en-US" sz="1100" b="1" kern="0" dirty="0">
                <a:solidFill>
                  <a:srgbClr val="000000">
                    <a:lumMod val="65000"/>
                    <a:lumOff val="35000"/>
                  </a:srgbClr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4039305" y="1972823"/>
              <a:ext cx="2044466" cy="711550"/>
              <a:chOff x="4090140" y="1972823"/>
              <a:chExt cx="2044466" cy="711550"/>
            </a:xfrm>
          </p:grpSpPr>
          <p:cxnSp>
            <p:nvCxnSpPr>
              <p:cNvPr id="183" name="Straight Connector 182"/>
              <p:cNvCxnSpPr/>
              <p:nvPr/>
            </p:nvCxnSpPr>
            <p:spPr>
              <a:xfrm>
                <a:off x="4090140" y="1972823"/>
                <a:ext cx="0" cy="71155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6134606" y="1972823"/>
                <a:ext cx="0" cy="71155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224" name="Group 223"/>
          <p:cNvGrpSpPr/>
          <p:nvPr/>
        </p:nvGrpSpPr>
        <p:grpSpPr>
          <a:xfrm>
            <a:off x="790955" y="724999"/>
            <a:ext cx="7569670" cy="1015819"/>
            <a:chOff x="790955" y="724999"/>
            <a:chExt cx="7569670" cy="1015819"/>
          </a:xfrm>
        </p:grpSpPr>
        <p:sp>
          <p:nvSpPr>
            <p:cNvPr id="208" name="Rounded Rectangle 207"/>
            <p:cNvSpPr/>
            <p:nvPr/>
          </p:nvSpPr>
          <p:spPr bwMode="auto">
            <a:xfrm>
              <a:off x="790955" y="810535"/>
              <a:ext cx="7569670" cy="930283"/>
            </a:xfrm>
            <a:prstGeom prst="roundRect">
              <a:avLst>
                <a:gd name="adj" fmla="val 10179"/>
              </a:avLst>
            </a:prstGeom>
            <a:solidFill>
              <a:srgbClr val="C6C6C6"/>
            </a:solidFill>
            <a:ln w="12700">
              <a:gradFill flip="none" rotWithShape="1">
                <a:gsLst>
                  <a:gs pos="50000">
                    <a:srgbClr val="FFFFFF">
                      <a:lumMod val="95000"/>
                    </a:srgbClr>
                  </a:gs>
                  <a:gs pos="0">
                    <a:srgbClr val="FFFFFF">
                      <a:lumMod val="65000"/>
                    </a:srgbClr>
                  </a:gs>
                  <a:gs pos="100000">
                    <a:srgbClr val="FFFFFF">
                      <a:lumMod val="65000"/>
                    </a:srgbClr>
                  </a:gs>
                </a:gsLst>
                <a:lin ang="10800000" scaled="1"/>
                <a:tileRect/>
              </a:gradFill>
              <a:round/>
              <a:headEnd/>
              <a:tailEnd/>
            </a:ln>
            <a:effectLst>
              <a:innerShdw blurRad="152400">
                <a:prstClr val="black"/>
              </a:innerShdw>
            </a:effectLst>
          </p:spPr>
          <p:txBody>
            <a:bodyPr wrap="none" lIns="0" tIns="0" rIns="0" bIns="0" rtlCol="0" anchor="ctr"/>
            <a:lstStyle/>
            <a:p>
              <a:pPr defTabSz="342415"/>
              <a:endParaRPr lang="en-US" sz="700" kern="0" cap="all" dirty="0" err="1">
                <a:solidFill>
                  <a:srgbClr val="FFFFFF"/>
                </a:solidFill>
              </a:endParaRPr>
            </a:p>
          </p:txBody>
        </p:sp>
        <p:sp>
          <p:nvSpPr>
            <p:cNvPr id="115" name="Rounded Rectangle 114"/>
            <p:cNvSpPr/>
            <p:nvPr/>
          </p:nvSpPr>
          <p:spPr bwMode="auto">
            <a:xfrm>
              <a:off x="828870" y="864854"/>
              <a:ext cx="7498080" cy="820600"/>
            </a:xfrm>
            <a:prstGeom prst="roundRect">
              <a:avLst>
                <a:gd name="adj" fmla="val 11162"/>
              </a:avLst>
            </a:prstGeom>
            <a:solidFill>
              <a:srgbClr val="FFFFFF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rtlCol="0" anchor="ctr"/>
            <a:lstStyle/>
            <a:p>
              <a:pPr defTabSz="3425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kern="0" cap="all" dirty="0" err="1">
                <a:solidFill>
                  <a:srgbClr val="FFFFFF"/>
                </a:solidFill>
              </a:endParaRP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82787" y="724999"/>
              <a:ext cx="4948250" cy="8138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0" name="Rounded Rectangle 109"/>
            <p:cNvSpPr/>
            <p:nvPr/>
          </p:nvSpPr>
          <p:spPr>
            <a:xfrm>
              <a:off x="1802334" y="878505"/>
              <a:ext cx="6278042" cy="546093"/>
            </a:xfrm>
            <a:prstGeom prst="roundRect">
              <a:avLst/>
            </a:prstGeom>
            <a:gradFill>
              <a:gsLst>
                <a:gs pos="25000">
                  <a:srgbClr val="FFFFFF">
                    <a:alpha val="78000"/>
                  </a:srgbClr>
                </a:gs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78000"/>
                  </a:schemeClr>
                </a:gs>
                <a:gs pos="75000">
                  <a:srgbClr val="FFFFFF">
                    <a:alpha val="78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0"/>
            </a:effectLst>
          </p:spPr>
          <p:txBody>
            <a:bodyPr wrap="none" lIns="0" tIns="0" rIns="0" bIns="0" rtlCol="0" anchor="ctr"/>
            <a:lstStyle/>
            <a:p>
              <a:pPr defTabSz="342580" fontAlgn="auto">
                <a:spcBef>
                  <a:spcPts val="0"/>
                </a:spcBef>
                <a:spcAft>
                  <a:spcPts val="0"/>
                </a:spcAft>
              </a:pPr>
              <a:endParaRPr lang="en-US" sz="2000" kern="0" cap="all">
                <a:solidFill>
                  <a:srgbClr val="FFFFFF"/>
                </a:solidFill>
              </a:endParaRP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885326" y="1000915"/>
              <a:ext cx="1466212" cy="307688"/>
            </a:xfrm>
            <a:prstGeom prst="rect">
              <a:avLst/>
            </a:prstGeom>
            <a:noFill/>
          </p:spPr>
          <p:txBody>
            <a:bodyPr wrap="square" lIns="91352" tIns="45676" rIns="91352" bIns="45676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400" b="1" kern="0" dirty="0" smtClean="0">
                  <a:solidFill>
                    <a:srgbClr val="FF0000"/>
                  </a:solidFill>
                </a:rPr>
                <a:t>終端用戶運算</a:t>
              </a:r>
              <a:endParaRPr lang="zh-TW" altLang="en-US" sz="1400" b="1" kern="0" dirty="0">
                <a:solidFill>
                  <a:srgbClr val="FF0000"/>
                </a:solidFill>
              </a:endParaRPr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2641413" y="1019021"/>
              <a:ext cx="787579" cy="276999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ctr">
                <a:spcAft>
                  <a:spcPct val="40000"/>
                </a:spcAft>
                <a:defRPr/>
              </a:pPr>
              <a:r>
                <a:rPr lang="zh-TW" altLang="en-US" sz="1200" b="1" kern="0" dirty="0" smtClean="0">
                  <a:solidFill>
                    <a:srgbClr val="595959"/>
                  </a:solidFill>
                </a:rPr>
                <a:t>桌上型電腦 </a:t>
              </a:r>
              <a:endParaRPr lang="zh-TW" altLang="en-US" sz="1200" b="1" kern="0" dirty="0">
                <a:solidFill>
                  <a:srgbClr val="595959"/>
                </a:solidFill>
              </a:endParaRPr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6682859" y="1019021"/>
              <a:ext cx="81111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ct val="40000"/>
                </a:spcAft>
                <a:defRPr/>
              </a:pPr>
              <a:r>
                <a:rPr lang="zh-TW" altLang="en-US" sz="1200" b="1" kern="0" smtClean="0">
                  <a:solidFill>
                    <a:srgbClr val="595959"/>
                  </a:solidFill>
                </a:rPr>
                <a:t>行動裝置</a:t>
              </a:r>
              <a:endParaRPr lang="zh-TW" altLang="en-US" sz="1200" b="1" kern="0">
                <a:solidFill>
                  <a:srgbClr val="595959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061538" y="881399"/>
              <a:ext cx="0" cy="566401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/>
            <p:cNvSpPr txBox="1"/>
            <p:nvPr/>
          </p:nvSpPr>
          <p:spPr>
            <a:xfrm>
              <a:off x="1945655" y="1411417"/>
              <a:ext cx="6231766" cy="30768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gradFill flip="none" rotWithShape="1">
                <a:gsLst>
                  <a:gs pos="0">
                    <a:schemeClr val="bg1">
                      <a:lumMod val="50000"/>
                      <a:alpha val="0"/>
                    </a:schemeClr>
                  </a:gs>
                  <a:gs pos="5000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txBody>
            <a:bodyPr wrap="square" lIns="91352" tIns="45676" rIns="91352" bIns="45676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400" b="1" kern="0" smtClean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虛擬工作區</a:t>
              </a:r>
              <a:endParaRPr lang="zh-TW" altLang="en-US" sz="1400" b="1" kern="0" dirty="0">
                <a:solidFill>
                  <a:srgbClr val="000000">
                    <a:lumMod val="65000"/>
                    <a:lumOff val="35000"/>
                  </a:srgbClr>
                </a:solidFill>
              </a:endParaRPr>
            </a:p>
          </p:txBody>
        </p:sp>
      </p:grpSp>
      <p:sp>
        <p:nvSpPr>
          <p:cNvPr id="262" name="Rectangle 261"/>
          <p:cNvSpPr/>
          <p:nvPr/>
        </p:nvSpPr>
        <p:spPr>
          <a:xfrm>
            <a:off x="4646200" y="2129917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ct val="40000"/>
              </a:spcAft>
              <a:defRPr/>
            </a:pPr>
            <a:r>
              <a:rPr lang="zh-TW" altLang="en-US" sz="1400" b="1" kern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現代</a:t>
            </a:r>
            <a:endParaRPr lang="zh-TW" altLang="en-US" sz="1400" b="1" kern="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6429388" y="2129917"/>
            <a:ext cx="16898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ct val="40000"/>
              </a:spcAft>
              <a:defRPr/>
            </a:pPr>
            <a:r>
              <a:rPr lang="zh-TW" altLang="en-US" sz="14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軟體即服務 </a:t>
            </a:r>
            <a:r>
              <a:rPr lang="en-US" altLang="zh-TW" sz="14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(</a:t>
            </a:r>
            <a:r>
              <a:rPr lang="en-US" altLang="zh-TW" sz="1400" b="1" kern="0" dirty="0" err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SaaS</a:t>
            </a:r>
            <a:r>
              <a:rPr lang="en-US" altLang="zh-TW" sz="14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)</a:t>
            </a:r>
            <a:endParaRPr lang="zh-TW" altLang="en-US" sz="1400" b="1" kern="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61" name="Rectangle 260"/>
          <p:cNvSpPr/>
          <p:nvPr/>
        </p:nvSpPr>
        <p:spPr>
          <a:xfrm>
            <a:off x="2451100" y="2172251"/>
            <a:ext cx="7168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ct val="40000"/>
              </a:spcAft>
              <a:defRPr/>
            </a:pPr>
            <a:r>
              <a:rPr lang="zh-TW" altLang="en-US" sz="1400" b="1" kern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傳</a:t>
            </a:r>
            <a:r>
              <a:rPr lang="zh-TW" altLang="en-US" sz="1400" b="1" kern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統</a:t>
            </a:r>
            <a:r>
              <a:rPr lang="zh-TW" altLang="en-US" sz="1400" b="1" kern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式</a:t>
            </a:r>
            <a:endParaRPr lang="zh-TW" altLang="en-US" sz="1400" b="1" kern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914400" y="4114800"/>
            <a:ext cx="4038600" cy="1905000"/>
          </a:xfrm>
          <a:prstGeom prst="rect">
            <a:avLst/>
          </a:prstGeom>
          <a:noFill/>
          <a:ln w="5715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236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/>
      <p:bldP spid="231" grpId="0" animBg="1"/>
      <p:bldP spid="239" grpId="0" animBg="1"/>
      <p:bldP spid="152" grpId="0" animBg="1"/>
      <p:bldP spid="153" grpId="0"/>
      <p:bldP spid="156" grpId="0"/>
      <p:bldP spid="262" grpId="0"/>
      <p:bldP spid="263" grpId="0"/>
      <p:bldP spid="261" grpId="0"/>
      <p:bldP spid="1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0" y="5943600"/>
            <a:ext cx="2133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30200"/>
            <a:ext cx="8229600" cy="812800"/>
          </a:xfrm>
        </p:spPr>
        <p:txBody>
          <a:bodyPr/>
          <a:lstStyle/>
          <a:p>
            <a:pPr lvl="0">
              <a:defRPr/>
            </a:pPr>
            <a:r>
              <a:rPr lang="en-US" altLang="zh-TW" sz="1800" smtClean="0">
                <a:solidFill>
                  <a:srgbClr val="387C2C"/>
                </a:solidFill>
                <a:latin typeface="+mn-lt"/>
                <a:ea typeface="+mn-ea"/>
              </a:rPr>
              <a:t>VMware </a:t>
            </a:r>
            <a:r>
              <a:rPr lang="zh-TW" altLang="en-US" sz="1800" smtClean="0">
                <a:solidFill>
                  <a:srgbClr val="387C2C"/>
                </a:solidFill>
                <a:latin typeface="+mn-lt"/>
                <a:ea typeface="+mn-ea"/>
              </a:rPr>
              <a:t>能提供：</a:t>
            </a:r>
            <a:r>
              <a:rPr>
                <a:latin typeface="+mn-lt"/>
                <a:ea typeface="+mn-ea"/>
              </a:rPr>
              <a:t/>
            </a:r>
            <a:br>
              <a:rPr>
                <a:latin typeface="+mn-lt"/>
                <a:ea typeface="+mn-ea"/>
              </a:rPr>
            </a:br>
            <a:r>
              <a:rPr lang="zh-TW" altLang="en-US" sz="2400" smtClean="0">
                <a:solidFill>
                  <a:srgbClr val="387C2C"/>
                </a:solidFill>
                <a:latin typeface="+mn-lt"/>
                <a:ea typeface="+mn-ea"/>
              </a:rPr>
              <a:t>軟體定義的企業之基礎</a:t>
            </a:r>
            <a:r>
              <a:rPr>
                <a:latin typeface="+mn-lt"/>
                <a:ea typeface="+mn-ea"/>
              </a:rPr>
              <a:t/>
            </a:r>
            <a:br>
              <a:rPr>
                <a:latin typeface="+mn-lt"/>
                <a:ea typeface="+mn-ea"/>
              </a:rPr>
            </a:br>
            <a:endParaRPr lang="en-US" dirty="0">
              <a:latin typeface="+mn-lt"/>
              <a:ea typeface="+mn-ea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87165" y="2926830"/>
            <a:ext cx="7569670" cy="3156139"/>
            <a:chOff x="787165" y="2926830"/>
            <a:chExt cx="7569670" cy="315613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787165" y="2941672"/>
              <a:ext cx="7569670" cy="3141297"/>
            </a:xfrm>
            <a:prstGeom prst="roundRect">
              <a:avLst>
                <a:gd name="adj" fmla="val 4710"/>
              </a:avLst>
            </a:prstGeom>
            <a:solidFill>
              <a:srgbClr val="C6C6C6"/>
            </a:solidFill>
            <a:ln w="12700">
              <a:gradFill flip="none" rotWithShape="1">
                <a:gsLst>
                  <a:gs pos="50000">
                    <a:srgbClr val="FFFFFF">
                      <a:lumMod val="95000"/>
                    </a:srgbClr>
                  </a:gs>
                  <a:gs pos="0">
                    <a:srgbClr val="FFFFFF">
                      <a:lumMod val="65000"/>
                    </a:srgbClr>
                  </a:gs>
                  <a:gs pos="100000">
                    <a:srgbClr val="FFFFFF">
                      <a:lumMod val="65000"/>
                    </a:srgbClr>
                  </a:gs>
                </a:gsLst>
                <a:lin ang="10800000" scaled="1"/>
                <a:tileRect/>
              </a:gradFill>
              <a:round/>
              <a:headEnd/>
              <a:tailEnd/>
            </a:ln>
            <a:effectLst>
              <a:innerShdw blurRad="152400">
                <a:prstClr val="black"/>
              </a:innerShdw>
            </a:effectLst>
          </p:spPr>
          <p:txBody>
            <a:bodyPr wrap="none" lIns="0" tIns="0" rIns="0" bIns="0" rtlCol="0" anchor="ctr"/>
            <a:lstStyle/>
            <a:p>
              <a:pPr defTabSz="342415"/>
              <a:endParaRPr lang="en-US" sz="700" kern="0" cap="all" dirty="0" err="1">
                <a:solidFill>
                  <a:srgbClr val="FFFFFF"/>
                </a:solidFill>
              </a:endParaRPr>
            </a:p>
          </p:txBody>
        </p:sp>
        <p:sp>
          <p:nvSpPr>
            <p:cNvPr id="135" name="Rounded Rectangle 134"/>
            <p:cNvSpPr/>
            <p:nvPr/>
          </p:nvSpPr>
          <p:spPr bwMode="auto">
            <a:xfrm>
              <a:off x="828870" y="2985122"/>
              <a:ext cx="7498080" cy="3063240"/>
            </a:xfrm>
            <a:prstGeom prst="roundRect">
              <a:avLst>
                <a:gd name="adj" fmla="val 4542"/>
              </a:avLst>
            </a:prstGeom>
            <a:solidFill>
              <a:srgbClr val="FFFFFF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rtlCol="0" anchor="ctr"/>
            <a:lstStyle/>
            <a:p>
              <a:pPr defTabSz="3425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kern="0" cap="all" dirty="0" err="1">
                <a:solidFill>
                  <a:srgbClr val="FFFFFF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17315" y="2926830"/>
              <a:ext cx="5832772" cy="310363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2" name="Rounded Rectangle 131"/>
          <p:cNvSpPr/>
          <p:nvPr/>
        </p:nvSpPr>
        <p:spPr bwMode="auto">
          <a:xfrm>
            <a:off x="689764" y="6122214"/>
            <a:ext cx="3838196" cy="697894"/>
          </a:xfrm>
          <a:prstGeom prst="roundRect">
            <a:avLst>
              <a:gd name="adj" fmla="val 4542"/>
            </a:avLst>
          </a:prstGeom>
          <a:gradFill flip="none" rotWithShape="1">
            <a:gsLst>
              <a:gs pos="63000">
                <a:srgbClr val="FFFFFF">
                  <a:alpha val="0"/>
                </a:srgbClr>
              </a:gs>
              <a:gs pos="0">
                <a:srgbClr val="FFFFFF">
                  <a:alpha val="88000"/>
                </a:srgbClr>
              </a:gs>
              <a:gs pos="12000">
                <a:srgbClr val="FFFFFF">
                  <a:alpha val="70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rtlCol="0"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kern="0" dirty="0" smtClean="0">
              <a:solidFill>
                <a:srgbClr val="595959"/>
              </a:solidFill>
            </a:endParaRPr>
          </a:p>
        </p:txBody>
      </p:sp>
      <p:grpSp>
        <p:nvGrpSpPr>
          <p:cNvPr id="162" name="Group 161"/>
          <p:cNvGrpSpPr/>
          <p:nvPr/>
        </p:nvGrpSpPr>
        <p:grpSpPr>
          <a:xfrm>
            <a:off x="1330441" y="6152540"/>
            <a:ext cx="846005" cy="668188"/>
            <a:chOff x="1297395" y="5753102"/>
            <a:chExt cx="921402" cy="727738"/>
          </a:xfrm>
        </p:grpSpPr>
        <p:grpSp>
          <p:nvGrpSpPr>
            <p:cNvPr id="163" name="Group 162"/>
            <p:cNvGrpSpPr/>
            <p:nvPr/>
          </p:nvGrpSpPr>
          <p:grpSpPr>
            <a:xfrm>
              <a:off x="1495287" y="5753102"/>
              <a:ext cx="510302" cy="510169"/>
              <a:chOff x="-9504" y="3143658"/>
              <a:chExt cx="688376" cy="688196"/>
            </a:xfrm>
          </p:grpSpPr>
          <p:grpSp>
            <p:nvGrpSpPr>
              <p:cNvPr id="165" name="Group 164"/>
              <p:cNvGrpSpPr/>
              <p:nvPr/>
            </p:nvGrpSpPr>
            <p:grpSpPr>
              <a:xfrm>
                <a:off x="-9504" y="3143658"/>
                <a:ext cx="688376" cy="688196"/>
                <a:chOff x="21089" y="1411055"/>
                <a:chExt cx="759261" cy="759064"/>
              </a:xfrm>
            </p:grpSpPr>
            <p:sp>
              <p:nvSpPr>
                <p:cNvPr id="167" name="Oval 166"/>
                <p:cNvSpPr/>
                <p:nvPr/>
              </p:nvSpPr>
              <p:spPr bwMode="gray">
                <a:xfrm>
                  <a:off x="21089" y="1411055"/>
                  <a:ext cx="759261" cy="759064"/>
                </a:xfrm>
                <a:prstGeom prst="ellipse">
                  <a:avLst/>
                </a:prstGeom>
                <a:gradFill flip="none" rotWithShape="1">
                  <a:gsLst>
                    <a:gs pos="20000">
                      <a:srgbClr val="003D79">
                        <a:lumMod val="75000"/>
                      </a:srgbClr>
                    </a:gs>
                    <a:gs pos="50000">
                      <a:srgbClr val="003D79"/>
                    </a:gs>
                    <a:gs pos="80000">
                      <a:srgbClr val="003D79">
                        <a:lumMod val="75000"/>
                      </a:srgbClr>
                    </a:gs>
                  </a:gsLst>
                  <a:lin ang="13500000" scaled="1"/>
                  <a:tileRect/>
                </a:gradFill>
                <a:ln w="19050">
                  <a:gradFill flip="none" rotWithShape="1">
                    <a:gsLst>
                      <a:gs pos="50000">
                        <a:srgbClr val="FFFFFF">
                          <a:lumMod val="95000"/>
                        </a:srgbClr>
                      </a:gs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10800000" scaled="1"/>
                    <a:tileRect/>
                  </a:gradFill>
                  <a:round/>
                  <a:headEnd/>
                  <a:tailEnd/>
                </a:ln>
                <a:effectLst>
                  <a:innerShdw blurRad="152400">
                    <a:prstClr val="black"/>
                  </a:innerShdw>
                </a:effectLst>
              </p:spPr>
              <p:txBody>
                <a:bodyPr wrap="none" lIns="0" tIns="0" rIns="0" bIns="0" rtlCol="0" anchor="ctr"/>
                <a:lstStyle/>
                <a:p>
                  <a:pPr defTabSz="34258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 kern="0" cap="all" dirty="0">
                    <a:solidFill>
                      <a:srgbClr val="595959"/>
                    </a:solidFill>
                  </a:endParaRPr>
                </a:p>
              </p:txBody>
            </p:sp>
            <p:sp>
              <p:nvSpPr>
                <p:cNvPr id="168" name="Oval 167"/>
                <p:cNvSpPr/>
                <p:nvPr/>
              </p:nvSpPr>
              <p:spPr bwMode="gray">
                <a:xfrm>
                  <a:off x="52073" y="1442031"/>
                  <a:ext cx="697293" cy="697112"/>
                </a:xfrm>
                <a:prstGeom prst="ellipse">
                  <a:avLst/>
                </a:prstGeom>
                <a:gradFill flip="none" rotWithShape="1">
                  <a:gsLst>
                    <a:gs pos="63000">
                      <a:srgbClr val="FFFFFF">
                        <a:alpha val="0"/>
                      </a:srgbClr>
                    </a:gs>
                    <a:gs pos="0">
                      <a:srgbClr val="FFFFFF">
                        <a:alpha val="75000"/>
                      </a:srgbClr>
                    </a:gs>
                    <a:gs pos="12000">
                      <a:srgbClr val="FFFFFF">
                        <a:alpha val="50000"/>
                      </a:srgbClr>
                    </a:gs>
                  </a:gsLst>
                  <a:lin ang="54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0" rIns="0" bIns="0" rtlCol="0" anchor="ctr"/>
                <a:lstStyle/>
                <a:p>
                  <a:pPr defTabSz="34258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 kern="0" cap="all" dirty="0">
                    <a:solidFill>
                      <a:srgbClr val="595959"/>
                    </a:solidFill>
                  </a:endParaRPr>
                </a:p>
              </p:txBody>
            </p:sp>
          </p:grpSp>
          <p:pic>
            <p:nvPicPr>
              <p:cNvPr id="166" name="Picture 165" descr="compute 1.png"/>
              <p:cNvPicPr>
                <a:picLocks noChangeAspect="1"/>
              </p:cNvPicPr>
              <p:nvPr/>
            </p:nvPicPr>
            <p:blipFill>
              <a:blip r:embed="rId4" cstate="screen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146372" y="3304000"/>
                <a:ext cx="376624" cy="367512"/>
              </a:xfrm>
              <a:prstGeom prst="rect">
                <a:avLst/>
              </a:prstGeo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sp>
          <p:nvSpPr>
            <p:cNvPr id="164" name="TextBox 163"/>
            <p:cNvSpPr txBox="1"/>
            <p:nvPr/>
          </p:nvSpPr>
          <p:spPr>
            <a:xfrm>
              <a:off x="1297395" y="6212676"/>
              <a:ext cx="921402" cy="268164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000" b="1" kern="0" dirty="0" smtClean="0">
                  <a:solidFill>
                    <a:srgbClr val="595959"/>
                  </a:solidFill>
                </a:rPr>
                <a:t>運算</a:t>
              </a:r>
              <a:endParaRPr lang="zh-TW" altLang="en-US" sz="1000" b="1" kern="0" dirty="0">
                <a:solidFill>
                  <a:srgbClr val="595959"/>
                </a:solidFill>
              </a:endParaRPr>
            </a:p>
          </p:txBody>
        </p:sp>
      </p:grpSp>
      <p:sp>
        <p:nvSpPr>
          <p:cNvPr id="184" name="Rectangle 183"/>
          <p:cNvSpPr/>
          <p:nvPr/>
        </p:nvSpPr>
        <p:spPr>
          <a:xfrm>
            <a:off x="381000" y="6216958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100" b="1" kern="0" smtClean="0">
                <a:solidFill>
                  <a:srgbClr val="595959"/>
                </a:solidFill>
              </a:rPr>
              <a:t>實體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100" b="1" kern="0" smtClean="0">
                <a:solidFill>
                  <a:srgbClr val="595959"/>
                </a:solidFill>
              </a:rPr>
              <a:t>硬體</a:t>
            </a:r>
            <a:endParaRPr lang="zh-TW" altLang="en-US" sz="1100" b="1" kern="0" dirty="0">
              <a:solidFill>
                <a:srgbClr val="595959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885326" y="3415398"/>
            <a:ext cx="6153666" cy="699402"/>
            <a:chOff x="885326" y="3415398"/>
            <a:chExt cx="6153666" cy="699402"/>
          </a:xfrm>
        </p:grpSpPr>
        <p:sp>
          <p:nvSpPr>
            <p:cNvPr id="201" name="TextBox 200"/>
            <p:cNvSpPr txBox="1"/>
            <p:nvPr/>
          </p:nvSpPr>
          <p:spPr>
            <a:xfrm>
              <a:off x="885326" y="3571876"/>
              <a:ext cx="1114906" cy="461576"/>
            </a:xfrm>
            <a:prstGeom prst="rect">
              <a:avLst/>
            </a:prstGeom>
            <a:noFill/>
          </p:spPr>
          <p:txBody>
            <a:bodyPr wrap="square" lIns="91352" tIns="45676" rIns="91352" bIns="45676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200" b="1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原則式管理和自動化</a:t>
              </a:r>
              <a:endParaRPr lang="zh-TW" altLang="en-US" sz="1200" b="1" kern="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639418" y="3426536"/>
              <a:ext cx="1202971" cy="688264"/>
              <a:chOff x="2639418" y="3320483"/>
              <a:chExt cx="1202971" cy="688264"/>
            </a:xfrm>
          </p:grpSpPr>
          <p:sp>
            <p:nvSpPr>
              <p:cNvPr id="202" name="Rectangle 201"/>
              <p:cNvSpPr/>
              <p:nvPr/>
            </p:nvSpPr>
            <p:spPr>
              <a:xfrm>
                <a:off x="2639418" y="3754831"/>
                <a:ext cx="1202971" cy="253916"/>
              </a:xfrm>
              <a:prstGeom prst="rect">
                <a:avLst/>
              </a:prstGeom>
            </p:spPr>
            <p:txBody>
              <a:bodyPr wrap="square" lIns="0" rIns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050" b="1" kern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/>
                  </a:rPr>
                  <a:t>雲端自動化 </a:t>
                </a:r>
                <a:endParaRPr lang="zh-TW" altLang="en-US" sz="105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/>
                </a:endParaRPr>
              </a:p>
            </p:txBody>
          </p:sp>
          <p:pic>
            <p:nvPicPr>
              <p:cNvPr id="188" name="Picture 6" descr="C:\Users\Abject-3D\Desktop\VMWare Files\FINAL diagrams\Basic Virtualization\3D PNGs\DGRM_vCenter_Overview_R3_Q109_4.png"/>
              <p:cNvPicPr>
                <a:picLocks noChangeAspect="1" noChangeArrowheads="1"/>
              </p:cNvPicPr>
              <p:nvPr/>
            </p:nvPicPr>
            <p:blipFill>
              <a:blip r:embed="rId5" cstate="screen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1866" y="3320483"/>
                <a:ext cx="409656" cy="446479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78000"/>
                  </a:prstClr>
                </a:outerShdw>
              </a:effectLst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4601205" y="3471666"/>
              <a:ext cx="723275" cy="643134"/>
              <a:chOff x="4601205" y="3365613"/>
              <a:chExt cx="723275" cy="643134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4601205" y="3754831"/>
                <a:ext cx="723275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050" b="1" kern="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/>
                  </a:rPr>
                  <a:t>雲端作業</a:t>
                </a:r>
                <a:endParaRPr lang="zh-TW" altLang="en-US" sz="105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/>
                </a:endParaRPr>
              </a:p>
            </p:txBody>
          </p:sp>
          <p:pic>
            <p:nvPicPr>
              <p:cNvPr id="190" name="Picture 2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3136" y="3365613"/>
                <a:ext cx="440963" cy="29542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isometricLeftDown"/>
                <a:lightRig rig="threePt" dir="t"/>
              </a:scene3d>
              <a:sp3d extrusionH="38100"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6315717" y="3415398"/>
              <a:ext cx="723275" cy="693466"/>
              <a:chOff x="6474384" y="3309345"/>
              <a:chExt cx="723275" cy="693466"/>
            </a:xfrm>
          </p:grpSpPr>
          <p:sp>
            <p:nvSpPr>
              <p:cNvPr id="193" name="Rectangle 192"/>
              <p:cNvSpPr/>
              <p:nvPr/>
            </p:nvSpPr>
            <p:spPr>
              <a:xfrm>
                <a:off x="6474384" y="3748895"/>
                <a:ext cx="723275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050" b="1" kern="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/>
                  </a:rPr>
                  <a:t>雲端業務</a:t>
                </a:r>
                <a:endParaRPr lang="zh-TW" altLang="en-US" sz="105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/>
                </a:endParaRPr>
              </a:p>
            </p:txBody>
          </p:sp>
          <p:pic>
            <p:nvPicPr>
              <p:cNvPr id="194" name="Picture 2" descr="C:\Users\Abject-3D\Desktop\VMWare Files\FINAL diagrams\Basic Virtualization\3D PNGs\VMW_09Q3_DGRM_SRM_SharedRecSite_R2_Comm_0.png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27357" y="3309345"/>
                <a:ext cx="404397" cy="468266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231" name="Rectangle 230"/>
          <p:cNvSpPr/>
          <p:nvPr/>
        </p:nvSpPr>
        <p:spPr>
          <a:xfrm>
            <a:off x="1863185" y="3009165"/>
            <a:ext cx="6396706" cy="30777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bg1">
                    <a:lumMod val="50000"/>
                    <a:alpha val="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0"/>
                  </a:schemeClr>
                </a:gs>
              </a:gsLst>
              <a:lin ang="0" scaled="1"/>
              <a:tileRect/>
            </a:gradFill>
          </a:ln>
        </p:spPr>
        <p:txBody>
          <a:bodyPr wrap="square" lIns="91352" tIns="45676" rIns="91352" bIns="45676" anchor="ctr">
            <a:spAutoFit/>
          </a:bodyPr>
          <a:lstStyle/>
          <a:p>
            <a:pPr algn="ctr"/>
            <a:r>
              <a:rPr lang="zh-TW" altLang="en-US" sz="1400" b="1" kern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軟體定義的資料中心</a:t>
            </a:r>
            <a:endParaRPr lang="zh-TW" altLang="en-US" sz="1400" b="1" kern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39" name="Trapezoid 238"/>
          <p:cNvSpPr/>
          <p:nvPr/>
        </p:nvSpPr>
        <p:spPr>
          <a:xfrm rot="5400000">
            <a:off x="5164006" y="3817343"/>
            <a:ext cx="1773775" cy="2472256"/>
          </a:xfrm>
          <a:prstGeom prst="trapezoid">
            <a:avLst>
              <a:gd name="adj" fmla="val 33086"/>
            </a:avLst>
          </a:prstGeom>
          <a:gradFill flip="none" rotWithShape="1">
            <a:gsLst>
              <a:gs pos="0">
                <a:schemeClr val="bg1">
                  <a:alpha val="23000"/>
                </a:schemeClr>
              </a:gs>
              <a:gs pos="100000">
                <a:srgbClr val="555457">
                  <a:alpha val="61176"/>
                </a:srgbClr>
              </a:gs>
            </a:gsLst>
            <a:lin ang="5400000" scaled="0"/>
            <a:tileRect/>
          </a:gra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 dirty="0">
              <a:solidFill>
                <a:srgbClr val="FFFFFF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256130" y="5057566"/>
            <a:ext cx="1421727" cy="837195"/>
            <a:chOff x="5204180" y="5057566"/>
            <a:chExt cx="1421727" cy="837195"/>
          </a:xfrm>
        </p:grpSpPr>
        <p:pic>
          <p:nvPicPr>
            <p:cNvPr id="205" name="Picture 2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04180" y="5057566"/>
              <a:ext cx="1421727" cy="837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6" name="TextBox 205"/>
            <p:cNvSpPr txBox="1"/>
            <p:nvPr/>
          </p:nvSpPr>
          <p:spPr>
            <a:xfrm>
              <a:off x="5532718" y="5313290"/>
              <a:ext cx="76465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zh-TW" altLang="en-US" sz="1050" b="1" kern="0" smtClean="0">
                  <a:solidFill>
                    <a:srgbClr val="717074">
                      <a:lumMod val="50000"/>
                    </a:srgbClr>
                  </a:solidFill>
                </a:rPr>
                <a:t>私有雲</a:t>
              </a:r>
              <a:endParaRPr lang="zh-TW" altLang="en-US" sz="1050" b="1" kern="0" dirty="0">
                <a:solidFill>
                  <a:srgbClr val="717074">
                    <a:lumMod val="50000"/>
                  </a:srgbClr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721848" y="5057566"/>
            <a:ext cx="1426068" cy="839751"/>
            <a:chOff x="6669898" y="5057566"/>
            <a:chExt cx="1426068" cy="839751"/>
          </a:xfrm>
        </p:grpSpPr>
        <p:pic>
          <p:nvPicPr>
            <p:cNvPr id="254" name="Picture 2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69898" y="5057566"/>
              <a:ext cx="1426068" cy="839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5" name="TextBox 254"/>
            <p:cNvSpPr txBox="1"/>
            <p:nvPr/>
          </p:nvSpPr>
          <p:spPr>
            <a:xfrm>
              <a:off x="6877504" y="5324093"/>
              <a:ext cx="92869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zh-TW" altLang="en-US" sz="1050" b="1" kern="0" dirty="0" smtClean="0">
                  <a:solidFill>
                    <a:srgbClr val="717074">
                      <a:lumMod val="50000"/>
                    </a:srgbClr>
                  </a:solidFill>
                </a:rPr>
                <a:t>公有雲</a:t>
              </a:r>
              <a:endParaRPr lang="zh-TW" altLang="en-US" sz="1050" b="1" kern="0" dirty="0">
                <a:solidFill>
                  <a:srgbClr val="717074">
                    <a:lumMod val="50000"/>
                  </a:srgbClr>
                </a:solidFill>
              </a:endParaRPr>
            </a:p>
          </p:txBody>
        </p:sp>
      </p:grpSp>
      <p:grpSp>
        <p:nvGrpSpPr>
          <p:cNvPr id="256" name="Group 255"/>
          <p:cNvGrpSpPr/>
          <p:nvPr/>
        </p:nvGrpSpPr>
        <p:grpSpPr>
          <a:xfrm>
            <a:off x="5818693" y="4228605"/>
            <a:ext cx="1766661" cy="1118259"/>
            <a:chOff x="5516209" y="4191000"/>
            <a:chExt cx="1570391" cy="983109"/>
          </a:xfrm>
        </p:grpSpPr>
        <p:pic>
          <p:nvPicPr>
            <p:cNvPr id="257" name="Picture 27" descr="ICON_Cloud_Q30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6209" y="4191000"/>
              <a:ext cx="1570391" cy="983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8" name="TextBox 257"/>
            <p:cNvSpPr txBox="1"/>
            <p:nvPr/>
          </p:nvSpPr>
          <p:spPr>
            <a:xfrm>
              <a:off x="5697379" y="4433026"/>
              <a:ext cx="1193638" cy="223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zh-TW" altLang="en-US" sz="1050" b="1" kern="0" smtClean="0">
                  <a:solidFill>
                    <a:srgbClr val="717074">
                      <a:lumMod val="50000"/>
                    </a:srgbClr>
                  </a:solidFill>
                </a:rPr>
                <a:t>混合雲</a:t>
              </a:r>
              <a:endParaRPr lang="zh-TW" altLang="en-US" sz="1050" b="1" kern="0" dirty="0">
                <a:solidFill>
                  <a:srgbClr val="717074">
                    <a:lumMod val="50000"/>
                  </a:srgbClr>
                </a:solidFill>
              </a:endParaRPr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5734530" y="4587974"/>
              <a:ext cx="1224133" cy="297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TW" sz="800" kern="0" smtClean="0">
                  <a:solidFill>
                    <a:srgbClr val="0095D3">
                      <a:lumMod val="75000"/>
                    </a:srgbClr>
                  </a:solidFill>
                </a:rPr>
                <a:t>VMware </a:t>
              </a:r>
              <a:r>
                <a:rPr lang="zh-TW" altLang="en-US" sz="800" kern="0" smtClean="0">
                  <a:solidFill>
                    <a:srgbClr val="0095D3">
                      <a:lumMod val="75000"/>
                    </a:srgbClr>
                  </a:solidFill>
                </a:rPr>
                <a:t>及</a:t>
              </a:r>
              <a:r>
                <a:rPr/>
                <a:t/>
              </a:r>
              <a:br>
                <a:rPr/>
              </a:br>
              <a:r>
                <a:rPr lang="en-US" altLang="zh-TW" sz="800" kern="0" smtClean="0">
                  <a:solidFill>
                    <a:srgbClr val="0095D3">
                      <a:lumMod val="75000"/>
                    </a:srgbClr>
                  </a:solidFill>
                </a:rPr>
                <a:t>vCloud </a:t>
              </a:r>
              <a:r>
                <a:rPr lang="zh-TW" altLang="en-US" sz="800" kern="0" smtClean="0">
                  <a:solidFill>
                    <a:srgbClr val="0095D3">
                      <a:lumMod val="75000"/>
                    </a:srgbClr>
                  </a:solidFill>
                </a:rPr>
                <a:t>資料中心合作夥伴</a:t>
              </a:r>
              <a:endParaRPr lang="zh-TW" altLang="en-US" sz="800" kern="0" dirty="0">
                <a:solidFill>
                  <a:srgbClr val="0095D3">
                    <a:lumMod val="75000"/>
                  </a:srgbClr>
                </a:solidFill>
              </a:endParaRPr>
            </a:p>
          </p:txBody>
        </p:sp>
      </p:grpSp>
      <p:sp>
        <p:nvSpPr>
          <p:cNvPr id="152" name="Rounded Rectangle 151"/>
          <p:cNvSpPr/>
          <p:nvPr/>
        </p:nvSpPr>
        <p:spPr bwMode="auto">
          <a:xfrm>
            <a:off x="961138" y="4133245"/>
            <a:ext cx="3934023" cy="1848643"/>
          </a:xfrm>
          <a:prstGeom prst="roundRect">
            <a:avLst>
              <a:gd name="adj" fmla="val 6299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gradFill flip="none" rotWithShape="1">
              <a:gsLst>
                <a:gs pos="50000">
                  <a:srgbClr val="FFFFFF">
                    <a:lumMod val="95000"/>
                  </a:srgbClr>
                </a:gs>
                <a:gs pos="0">
                  <a:srgbClr val="FFFFFF">
                    <a:lumMod val="65000"/>
                  </a:srgbClr>
                </a:gs>
                <a:gs pos="100000">
                  <a:srgbClr val="FFFFFF">
                    <a:lumMod val="65000"/>
                  </a:srgbClr>
                </a:gs>
              </a:gsLst>
              <a:lin ang="10800000" scaled="1"/>
              <a:tileRect/>
            </a:gradFill>
            <a:round/>
            <a:headEnd/>
            <a:tailEnd/>
          </a:ln>
          <a:effectLst>
            <a:innerShdw blurRad="152400">
              <a:prstClr val="black"/>
            </a:innerShdw>
          </a:effectLst>
        </p:spPr>
        <p:txBody>
          <a:bodyPr wrap="none" lIns="0" tIns="0" rIns="0" bIns="0" rtlCol="0" anchor="ctr"/>
          <a:lstStyle/>
          <a:p>
            <a:pPr defTabSz="34241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cap="all" dirty="0" err="1">
              <a:solidFill>
                <a:srgbClr val="FFFFFF"/>
              </a:solidFill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1032262" y="4191496"/>
            <a:ext cx="3791774" cy="53091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kern="0" smtClean="0">
                <a:solidFill>
                  <a:schemeClr val="accent1">
                    <a:lumMod val="50000"/>
                  </a:schemeClr>
                </a:solidFill>
              </a:rPr>
              <a:t>虛擬化基礎架構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050" b="1" kern="0" smtClean="0">
                <a:solidFill>
                  <a:schemeClr val="accent1">
                    <a:lumMod val="50000"/>
                  </a:schemeClr>
                </a:solidFill>
              </a:rPr>
              <a:t>抽取及建立集區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55" name="Straight Arrow Connector 154"/>
          <p:cNvCxnSpPr/>
          <p:nvPr/>
        </p:nvCxnSpPr>
        <p:spPr bwMode="auto">
          <a:xfrm rot="16200000">
            <a:off x="1558419" y="5925464"/>
            <a:ext cx="384038" cy="0"/>
          </a:xfrm>
          <a:prstGeom prst="straightConnector1">
            <a:avLst/>
          </a:prstGeom>
          <a:solidFill>
            <a:srgbClr val="0095D3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56" name="TextBox 155"/>
          <p:cNvSpPr txBox="1"/>
          <p:nvPr/>
        </p:nvSpPr>
        <p:spPr>
          <a:xfrm>
            <a:off x="1214876" y="5050960"/>
            <a:ext cx="1071124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000" kern="0" dirty="0" smtClean="0">
                <a:solidFill>
                  <a:schemeClr val="accent1">
                    <a:lumMod val="50000"/>
                  </a:schemeClr>
                </a:solidFill>
              </a:rPr>
              <a:t>運算抽取 </a:t>
            </a:r>
            <a:r>
              <a:rPr lang="en-US" altLang="zh-TW" sz="1000" kern="0" dirty="0" smtClean="0">
                <a:solidFill>
                  <a:schemeClr val="accent1">
                    <a:lumMod val="50000"/>
                  </a:schemeClr>
                </a:solidFill>
              </a:rPr>
              <a:t>= </a:t>
            </a:r>
            <a:br>
              <a:rPr lang="en-US" altLang="zh-TW" sz="1000" kern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zh-TW" altLang="en-US" sz="1000" kern="0" dirty="0" smtClean="0">
                <a:solidFill>
                  <a:schemeClr val="accent1">
                    <a:lumMod val="50000"/>
                  </a:schemeClr>
                </a:solidFill>
              </a:rPr>
              <a:t>伺服器虛擬化</a:t>
            </a:r>
            <a:endParaRPr lang="zh-TW" altLang="en-US" sz="1000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95287" y="4591591"/>
            <a:ext cx="468545" cy="468423"/>
            <a:chOff x="1495287" y="4460861"/>
            <a:chExt cx="510302" cy="510169"/>
          </a:xfrm>
        </p:grpSpPr>
        <p:grpSp>
          <p:nvGrpSpPr>
            <p:cNvPr id="158" name="Group 157"/>
            <p:cNvGrpSpPr/>
            <p:nvPr/>
          </p:nvGrpSpPr>
          <p:grpSpPr>
            <a:xfrm>
              <a:off x="1495287" y="4460861"/>
              <a:ext cx="510302" cy="510169"/>
              <a:chOff x="21089" y="1411055"/>
              <a:chExt cx="759261" cy="759064"/>
            </a:xfrm>
            <a:gradFill>
              <a:gsLst>
                <a:gs pos="50000">
                  <a:schemeClr val="accent1">
                    <a:lumMod val="95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alpha val="75000"/>
                    <a:lumMod val="71000"/>
                    <a:lumOff val="29000"/>
                  </a:schemeClr>
                </a:gs>
              </a:gsLst>
              <a:lin ang="10800000" scaled="1"/>
            </a:gradFill>
          </p:grpSpPr>
          <p:sp>
            <p:nvSpPr>
              <p:cNvPr id="160" name="Oval 159"/>
              <p:cNvSpPr/>
              <p:nvPr/>
            </p:nvSpPr>
            <p:spPr bwMode="gray">
              <a:xfrm>
                <a:off x="21089" y="1411055"/>
                <a:ext cx="759261" cy="759064"/>
              </a:xfrm>
              <a:prstGeom prst="ellipse">
                <a:avLst/>
              </a:prstGeom>
              <a:grpFill/>
              <a:ln w="19050">
                <a:gradFill flip="none" rotWithShape="1">
                  <a:gsLst>
                    <a:gs pos="50000">
                      <a:srgbClr val="FFFFFF">
                        <a:lumMod val="95000"/>
                      </a:srgbClr>
                    </a:gs>
                    <a:gs pos="0">
                      <a:srgbClr val="FFFFFF">
                        <a:lumMod val="65000"/>
                      </a:srgbClr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10800000" scaled="1"/>
                  <a:tileRect/>
                </a:gradFill>
                <a:round/>
                <a:headEnd/>
                <a:tailEnd/>
              </a:ln>
              <a:effectLst>
                <a:innerShdw blurRad="152400">
                  <a:prstClr val="black"/>
                </a:innerShdw>
              </a:effectLst>
            </p:spPr>
            <p:txBody>
              <a:bodyPr wrap="none" lIns="0" tIns="0" rIns="0" bIns="0" rtlCol="0" anchor="ctr"/>
              <a:lstStyle/>
              <a:p>
                <a:pPr defTabSz="34258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cap="all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1" name="Oval 160"/>
              <p:cNvSpPr/>
              <p:nvPr/>
            </p:nvSpPr>
            <p:spPr bwMode="gray">
              <a:xfrm>
                <a:off x="52072" y="1442031"/>
                <a:ext cx="697293" cy="697112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rtlCol="0" anchor="ctr"/>
              <a:lstStyle/>
              <a:p>
                <a:pPr defTabSz="34258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kern="0" cap="all" dirty="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159" name="Picture 158" descr="compute 1.png"/>
            <p:cNvPicPr>
              <a:picLocks noChangeAspect="1"/>
            </p:cNvPicPr>
            <p:nvPr/>
          </p:nvPicPr>
          <p:blipFill>
            <a:blip r:embed="rId4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610840" y="4579725"/>
              <a:ext cx="279196" cy="272442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8" name="Group 27"/>
          <p:cNvGrpSpPr/>
          <p:nvPr/>
        </p:nvGrpSpPr>
        <p:grpSpPr>
          <a:xfrm>
            <a:off x="2451100" y="4591591"/>
            <a:ext cx="997357" cy="2234353"/>
            <a:chOff x="2451100" y="4591591"/>
            <a:chExt cx="997357" cy="2234353"/>
          </a:xfrm>
        </p:grpSpPr>
        <p:grpSp>
          <p:nvGrpSpPr>
            <p:cNvPr id="8" name="Group 7"/>
            <p:cNvGrpSpPr/>
            <p:nvPr/>
          </p:nvGrpSpPr>
          <p:grpSpPr>
            <a:xfrm>
              <a:off x="2626008" y="6152547"/>
              <a:ext cx="706076" cy="673397"/>
              <a:chOff x="2626008" y="6119097"/>
              <a:chExt cx="706076" cy="673397"/>
            </a:xfrm>
          </p:grpSpPr>
          <p:sp>
            <p:nvSpPr>
              <p:cNvPr id="138" name="TextBox 137"/>
              <p:cNvSpPr txBox="1"/>
              <p:nvPr/>
            </p:nvSpPr>
            <p:spPr>
              <a:xfrm>
                <a:off x="2626008" y="6546273"/>
                <a:ext cx="706076" cy="246221"/>
              </a:xfrm>
              <a:prstGeom prst="rect">
                <a:avLst/>
              </a:prstGeom>
              <a:noFill/>
            </p:spPr>
            <p:txBody>
              <a:bodyPr wrap="square" lIns="91440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000" b="1" kern="0" dirty="0" smtClean="0">
                    <a:solidFill>
                      <a:srgbClr val="595959"/>
                    </a:solidFill>
                  </a:rPr>
                  <a:t>網路</a:t>
                </a:r>
                <a:endParaRPr lang="zh-TW" altLang="en-US" sz="1000" b="1" kern="0" dirty="0">
                  <a:solidFill>
                    <a:srgbClr val="595959"/>
                  </a:solidFill>
                </a:endParaRPr>
              </a:p>
            </p:txBody>
          </p:sp>
          <p:grpSp>
            <p:nvGrpSpPr>
              <p:cNvPr id="140" name="Group 139"/>
              <p:cNvGrpSpPr/>
              <p:nvPr/>
            </p:nvGrpSpPr>
            <p:grpSpPr>
              <a:xfrm>
                <a:off x="2720379" y="6119097"/>
                <a:ext cx="468545" cy="468423"/>
                <a:chOff x="-1037" y="2299679"/>
                <a:chExt cx="688376" cy="688196"/>
              </a:xfrm>
            </p:grpSpPr>
            <p:grpSp>
              <p:nvGrpSpPr>
                <p:cNvPr id="146" name="Group 145"/>
                <p:cNvGrpSpPr/>
                <p:nvPr/>
              </p:nvGrpSpPr>
              <p:grpSpPr>
                <a:xfrm>
                  <a:off x="-1037" y="2299679"/>
                  <a:ext cx="688376" cy="688196"/>
                  <a:chOff x="21089" y="1411055"/>
                  <a:chExt cx="759261" cy="759064"/>
                </a:xfrm>
              </p:grpSpPr>
              <p:sp>
                <p:nvSpPr>
                  <p:cNvPr id="148" name="Oval 147"/>
                  <p:cNvSpPr/>
                  <p:nvPr/>
                </p:nvSpPr>
                <p:spPr bwMode="gray">
                  <a:xfrm>
                    <a:off x="21089" y="1411055"/>
                    <a:ext cx="759261" cy="759064"/>
                  </a:xfrm>
                  <a:prstGeom prst="ellipse">
                    <a:avLst/>
                  </a:prstGeom>
                  <a:gradFill flip="none" rotWithShape="1">
                    <a:gsLst>
                      <a:gs pos="20000">
                        <a:srgbClr val="003D79">
                          <a:lumMod val="75000"/>
                        </a:srgbClr>
                      </a:gs>
                      <a:gs pos="50000">
                        <a:srgbClr val="003D79"/>
                      </a:gs>
                      <a:gs pos="80000">
                        <a:srgbClr val="003D79">
                          <a:lumMod val="75000"/>
                        </a:srgbClr>
                      </a:gs>
                    </a:gsLst>
                    <a:lin ang="13500000" scaled="1"/>
                    <a:tileRect/>
                  </a:gradFill>
                  <a:ln w="19050">
                    <a:gradFill flip="none" rotWithShape="1">
                      <a:gsLst>
                        <a:gs pos="50000">
                          <a:srgbClr val="FFFFFF">
                            <a:lumMod val="95000"/>
                          </a:srgbClr>
                        </a:gs>
                        <a:gs pos="0">
                          <a:srgbClr val="FFFFFF">
                            <a:lumMod val="65000"/>
                          </a:srgbClr>
                        </a:gs>
                        <a:gs pos="100000">
                          <a:srgbClr val="FFFFFF">
                            <a:lumMod val="65000"/>
                          </a:srgbClr>
                        </a:gs>
                      </a:gsLst>
                      <a:lin ang="10800000" scaled="1"/>
                      <a:tileRect/>
                    </a:gradFill>
                    <a:round/>
                    <a:headEnd/>
                    <a:tailEnd/>
                  </a:ln>
                  <a:effectLst>
                    <a:innerShdw blurRad="152400">
                      <a:prstClr val="black"/>
                    </a:innerShdw>
                  </a:effectLst>
                </p:spPr>
                <p:txBody>
                  <a:bodyPr wrap="none" lIns="0" tIns="0" rIns="0" bIns="0" rtlCol="0" anchor="ctr"/>
                  <a:lstStyle/>
                  <a:p>
                    <a:pPr defTabSz="34258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 cap="all" dirty="0">
                      <a:solidFill>
                        <a:srgbClr val="595959"/>
                      </a:solidFill>
                    </a:endParaRPr>
                  </a:p>
                </p:txBody>
              </p:sp>
              <p:sp>
                <p:nvSpPr>
                  <p:cNvPr id="149" name="Oval 148"/>
                  <p:cNvSpPr/>
                  <p:nvPr/>
                </p:nvSpPr>
                <p:spPr bwMode="gray">
                  <a:xfrm>
                    <a:off x="52073" y="1442031"/>
                    <a:ext cx="697293" cy="697112"/>
                  </a:xfrm>
                  <a:prstGeom prst="ellipse">
                    <a:avLst/>
                  </a:prstGeom>
                  <a:gradFill flip="none" rotWithShape="1">
                    <a:gsLst>
                      <a:gs pos="63000">
                        <a:srgbClr val="FFFFFF">
                          <a:alpha val="0"/>
                        </a:srgbClr>
                      </a:gs>
                      <a:gs pos="0">
                        <a:srgbClr val="FFFFFF">
                          <a:alpha val="75000"/>
                        </a:srgbClr>
                      </a:gs>
                      <a:gs pos="12000">
                        <a:srgbClr val="FFFFFF">
                          <a:alpha val="50000"/>
                        </a:srgbClr>
                      </a:gs>
                    </a:gsLst>
                    <a:lin ang="5400000" scaled="1"/>
                    <a:tileRect/>
                  </a:gra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0" rIns="0" bIns="0" rtlCol="0" anchor="ctr"/>
                  <a:lstStyle/>
                  <a:p>
                    <a:pPr defTabSz="34258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 cap="all" dirty="0">
                      <a:solidFill>
                        <a:srgbClr val="595959"/>
                      </a:solidFill>
                    </a:endParaRPr>
                  </a:p>
                </p:txBody>
              </p:sp>
            </p:grpSp>
            <p:pic>
              <p:nvPicPr>
                <p:cNvPr id="147" name="Picture 146" descr="network1.png"/>
                <p:cNvPicPr>
                  <a:picLocks noChangeAspect="1"/>
                </p:cNvPicPr>
                <p:nvPr/>
              </p:nvPicPr>
              <p:blipFill>
                <a:blip r:embed="rId13" cstate="screen">
                  <a:biLevel thresh="25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188857" y="2453035"/>
                  <a:ext cx="308588" cy="381484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p:sp>
          <p:nvSpPr>
            <p:cNvPr id="170" name="TextBox 169"/>
            <p:cNvSpPr txBox="1"/>
            <p:nvPr/>
          </p:nvSpPr>
          <p:spPr>
            <a:xfrm>
              <a:off x="2451100" y="5050960"/>
              <a:ext cx="99735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000" kern="0" dirty="0" smtClean="0">
                  <a:solidFill>
                    <a:schemeClr val="accent1">
                      <a:lumMod val="50000"/>
                    </a:schemeClr>
                  </a:solidFill>
                </a:rPr>
                <a:t>網路抽取 </a:t>
              </a:r>
              <a:r>
                <a:rPr lang="en-US" altLang="zh-TW" sz="1000" kern="0" dirty="0" smtClean="0">
                  <a:solidFill>
                    <a:schemeClr val="accent1">
                      <a:lumMod val="50000"/>
                    </a:schemeClr>
                  </a:solidFill>
                </a:rPr>
                <a:t>= </a:t>
              </a:r>
              <a:br>
                <a:rPr lang="en-US" altLang="zh-TW" sz="1000" kern="0" dirty="0" smtClean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zh-TW" altLang="en-US" sz="1000" kern="0" dirty="0" smtClean="0">
                  <a:solidFill>
                    <a:schemeClr val="accent1">
                      <a:lumMod val="50000"/>
                    </a:schemeClr>
                  </a:solidFill>
                </a:rPr>
                <a:t>虛擬網路</a:t>
              </a:r>
              <a:endParaRPr lang="zh-TW" altLang="en-US" sz="1000" kern="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175" name="Straight Arrow Connector 174"/>
            <p:cNvCxnSpPr/>
            <p:nvPr/>
          </p:nvCxnSpPr>
          <p:spPr bwMode="auto">
            <a:xfrm rot="16200000">
              <a:off x="2757759" y="5922426"/>
              <a:ext cx="384038" cy="0"/>
            </a:xfrm>
            <a:prstGeom prst="straightConnector1">
              <a:avLst/>
            </a:prstGeom>
            <a:solidFill>
              <a:srgbClr val="0095D3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pSp>
          <p:nvGrpSpPr>
            <p:cNvPr id="5" name="Group 4"/>
            <p:cNvGrpSpPr/>
            <p:nvPr/>
          </p:nvGrpSpPr>
          <p:grpSpPr>
            <a:xfrm>
              <a:off x="2686502" y="4591591"/>
              <a:ext cx="468545" cy="468423"/>
              <a:chOff x="2686502" y="4460861"/>
              <a:chExt cx="510302" cy="510169"/>
            </a:xfrm>
          </p:grpSpPr>
          <p:grpSp>
            <p:nvGrpSpPr>
              <p:cNvPr id="207" name="Group 206"/>
              <p:cNvGrpSpPr/>
              <p:nvPr/>
            </p:nvGrpSpPr>
            <p:grpSpPr>
              <a:xfrm>
                <a:off x="2686502" y="4460861"/>
                <a:ext cx="510302" cy="510169"/>
                <a:chOff x="21089" y="1411055"/>
                <a:chExt cx="759261" cy="759064"/>
              </a:xfrm>
              <a:gradFill>
                <a:gsLst>
                  <a:gs pos="50000">
                    <a:schemeClr val="accent1">
                      <a:lumMod val="95000"/>
                    </a:schemeClr>
                  </a:gs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chemeClr val="accent1">
                      <a:alpha val="75000"/>
                      <a:lumMod val="71000"/>
                      <a:lumOff val="29000"/>
                    </a:schemeClr>
                  </a:gs>
                </a:gsLst>
                <a:lin ang="10800000" scaled="1"/>
              </a:gradFill>
            </p:grpSpPr>
            <p:sp>
              <p:nvSpPr>
                <p:cNvPr id="210" name="Oval 209"/>
                <p:cNvSpPr/>
                <p:nvPr/>
              </p:nvSpPr>
              <p:spPr bwMode="gray">
                <a:xfrm>
                  <a:off x="21089" y="1411055"/>
                  <a:ext cx="759261" cy="759064"/>
                </a:xfrm>
                <a:prstGeom prst="ellipse">
                  <a:avLst/>
                </a:prstGeom>
                <a:grpFill/>
                <a:ln w="19050">
                  <a:gradFill flip="none" rotWithShape="1">
                    <a:gsLst>
                      <a:gs pos="50000">
                        <a:srgbClr val="FFFFFF">
                          <a:lumMod val="95000"/>
                        </a:srgbClr>
                      </a:gs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10800000" scaled="1"/>
                    <a:tileRect/>
                  </a:gradFill>
                  <a:round/>
                  <a:headEnd/>
                  <a:tailEnd/>
                </a:ln>
                <a:effectLst>
                  <a:innerShdw blurRad="152400">
                    <a:prstClr val="black"/>
                  </a:innerShdw>
                </a:effectLst>
              </p:spPr>
              <p:txBody>
                <a:bodyPr wrap="none" lIns="0" tIns="0" rIns="0" bIns="0" rtlCol="0" anchor="ctr"/>
                <a:lstStyle/>
                <a:p>
                  <a:pPr defTabSz="34258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 cap="all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1" name="Oval 210"/>
                <p:cNvSpPr/>
                <p:nvPr/>
              </p:nvSpPr>
              <p:spPr bwMode="gray">
                <a:xfrm>
                  <a:off x="52072" y="1442031"/>
                  <a:ext cx="697293" cy="697112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0" rIns="0" bIns="0" rtlCol="0" anchor="ctr"/>
                <a:lstStyle/>
                <a:p>
                  <a:pPr defTabSz="34258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 kern="0" cap="all" dirty="0">
                    <a:solidFill>
                      <a:srgbClr val="FFFFFF"/>
                    </a:solidFill>
                  </a:endParaRPr>
                </a:p>
              </p:txBody>
            </p:sp>
          </p:grpSp>
          <p:pic>
            <p:nvPicPr>
              <p:cNvPr id="181" name="Picture 180" descr="network1.png"/>
              <p:cNvPicPr>
                <a:picLocks noChangeAspect="1"/>
              </p:cNvPicPr>
              <p:nvPr/>
            </p:nvPicPr>
            <p:blipFill>
              <a:blip r:embed="rId13" cstate="screen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2835398" y="4574546"/>
                <a:ext cx="228760" cy="282799"/>
              </a:xfrm>
              <a:prstGeom prst="rect">
                <a:avLst/>
              </a:prstGeo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9" name="Group 28"/>
          <p:cNvGrpSpPr/>
          <p:nvPr/>
        </p:nvGrpSpPr>
        <p:grpSpPr>
          <a:xfrm>
            <a:off x="3621374" y="4591591"/>
            <a:ext cx="1064926" cy="2245325"/>
            <a:chOff x="3621374" y="4591591"/>
            <a:chExt cx="1064926" cy="2245325"/>
          </a:xfrm>
        </p:grpSpPr>
        <p:grpSp>
          <p:nvGrpSpPr>
            <p:cNvPr id="7" name="Group 6"/>
            <p:cNvGrpSpPr/>
            <p:nvPr/>
          </p:nvGrpSpPr>
          <p:grpSpPr>
            <a:xfrm>
              <a:off x="3826087" y="6152549"/>
              <a:ext cx="706076" cy="684367"/>
              <a:chOff x="3727472" y="6021819"/>
              <a:chExt cx="706076" cy="684367"/>
            </a:xfrm>
          </p:grpSpPr>
          <p:sp>
            <p:nvSpPr>
              <p:cNvPr id="139" name="TextBox 138"/>
              <p:cNvSpPr txBox="1"/>
              <p:nvPr/>
            </p:nvSpPr>
            <p:spPr>
              <a:xfrm>
                <a:off x="3727472" y="6459965"/>
                <a:ext cx="706076" cy="246221"/>
              </a:xfrm>
              <a:prstGeom prst="rect">
                <a:avLst/>
              </a:prstGeom>
              <a:noFill/>
            </p:spPr>
            <p:txBody>
              <a:bodyPr wrap="square" lIns="91440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000" b="1" kern="0" dirty="0" smtClean="0">
                    <a:solidFill>
                      <a:srgbClr val="595959"/>
                    </a:solidFill>
                  </a:rPr>
                  <a:t>儲存裝置</a:t>
                </a:r>
                <a:endParaRPr lang="zh-TW" altLang="en-US" sz="1000" b="1" kern="0" dirty="0">
                  <a:solidFill>
                    <a:srgbClr val="595959"/>
                  </a:solidFill>
                </a:endParaRPr>
              </a:p>
            </p:txBody>
          </p:sp>
          <p:grpSp>
            <p:nvGrpSpPr>
              <p:cNvPr id="141" name="Group 140"/>
              <p:cNvGrpSpPr/>
              <p:nvPr/>
            </p:nvGrpSpPr>
            <p:grpSpPr>
              <a:xfrm>
                <a:off x="3825912" y="6021819"/>
                <a:ext cx="468545" cy="468423"/>
                <a:chOff x="23802" y="1430027"/>
                <a:chExt cx="688376" cy="688196"/>
              </a:xfrm>
            </p:grpSpPr>
            <p:grpSp>
              <p:nvGrpSpPr>
                <p:cNvPr id="142" name="Group 141"/>
                <p:cNvGrpSpPr/>
                <p:nvPr/>
              </p:nvGrpSpPr>
              <p:grpSpPr>
                <a:xfrm>
                  <a:off x="23802" y="1430027"/>
                  <a:ext cx="688376" cy="688196"/>
                  <a:chOff x="21089" y="1411055"/>
                  <a:chExt cx="759261" cy="759064"/>
                </a:xfrm>
              </p:grpSpPr>
              <p:sp>
                <p:nvSpPr>
                  <p:cNvPr id="144" name="Oval 143"/>
                  <p:cNvSpPr/>
                  <p:nvPr/>
                </p:nvSpPr>
                <p:spPr bwMode="gray">
                  <a:xfrm>
                    <a:off x="21089" y="1411055"/>
                    <a:ext cx="759261" cy="759064"/>
                  </a:xfrm>
                  <a:prstGeom prst="ellipse">
                    <a:avLst/>
                  </a:prstGeom>
                  <a:gradFill flip="none" rotWithShape="1">
                    <a:gsLst>
                      <a:gs pos="20000">
                        <a:srgbClr val="003D79">
                          <a:lumMod val="75000"/>
                        </a:srgbClr>
                      </a:gs>
                      <a:gs pos="50000">
                        <a:srgbClr val="003D79"/>
                      </a:gs>
                      <a:gs pos="80000">
                        <a:srgbClr val="003D79">
                          <a:lumMod val="75000"/>
                        </a:srgbClr>
                      </a:gs>
                    </a:gsLst>
                    <a:lin ang="13500000" scaled="1"/>
                    <a:tileRect/>
                  </a:gradFill>
                  <a:ln w="19050">
                    <a:gradFill flip="none" rotWithShape="1">
                      <a:gsLst>
                        <a:gs pos="50000">
                          <a:srgbClr val="FFFFFF">
                            <a:lumMod val="95000"/>
                          </a:srgbClr>
                        </a:gs>
                        <a:gs pos="0">
                          <a:srgbClr val="FFFFFF">
                            <a:lumMod val="65000"/>
                          </a:srgbClr>
                        </a:gs>
                        <a:gs pos="100000">
                          <a:srgbClr val="FFFFFF">
                            <a:lumMod val="65000"/>
                          </a:srgbClr>
                        </a:gs>
                      </a:gsLst>
                      <a:lin ang="10800000" scaled="1"/>
                      <a:tileRect/>
                    </a:gradFill>
                    <a:round/>
                    <a:headEnd/>
                    <a:tailEnd/>
                  </a:ln>
                  <a:effectLst>
                    <a:innerShdw blurRad="152400">
                      <a:prstClr val="black"/>
                    </a:innerShdw>
                  </a:effectLst>
                </p:spPr>
                <p:txBody>
                  <a:bodyPr wrap="none" lIns="0" tIns="0" rIns="0" bIns="0" rtlCol="0" anchor="ctr"/>
                  <a:lstStyle/>
                  <a:p>
                    <a:pPr defTabSz="34258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 cap="all" dirty="0">
                      <a:solidFill>
                        <a:srgbClr val="595959"/>
                      </a:solidFill>
                    </a:endParaRPr>
                  </a:p>
                </p:txBody>
              </p:sp>
              <p:sp>
                <p:nvSpPr>
                  <p:cNvPr id="145" name="Oval 144"/>
                  <p:cNvSpPr/>
                  <p:nvPr/>
                </p:nvSpPr>
                <p:spPr bwMode="gray">
                  <a:xfrm>
                    <a:off x="52073" y="1442031"/>
                    <a:ext cx="697293" cy="697112"/>
                  </a:xfrm>
                  <a:prstGeom prst="ellipse">
                    <a:avLst/>
                  </a:prstGeom>
                  <a:gradFill flip="none" rotWithShape="1">
                    <a:gsLst>
                      <a:gs pos="63000">
                        <a:srgbClr val="FFFFFF">
                          <a:alpha val="0"/>
                        </a:srgbClr>
                      </a:gs>
                      <a:gs pos="0">
                        <a:srgbClr val="FFFFFF">
                          <a:alpha val="75000"/>
                        </a:srgbClr>
                      </a:gs>
                      <a:gs pos="12000">
                        <a:srgbClr val="FFFFFF">
                          <a:alpha val="50000"/>
                        </a:srgbClr>
                      </a:gs>
                    </a:gsLst>
                    <a:lin ang="5400000" scaled="1"/>
                    <a:tileRect/>
                  </a:gra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0" rIns="0" bIns="0" rtlCol="0" anchor="ctr"/>
                  <a:lstStyle/>
                  <a:p>
                    <a:pPr defTabSz="34258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 cap="all" dirty="0">
                      <a:solidFill>
                        <a:srgbClr val="595959"/>
                      </a:solidFill>
                    </a:endParaRPr>
                  </a:p>
                </p:txBody>
              </p:sp>
            </p:grpSp>
            <p:pic>
              <p:nvPicPr>
                <p:cNvPr id="143" name="Picture 142" descr="storage.png"/>
                <p:cNvPicPr>
                  <a:picLocks noChangeAspect="1"/>
                </p:cNvPicPr>
                <p:nvPr/>
              </p:nvPicPr>
              <p:blipFill>
                <a:blip r:embed="rId14" cstate="screen">
                  <a:biLevel thresh="25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201546" y="1602214"/>
                  <a:ext cx="332888" cy="34382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p:sp>
          <p:nvSpPr>
            <p:cNvPr id="171" name="TextBox 170"/>
            <p:cNvSpPr txBox="1"/>
            <p:nvPr/>
          </p:nvSpPr>
          <p:spPr>
            <a:xfrm>
              <a:off x="3621374" y="5050960"/>
              <a:ext cx="1064926" cy="55399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000" kern="0" dirty="0" smtClean="0">
                  <a:solidFill>
                    <a:schemeClr val="accent1">
                      <a:lumMod val="50000"/>
                    </a:schemeClr>
                  </a:solidFill>
                </a:rPr>
                <a:t>儲存裝置抽取 </a:t>
              </a:r>
              <a:r>
                <a:rPr lang="en-US" altLang="zh-TW" sz="1000" kern="0" dirty="0" smtClean="0">
                  <a:solidFill>
                    <a:schemeClr val="accent1">
                      <a:lumMod val="50000"/>
                    </a:schemeClr>
                  </a:solidFill>
                </a:rPr>
                <a:t>= </a:t>
              </a:r>
              <a:br>
                <a:rPr lang="en-US" altLang="zh-TW" sz="1000" kern="0" dirty="0" smtClean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zh-TW" altLang="en-US" sz="1000" kern="0" dirty="0" smtClean="0">
                  <a:solidFill>
                    <a:schemeClr val="accent1">
                      <a:lumMod val="50000"/>
                    </a:schemeClr>
                  </a:solidFill>
                </a:rPr>
                <a:t>軟體定義的</a:t>
              </a:r>
              <a:r>
                <a:rPr lang="en-US" altLang="zh-TW" sz="1000" kern="0" dirty="0" smtClean="0">
                  <a:solidFill>
                    <a:schemeClr val="accent1">
                      <a:lumMod val="50000"/>
                    </a:schemeClr>
                  </a:solidFill>
                </a:rPr>
                <a:t/>
              </a:r>
              <a:br>
                <a:rPr lang="en-US" altLang="zh-TW" sz="1000" kern="0" dirty="0" smtClean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zh-TW" altLang="en-US" sz="1000" kern="0" dirty="0" smtClean="0">
                  <a:solidFill>
                    <a:schemeClr val="accent1">
                      <a:lumMod val="50000"/>
                    </a:schemeClr>
                  </a:solidFill>
                </a:rPr>
                <a:t>儲存裝置</a:t>
              </a:r>
              <a:endParaRPr lang="zh-TW" altLang="en-US" sz="1000" kern="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174" name="Straight Arrow Connector 173"/>
            <p:cNvCxnSpPr/>
            <p:nvPr/>
          </p:nvCxnSpPr>
          <p:spPr bwMode="auto">
            <a:xfrm rot="16200000">
              <a:off x="3961818" y="5925465"/>
              <a:ext cx="384038" cy="0"/>
            </a:xfrm>
            <a:prstGeom prst="straightConnector1">
              <a:avLst/>
            </a:prstGeom>
            <a:solidFill>
              <a:srgbClr val="0095D3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pSp>
          <p:nvGrpSpPr>
            <p:cNvPr id="6" name="Group 5"/>
            <p:cNvGrpSpPr/>
            <p:nvPr/>
          </p:nvGrpSpPr>
          <p:grpSpPr>
            <a:xfrm>
              <a:off x="3898686" y="4591591"/>
              <a:ext cx="468545" cy="468423"/>
              <a:chOff x="3898686" y="4460861"/>
              <a:chExt cx="510302" cy="510169"/>
            </a:xfrm>
          </p:grpSpPr>
          <p:grpSp>
            <p:nvGrpSpPr>
              <p:cNvPr id="235" name="Group 234"/>
              <p:cNvGrpSpPr/>
              <p:nvPr/>
            </p:nvGrpSpPr>
            <p:grpSpPr>
              <a:xfrm>
                <a:off x="3898686" y="4460861"/>
                <a:ext cx="510302" cy="510169"/>
                <a:chOff x="21089" y="1411055"/>
                <a:chExt cx="759261" cy="759064"/>
              </a:xfrm>
              <a:gradFill>
                <a:gsLst>
                  <a:gs pos="50000">
                    <a:schemeClr val="accent1">
                      <a:lumMod val="95000"/>
                    </a:schemeClr>
                  </a:gs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chemeClr val="accent1">
                      <a:alpha val="75000"/>
                      <a:lumMod val="71000"/>
                      <a:lumOff val="29000"/>
                    </a:schemeClr>
                  </a:gs>
                </a:gsLst>
                <a:lin ang="10800000" scaled="1"/>
              </a:gradFill>
            </p:grpSpPr>
            <p:sp>
              <p:nvSpPr>
                <p:cNvPr id="236" name="Oval 235"/>
                <p:cNvSpPr/>
                <p:nvPr/>
              </p:nvSpPr>
              <p:spPr bwMode="gray">
                <a:xfrm>
                  <a:off x="21089" y="1411055"/>
                  <a:ext cx="759261" cy="759064"/>
                </a:xfrm>
                <a:prstGeom prst="ellipse">
                  <a:avLst/>
                </a:prstGeom>
                <a:grpFill/>
                <a:ln w="19050">
                  <a:gradFill flip="none" rotWithShape="1">
                    <a:gsLst>
                      <a:gs pos="50000">
                        <a:srgbClr val="FFFFFF">
                          <a:lumMod val="95000"/>
                        </a:srgbClr>
                      </a:gs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10800000" scaled="1"/>
                    <a:tileRect/>
                  </a:gradFill>
                  <a:round/>
                  <a:headEnd/>
                  <a:tailEnd/>
                </a:ln>
                <a:effectLst>
                  <a:innerShdw blurRad="152400">
                    <a:prstClr val="black"/>
                  </a:innerShdw>
                </a:effectLst>
              </p:spPr>
              <p:txBody>
                <a:bodyPr wrap="none" lIns="0" tIns="0" rIns="0" bIns="0" rtlCol="0" anchor="ctr"/>
                <a:lstStyle/>
                <a:p>
                  <a:pPr defTabSz="34258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 cap="all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37" name="Oval 236"/>
                <p:cNvSpPr/>
                <p:nvPr/>
              </p:nvSpPr>
              <p:spPr bwMode="gray">
                <a:xfrm>
                  <a:off x="52072" y="1442031"/>
                  <a:ext cx="697293" cy="697112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0" rIns="0" bIns="0" rtlCol="0" anchor="ctr"/>
                <a:lstStyle/>
                <a:p>
                  <a:pPr defTabSz="34258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 kern="0" cap="all" dirty="0">
                    <a:solidFill>
                      <a:srgbClr val="FFFFFF"/>
                    </a:solidFill>
                  </a:endParaRPr>
                </a:p>
              </p:txBody>
            </p:sp>
          </p:grpSp>
          <p:pic>
            <p:nvPicPr>
              <p:cNvPr id="177" name="Picture 176" descr="storage.png"/>
              <p:cNvPicPr>
                <a:picLocks noChangeAspect="1"/>
              </p:cNvPicPr>
              <p:nvPr/>
            </p:nvPicPr>
            <p:blipFill>
              <a:blip r:embed="rId14" cstate="screen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4030450" y="4588506"/>
                <a:ext cx="246774" cy="254880"/>
              </a:xfrm>
              <a:prstGeom prst="rect">
                <a:avLst/>
              </a:prstGeo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7" name="Group 26"/>
          <p:cNvGrpSpPr/>
          <p:nvPr/>
        </p:nvGrpSpPr>
        <p:grpSpPr>
          <a:xfrm>
            <a:off x="787165" y="1766806"/>
            <a:ext cx="7569670" cy="1144784"/>
            <a:chOff x="787165" y="1766806"/>
            <a:chExt cx="7569670" cy="1144784"/>
          </a:xfrm>
        </p:grpSpPr>
        <p:sp>
          <p:nvSpPr>
            <p:cNvPr id="260" name="Rounded Rectangle 259"/>
            <p:cNvSpPr/>
            <p:nvPr/>
          </p:nvSpPr>
          <p:spPr bwMode="auto">
            <a:xfrm>
              <a:off x="787165" y="1766806"/>
              <a:ext cx="7569670" cy="1144784"/>
            </a:xfrm>
            <a:prstGeom prst="roundRect">
              <a:avLst>
                <a:gd name="adj" fmla="val 10179"/>
              </a:avLst>
            </a:prstGeom>
            <a:solidFill>
              <a:schemeClr val="bg1"/>
            </a:solidFill>
            <a:ln w="19050">
              <a:gradFill flip="none" rotWithShape="1">
                <a:gsLst>
                  <a:gs pos="50000">
                    <a:srgbClr val="FFFFFF">
                      <a:lumMod val="95000"/>
                    </a:srgbClr>
                  </a:gs>
                  <a:gs pos="0">
                    <a:srgbClr val="FFFFFF">
                      <a:lumMod val="65000"/>
                    </a:srgbClr>
                  </a:gs>
                  <a:gs pos="100000">
                    <a:srgbClr val="FFFFFF">
                      <a:lumMod val="65000"/>
                    </a:srgbClr>
                  </a:gs>
                </a:gsLst>
                <a:lin ang="10800000" scaled="1"/>
                <a:tileRect/>
              </a:gradFill>
              <a:round/>
              <a:headEnd/>
              <a:tailEnd/>
            </a:ln>
            <a:effectLst>
              <a:innerShdw blurRad="152400">
                <a:prstClr val="black"/>
              </a:innerShdw>
            </a:effectLst>
          </p:spPr>
          <p:txBody>
            <a:bodyPr wrap="none" lIns="0" tIns="0" rIns="0" bIns="0" rtlCol="0" anchor="ctr"/>
            <a:lstStyle/>
            <a:p>
              <a:pPr algn="ctr">
                <a:spcAft>
                  <a:spcPct val="40000"/>
                </a:spcAft>
                <a:defRPr/>
              </a:pPr>
              <a:endParaRPr lang="en-US" sz="1050" b="1" kern="0" dirty="0">
                <a:solidFill>
                  <a:srgbClr val="000000">
                    <a:lumMod val="65000"/>
                    <a:lumOff val="35000"/>
                  </a:srgbClr>
                </a:solidFill>
              </a:endParaRPr>
            </a:p>
          </p:txBody>
        </p:sp>
        <p:sp>
          <p:nvSpPr>
            <p:cNvPr id="182" name="Rounded Rectangle 181"/>
            <p:cNvSpPr/>
            <p:nvPr/>
          </p:nvSpPr>
          <p:spPr>
            <a:xfrm rot="10800000">
              <a:off x="2043274" y="1805271"/>
              <a:ext cx="6278042" cy="1002107"/>
            </a:xfrm>
            <a:prstGeom prst="roundRect">
              <a:avLst/>
            </a:prstGeom>
            <a:gradFill flip="none" rotWithShape="1">
              <a:gsLst>
                <a:gs pos="63000">
                  <a:srgbClr val="FFFFFF">
                    <a:alpha val="0"/>
                  </a:srgbClr>
                </a:gs>
                <a:gs pos="0">
                  <a:srgbClr val="FFFFFF">
                    <a:alpha val="75000"/>
                  </a:srgbClr>
                </a:gs>
                <a:gs pos="12000">
                  <a:srgbClr val="FFFFFF">
                    <a:alpha val="50000"/>
                  </a:srgb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rtlCol="0" anchor="ctr"/>
            <a:lstStyle/>
            <a:p>
              <a:pPr defTabSz="342580" fontAlgn="auto">
                <a:spcBef>
                  <a:spcPts val="0"/>
                </a:spcBef>
                <a:spcAft>
                  <a:spcPts val="0"/>
                </a:spcAft>
              </a:pPr>
              <a:endParaRPr lang="en-US" sz="2000" kern="0" cap="all">
                <a:solidFill>
                  <a:srgbClr val="FFFFFF"/>
                </a:solidFill>
              </a:endParaRPr>
            </a:p>
          </p:txBody>
        </p:sp>
        <p:pic>
          <p:nvPicPr>
            <p:cNvPr id="192" name="Picture 191"/>
            <p:cNvPicPr>
              <a:picLocks noChangeAspect="1"/>
            </p:cNvPicPr>
            <p:nvPr/>
          </p:nvPicPr>
          <p:blipFill rotWithShape="1">
            <a:blip r:embed="rId1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72558" y="1853398"/>
              <a:ext cx="1377961" cy="945484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6241843" y="1922744"/>
              <a:ext cx="1719201" cy="761629"/>
              <a:chOff x="6241843" y="1922744"/>
              <a:chExt cx="1719201" cy="761629"/>
            </a:xfrm>
          </p:grpSpPr>
          <p:pic>
            <p:nvPicPr>
              <p:cNvPr id="197" name="Picture 196"/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87022" y="2249995"/>
                <a:ext cx="674022" cy="264151"/>
              </a:xfrm>
              <a:prstGeom prst="rect">
                <a:avLst/>
              </a:prstGeom>
              <a:noFill/>
              <a:effectLst/>
            </p:spPr>
          </p:pic>
          <p:pic>
            <p:nvPicPr>
              <p:cNvPr id="198" name="Picture 197"/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48778" y="1922744"/>
                <a:ext cx="782141" cy="245197"/>
              </a:xfrm>
              <a:prstGeom prst="rect">
                <a:avLst/>
              </a:prstGeom>
              <a:noFill/>
              <a:effectLst/>
            </p:spPr>
          </p:pic>
          <p:pic>
            <p:nvPicPr>
              <p:cNvPr id="199" name="Picture 198"/>
              <p:cNvPicPr>
                <a:picLocks noChangeAspect="1"/>
              </p:cNvPicPr>
              <p:nvPr/>
            </p:nvPicPr>
            <p:blipFill rotWithShape="1"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241843" y="1972823"/>
                <a:ext cx="671910" cy="651568"/>
              </a:xfrm>
              <a:prstGeom prst="rect">
                <a:avLst/>
              </a:prstGeom>
            </p:spPr>
          </p:pic>
          <p:pic>
            <p:nvPicPr>
              <p:cNvPr id="200" name="Picture 199"/>
              <p:cNvPicPr>
                <a:picLocks noChangeAspect="1"/>
              </p:cNvPicPr>
              <p:nvPr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34596" y="2495979"/>
                <a:ext cx="698808" cy="188394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2360121" y="1945328"/>
              <a:ext cx="1603103" cy="787925"/>
              <a:chOff x="2360121" y="1945328"/>
              <a:chExt cx="1603103" cy="787925"/>
            </a:xfrm>
          </p:grpSpPr>
          <p:pic>
            <p:nvPicPr>
              <p:cNvPr id="215" name="Picture 214"/>
              <p:cNvPicPr>
                <a:picLocks noChangeAspect="1"/>
              </p:cNvPicPr>
              <p:nvPr/>
            </p:nvPicPr>
            <p:blipFill rotWithShape="1"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071866" y="2382071"/>
                <a:ext cx="891358" cy="351182"/>
              </a:xfrm>
              <a:prstGeom prst="rect">
                <a:avLst/>
              </a:prstGeom>
            </p:spPr>
          </p:pic>
          <p:pic>
            <p:nvPicPr>
              <p:cNvPr id="216" name="Picture 215"/>
              <p:cNvPicPr>
                <a:picLocks noChangeAspect="1"/>
              </p:cNvPicPr>
              <p:nvPr/>
            </p:nvPicPr>
            <p:blipFill rotWithShape="1">
              <a:blip r:embed="rId2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098952" y="1945328"/>
                <a:ext cx="743437" cy="377955"/>
              </a:xfrm>
              <a:prstGeom prst="rect">
                <a:avLst/>
              </a:prstGeom>
            </p:spPr>
          </p:pic>
          <p:pic>
            <p:nvPicPr>
              <p:cNvPr id="217" name="Picture 216"/>
              <p:cNvPicPr>
                <a:picLocks noChangeAspect="1"/>
              </p:cNvPicPr>
              <p:nvPr/>
            </p:nvPicPr>
            <p:blipFill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60121" y="2044495"/>
                <a:ext cx="666218" cy="634494"/>
              </a:xfrm>
              <a:prstGeom prst="rect">
                <a:avLst/>
              </a:prstGeom>
            </p:spPr>
          </p:pic>
        </p:grpSp>
        <p:sp>
          <p:nvSpPr>
            <p:cNvPr id="180" name="Rounded Rectangle 179"/>
            <p:cNvSpPr/>
            <p:nvPr/>
          </p:nvSpPr>
          <p:spPr>
            <a:xfrm>
              <a:off x="1981849" y="1831272"/>
              <a:ext cx="6278042" cy="1002107"/>
            </a:xfrm>
            <a:prstGeom prst="roundRect">
              <a:avLst/>
            </a:prstGeom>
            <a:solidFill>
              <a:srgbClr val="FFFFFF">
                <a:alpha val="8392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rtlCol="0" anchor="ctr"/>
            <a:lstStyle/>
            <a:p>
              <a:pPr defTabSz="342580" fontAlgn="auto">
                <a:spcBef>
                  <a:spcPts val="0"/>
                </a:spcBef>
                <a:spcAft>
                  <a:spcPts val="0"/>
                </a:spcAft>
              </a:pPr>
              <a:endParaRPr lang="en-US" sz="2000" kern="0" cap="all">
                <a:solidFill>
                  <a:srgbClr val="FFFFFF"/>
                </a:solidFill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885326" y="2163785"/>
              <a:ext cx="1369880" cy="307688"/>
            </a:xfrm>
            <a:prstGeom prst="rect">
              <a:avLst/>
            </a:prstGeom>
            <a:noFill/>
          </p:spPr>
          <p:txBody>
            <a:bodyPr wrap="square" lIns="91352" tIns="45676" rIns="91352" bIns="45676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400" b="1" kern="0" smtClean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應用程式</a:t>
              </a:r>
              <a:endParaRPr lang="zh-TW" altLang="en-US" sz="1100" b="1" kern="0" dirty="0">
                <a:solidFill>
                  <a:srgbClr val="000000">
                    <a:lumMod val="65000"/>
                    <a:lumOff val="35000"/>
                  </a:srgbClr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4039305" y="1972823"/>
              <a:ext cx="2044466" cy="711550"/>
              <a:chOff x="4090140" y="1972823"/>
              <a:chExt cx="2044466" cy="711550"/>
            </a:xfrm>
          </p:grpSpPr>
          <p:cxnSp>
            <p:nvCxnSpPr>
              <p:cNvPr id="183" name="Straight Connector 182"/>
              <p:cNvCxnSpPr/>
              <p:nvPr/>
            </p:nvCxnSpPr>
            <p:spPr>
              <a:xfrm>
                <a:off x="4090140" y="1972823"/>
                <a:ext cx="0" cy="71155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6134606" y="1972823"/>
                <a:ext cx="0" cy="71155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224" name="Group 223"/>
          <p:cNvGrpSpPr/>
          <p:nvPr/>
        </p:nvGrpSpPr>
        <p:grpSpPr>
          <a:xfrm>
            <a:off x="790955" y="724999"/>
            <a:ext cx="7569670" cy="1015819"/>
            <a:chOff x="790955" y="724999"/>
            <a:chExt cx="7569670" cy="1015819"/>
          </a:xfrm>
        </p:grpSpPr>
        <p:sp>
          <p:nvSpPr>
            <p:cNvPr id="208" name="Rounded Rectangle 207"/>
            <p:cNvSpPr/>
            <p:nvPr/>
          </p:nvSpPr>
          <p:spPr bwMode="auto">
            <a:xfrm>
              <a:off x="790955" y="810535"/>
              <a:ext cx="7569670" cy="930283"/>
            </a:xfrm>
            <a:prstGeom prst="roundRect">
              <a:avLst>
                <a:gd name="adj" fmla="val 10179"/>
              </a:avLst>
            </a:prstGeom>
            <a:solidFill>
              <a:srgbClr val="C6C6C6"/>
            </a:solidFill>
            <a:ln w="12700">
              <a:gradFill flip="none" rotWithShape="1">
                <a:gsLst>
                  <a:gs pos="50000">
                    <a:srgbClr val="FFFFFF">
                      <a:lumMod val="95000"/>
                    </a:srgbClr>
                  </a:gs>
                  <a:gs pos="0">
                    <a:srgbClr val="FFFFFF">
                      <a:lumMod val="65000"/>
                    </a:srgbClr>
                  </a:gs>
                  <a:gs pos="100000">
                    <a:srgbClr val="FFFFFF">
                      <a:lumMod val="65000"/>
                    </a:srgbClr>
                  </a:gs>
                </a:gsLst>
                <a:lin ang="10800000" scaled="1"/>
                <a:tileRect/>
              </a:gradFill>
              <a:round/>
              <a:headEnd/>
              <a:tailEnd/>
            </a:ln>
            <a:effectLst>
              <a:innerShdw blurRad="152400">
                <a:prstClr val="black"/>
              </a:innerShdw>
            </a:effectLst>
          </p:spPr>
          <p:txBody>
            <a:bodyPr wrap="none" lIns="0" tIns="0" rIns="0" bIns="0" rtlCol="0" anchor="ctr"/>
            <a:lstStyle/>
            <a:p>
              <a:pPr defTabSz="342415"/>
              <a:endParaRPr lang="en-US" sz="700" kern="0" cap="all" dirty="0" err="1">
                <a:solidFill>
                  <a:srgbClr val="FFFFFF"/>
                </a:solidFill>
              </a:endParaRPr>
            </a:p>
          </p:txBody>
        </p:sp>
        <p:sp>
          <p:nvSpPr>
            <p:cNvPr id="115" name="Rounded Rectangle 114"/>
            <p:cNvSpPr/>
            <p:nvPr/>
          </p:nvSpPr>
          <p:spPr bwMode="auto">
            <a:xfrm>
              <a:off x="828870" y="864854"/>
              <a:ext cx="7498080" cy="820600"/>
            </a:xfrm>
            <a:prstGeom prst="roundRect">
              <a:avLst>
                <a:gd name="adj" fmla="val 11162"/>
              </a:avLst>
            </a:prstGeom>
            <a:solidFill>
              <a:srgbClr val="FFFFFF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rtlCol="0" anchor="ctr"/>
            <a:lstStyle/>
            <a:p>
              <a:pPr defTabSz="3425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kern="0" cap="all" dirty="0" err="1">
                <a:solidFill>
                  <a:srgbClr val="FFFFFF"/>
                </a:solidFill>
              </a:endParaRP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82787" y="724999"/>
              <a:ext cx="4948250" cy="8138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0" name="Rounded Rectangle 109"/>
            <p:cNvSpPr/>
            <p:nvPr/>
          </p:nvSpPr>
          <p:spPr>
            <a:xfrm>
              <a:off x="1802334" y="878505"/>
              <a:ext cx="6278042" cy="546093"/>
            </a:xfrm>
            <a:prstGeom prst="roundRect">
              <a:avLst/>
            </a:prstGeom>
            <a:gradFill>
              <a:gsLst>
                <a:gs pos="25000">
                  <a:srgbClr val="FFFFFF">
                    <a:alpha val="78000"/>
                  </a:srgbClr>
                </a:gs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78000"/>
                  </a:schemeClr>
                </a:gs>
                <a:gs pos="75000">
                  <a:srgbClr val="FFFFFF">
                    <a:alpha val="78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0"/>
            </a:effectLst>
          </p:spPr>
          <p:txBody>
            <a:bodyPr wrap="none" lIns="0" tIns="0" rIns="0" bIns="0" rtlCol="0" anchor="ctr"/>
            <a:lstStyle/>
            <a:p>
              <a:pPr defTabSz="342580" fontAlgn="auto">
                <a:spcBef>
                  <a:spcPts val="0"/>
                </a:spcBef>
                <a:spcAft>
                  <a:spcPts val="0"/>
                </a:spcAft>
              </a:pPr>
              <a:endParaRPr lang="en-US" sz="2000" kern="0" cap="all">
                <a:solidFill>
                  <a:srgbClr val="FFFFFF"/>
                </a:solidFill>
              </a:endParaRP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885326" y="1000915"/>
              <a:ext cx="1466212" cy="307688"/>
            </a:xfrm>
            <a:prstGeom prst="rect">
              <a:avLst/>
            </a:prstGeom>
            <a:noFill/>
          </p:spPr>
          <p:txBody>
            <a:bodyPr wrap="square" lIns="91352" tIns="45676" rIns="91352" bIns="45676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400" b="1" kern="0" smtClean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終端用戶</a:t>
              </a:r>
              <a:r>
                <a:rPr lang="zh-TW" altLang="en-US" sz="1400" b="1" kern="0" smtClean="0">
                  <a:solidFill>
                    <a:srgbClr val="595959"/>
                  </a:solidFill>
                </a:rPr>
                <a:t>運算</a:t>
              </a:r>
              <a:endParaRPr lang="zh-TW" altLang="en-US" sz="1400" b="1" kern="0">
                <a:solidFill>
                  <a:srgbClr val="595959"/>
                </a:solidFill>
              </a:endParaRPr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2641413" y="1019021"/>
              <a:ext cx="787579" cy="276999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ctr">
                <a:spcAft>
                  <a:spcPct val="40000"/>
                </a:spcAft>
                <a:defRPr/>
              </a:pPr>
              <a:r>
                <a:rPr lang="zh-TW" altLang="en-US" sz="1200" b="1" kern="0" dirty="0" smtClean="0">
                  <a:solidFill>
                    <a:srgbClr val="595959"/>
                  </a:solidFill>
                </a:rPr>
                <a:t>桌上型電腦 </a:t>
              </a:r>
              <a:endParaRPr lang="zh-TW" altLang="en-US" sz="1200" b="1" kern="0" dirty="0">
                <a:solidFill>
                  <a:srgbClr val="595959"/>
                </a:solidFill>
              </a:endParaRPr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6682859" y="1019021"/>
              <a:ext cx="81111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ct val="40000"/>
                </a:spcAft>
                <a:defRPr/>
              </a:pPr>
              <a:r>
                <a:rPr lang="zh-TW" altLang="en-US" sz="1200" b="1" kern="0" smtClean="0">
                  <a:solidFill>
                    <a:srgbClr val="595959"/>
                  </a:solidFill>
                </a:rPr>
                <a:t>行動裝置</a:t>
              </a:r>
              <a:endParaRPr lang="zh-TW" altLang="en-US" sz="1200" b="1" kern="0">
                <a:solidFill>
                  <a:srgbClr val="595959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061538" y="881399"/>
              <a:ext cx="0" cy="566401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/>
            <p:cNvSpPr txBox="1"/>
            <p:nvPr/>
          </p:nvSpPr>
          <p:spPr>
            <a:xfrm>
              <a:off x="1945655" y="1411417"/>
              <a:ext cx="6231766" cy="30768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gradFill flip="none" rotWithShape="1">
                <a:gsLst>
                  <a:gs pos="0">
                    <a:schemeClr val="bg1">
                      <a:lumMod val="50000"/>
                      <a:alpha val="0"/>
                    </a:schemeClr>
                  </a:gs>
                  <a:gs pos="5000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txBody>
            <a:bodyPr wrap="square" lIns="91352" tIns="45676" rIns="91352" bIns="45676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400" b="1" kern="0" smtClean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虛擬工作區</a:t>
              </a:r>
              <a:endParaRPr lang="zh-TW" altLang="en-US" sz="1400" b="1" kern="0" dirty="0">
                <a:solidFill>
                  <a:srgbClr val="000000">
                    <a:lumMod val="65000"/>
                    <a:lumOff val="35000"/>
                  </a:srgbClr>
                </a:solidFill>
              </a:endParaRPr>
            </a:p>
          </p:txBody>
        </p:sp>
      </p:grpSp>
      <p:sp>
        <p:nvSpPr>
          <p:cNvPr id="262" name="Rectangle 261"/>
          <p:cNvSpPr/>
          <p:nvPr/>
        </p:nvSpPr>
        <p:spPr>
          <a:xfrm>
            <a:off x="4646200" y="2129917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ct val="40000"/>
              </a:spcAft>
              <a:defRPr/>
            </a:pPr>
            <a:r>
              <a:rPr lang="zh-TW" altLang="en-US" sz="1400" b="1" kern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現代</a:t>
            </a:r>
            <a:endParaRPr lang="zh-TW" altLang="en-US" sz="1400" b="1" kern="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6429388" y="2129917"/>
            <a:ext cx="16898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ct val="40000"/>
              </a:spcAft>
              <a:defRPr/>
            </a:pPr>
            <a:r>
              <a:rPr lang="zh-TW" altLang="en-US" sz="14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軟體即服務 </a:t>
            </a:r>
            <a:r>
              <a:rPr lang="en-US" altLang="zh-TW" sz="14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(</a:t>
            </a:r>
            <a:r>
              <a:rPr lang="en-US" altLang="zh-TW" sz="1400" b="1" kern="0" dirty="0" err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SaaS</a:t>
            </a:r>
            <a:r>
              <a:rPr lang="en-US" altLang="zh-TW" sz="14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)</a:t>
            </a:r>
            <a:endParaRPr lang="zh-TW" altLang="en-US" sz="1400" b="1" kern="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61" name="Rectangle 260"/>
          <p:cNvSpPr/>
          <p:nvPr/>
        </p:nvSpPr>
        <p:spPr>
          <a:xfrm>
            <a:off x="2451100" y="2172251"/>
            <a:ext cx="7168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ct val="40000"/>
              </a:spcAft>
              <a:defRPr/>
            </a:pPr>
            <a:r>
              <a:rPr lang="zh-TW" altLang="en-US" sz="1400" b="1" kern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傳</a:t>
            </a:r>
            <a:r>
              <a:rPr lang="zh-TW" altLang="en-US" sz="1400" b="1" kern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統</a:t>
            </a:r>
            <a:r>
              <a:rPr lang="zh-TW" altLang="en-US" sz="1400" b="1" kern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式</a:t>
            </a:r>
            <a:endParaRPr lang="zh-TW" altLang="en-US" sz="1400" b="1" kern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5105400" y="822901"/>
            <a:ext cx="3276600" cy="609600"/>
          </a:xfrm>
          <a:prstGeom prst="rect">
            <a:avLst/>
          </a:prstGeom>
          <a:noFill/>
          <a:ln w="5715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14" name="Rectangle 113"/>
          <p:cNvSpPr/>
          <p:nvPr/>
        </p:nvSpPr>
        <p:spPr>
          <a:xfrm>
            <a:off x="1981200" y="838200"/>
            <a:ext cx="2971800" cy="609600"/>
          </a:xfrm>
          <a:prstGeom prst="rect">
            <a:avLst/>
          </a:prstGeom>
          <a:noFill/>
          <a:ln w="5715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16" name="Rectangle 115"/>
          <p:cNvSpPr/>
          <p:nvPr/>
        </p:nvSpPr>
        <p:spPr>
          <a:xfrm>
            <a:off x="914400" y="4191000"/>
            <a:ext cx="4038600" cy="1828800"/>
          </a:xfrm>
          <a:prstGeom prst="rect">
            <a:avLst/>
          </a:prstGeom>
          <a:noFill/>
          <a:ln w="5715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17" name="Rectangle 116"/>
          <p:cNvSpPr/>
          <p:nvPr/>
        </p:nvSpPr>
        <p:spPr>
          <a:xfrm>
            <a:off x="2514600" y="3352800"/>
            <a:ext cx="4876800" cy="731697"/>
          </a:xfrm>
          <a:prstGeom prst="rect">
            <a:avLst/>
          </a:prstGeom>
          <a:noFill/>
          <a:ln w="5715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18" name="Rectangle 117"/>
          <p:cNvSpPr/>
          <p:nvPr/>
        </p:nvSpPr>
        <p:spPr>
          <a:xfrm>
            <a:off x="4114800" y="1905000"/>
            <a:ext cx="4114800" cy="838200"/>
          </a:xfrm>
          <a:prstGeom prst="rect">
            <a:avLst/>
          </a:prstGeom>
          <a:noFill/>
          <a:ln w="5715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743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28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高達</a:t>
            </a:r>
            <a:r>
              <a:rPr lang="en-US" altLang="zh-TW" dirty="0"/>
              <a:t>80</a:t>
            </a:r>
            <a:r>
              <a:rPr lang="en-US" altLang="zh-TW" dirty="0" smtClean="0"/>
              <a:t>%</a:t>
            </a:r>
            <a:r>
              <a:rPr lang="zh-TW" altLang="en-US" dirty="0" smtClean="0"/>
              <a:t>的企</a:t>
            </a:r>
            <a:r>
              <a:rPr lang="zh-TW" altLang="en-US" dirty="0"/>
              <a:t>業採</a:t>
            </a:r>
            <a:r>
              <a:rPr lang="zh-TW" altLang="en-US" dirty="0" smtClean="0"/>
              <a:t>用</a:t>
            </a:r>
            <a:r>
              <a:rPr lang="en-US" dirty="0" smtClean="0"/>
              <a:t>VMware</a:t>
            </a:r>
            <a:r>
              <a:rPr lang="zh-TW" altLang="en-US" dirty="0"/>
              <a:t>伺服器虛擬化平</a:t>
            </a:r>
            <a:r>
              <a:rPr lang="zh-TW" altLang="en-US" dirty="0" smtClean="0"/>
              <a:t>台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3</a:t>
            </a:fld>
            <a:endParaRPr lang="en-US"/>
          </a:p>
        </p:txBody>
      </p:sp>
      <p:pic>
        <p:nvPicPr>
          <p:cNvPr id="5122" name="Picture 2" descr="773B1D23-980E-4A95-A2B2-A47DEDC93A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72" y="1392901"/>
            <a:ext cx="5715000" cy="500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55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330200"/>
            <a:ext cx="8229600" cy="812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VMware </a:t>
            </a:r>
            <a:r>
              <a:rPr lang="zh-TW" altLang="en-US" dirty="0"/>
              <a:t>高可用度的運算平台</a:t>
            </a:r>
            <a:r>
              <a:rPr lang="en-US" altLang="zh-TW" dirty="0"/>
              <a:t> - Compute </a:t>
            </a:r>
            <a:endParaRPr lang="en-US" altLang="zh-TW" dirty="0" smtClean="0">
              <a:latin typeface="+mn-ea"/>
              <a:ea typeface="+mn-ea"/>
              <a:cs typeface="Verdana" pitchFamily="34" charset="0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457200" y="1143000"/>
            <a:ext cx="4343400" cy="1219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F388A"/>
              </a:gs>
              <a:gs pos="100000">
                <a:srgbClr val="1564AB">
                  <a:alpha val="98824"/>
                </a:srgbClr>
              </a:gs>
            </a:gsLst>
          </a:gradFill>
          <a:ln w="12700">
            <a:solidFill>
              <a:srgbClr val="1A448A"/>
            </a:solidFill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127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rgbClr val="000000"/>
              </a:buClr>
            </a:pPr>
            <a:endParaRPr lang="zh-TW" altLang="zh-TW" sz="1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3" name="Picture 8" descr="ICON_Building_Q3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4675" y="1192213"/>
            <a:ext cx="1074738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ICON_Server_Rack_VMs_detail_6_VMware_blue_thin_Q3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2475" y="3857625"/>
            <a:ext cx="14160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48455" y="3801282"/>
            <a:ext cx="130492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NIC </a:t>
            </a:r>
            <a:r>
              <a:rPr lang="zh-TW" altLang="en-US" sz="1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叢集</a:t>
            </a:r>
            <a:r>
              <a:rPr lang="en-US" altLang="zh-TW" sz="1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/>
            </a:r>
            <a:br>
              <a:rPr lang="en-US" altLang="zh-TW" sz="1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I/O </a:t>
            </a:r>
            <a:r>
              <a:rPr lang="zh-TW" altLang="en-US" sz="1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多重路徑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  <a:cs typeface="Arial" charset="0"/>
              </a:rPr>
              <a:t>可靠記憶</a:t>
            </a:r>
            <a:r>
              <a:rPr lang="zh-TW" altLang="en-US" sz="1400" dirty="0">
                <a:latin typeface="微軟正黑體" pitchFamily="34" charset="-120"/>
                <a:ea typeface="微軟正黑體" pitchFamily="34" charset="-120"/>
                <a:cs typeface="Arial" charset="0"/>
              </a:rPr>
              <a:t>體</a:t>
            </a:r>
            <a:endParaRPr lang="en-US" sz="1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657350" y="2917825"/>
            <a:ext cx="21907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1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動態資源平衡</a:t>
            </a:r>
            <a:r>
              <a:rPr lang="en-US" altLang="zh-TW" sz="1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/>
            </a:r>
            <a:br>
              <a:rPr lang="en-US" altLang="zh-TW" sz="1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</a:br>
            <a:r>
              <a:rPr lang="zh-TW" altLang="en-US" sz="1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硬體容錯 </a:t>
            </a:r>
            <a:r>
              <a:rPr lang="en-US" altLang="zh-TW" sz="1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(FT)</a:t>
            </a:r>
            <a:br>
              <a:rPr lang="en-US" altLang="zh-TW" sz="1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</a:br>
            <a:r>
              <a:rPr lang="zh-TW" altLang="en-US" sz="1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作業系統高可用度 </a:t>
            </a:r>
            <a:r>
              <a:rPr lang="en-US" altLang="zh-TW" sz="1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(HA)</a:t>
            </a:r>
            <a:br>
              <a:rPr lang="en-US" altLang="zh-TW" sz="1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</a:br>
            <a:r>
              <a:rPr lang="zh-TW" altLang="en-US" sz="1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虛擬機線上不中斷移轉</a:t>
            </a:r>
            <a:endParaRPr lang="en-US" sz="1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3571875" y="2903166"/>
            <a:ext cx="1905000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1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容錯的叢集檔案系統</a:t>
            </a:r>
            <a:endParaRPr lang="en-US" altLang="zh-TW" sz="14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zh-TW" altLang="en-US" sz="1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磁碟資料</a:t>
            </a:r>
            <a:r>
              <a:rPr lang="en-US" altLang="zh-TW" sz="1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/>
            </a:r>
            <a:br>
              <a:rPr lang="en-US" altLang="zh-TW" sz="1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</a:br>
            <a:r>
              <a:rPr lang="zh-TW" altLang="en-US" sz="1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線上不中斷移轉</a:t>
            </a:r>
            <a:endParaRPr lang="en-US" sz="1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7620001" y="2362200"/>
            <a:ext cx="1371599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  <a:cs typeface="Arial" charset="0"/>
              </a:rPr>
              <a:t>災</a:t>
            </a:r>
            <a:r>
              <a:rPr lang="zh-TW" altLang="en-US" sz="1400" dirty="0">
                <a:latin typeface="微軟正黑體" pitchFamily="34" charset="-120"/>
                <a:ea typeface="微軟正黑體" pitchFamily="34" charset="-120"/>
                <a:cs typeface="Arial" charset="0"/>
              </a:rPr>
              <a:t>難</a:t>
            </a:r>
            <a:r>
              <a:rPr lang="zh-TW" altLang="en-US" sz="1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備援</a:t>
            </a:r>
            <a:endParaRPr lang="en-US" altLang="zh-TW" sz="14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1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Active-Active Data Center</a:t>
            </a:r>
            <a:endParaRPr lang="en-US" sz="1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19" name="AutoShape 15"/>
          <p:cNvSpPr>
            <a:spLocks noChangeArrowheads="1"/>
          </p:cNvSpPr>
          <p:nvPr/>
        </p:nvSpPr>
        <p:spPr bwMode="auto">
          <a:xfrm>
            <a:off x="271463" y="5686425"/>
            <a:ext cx="1541462" cy="40957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127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defRPr/>
            </a:pPr>
            <a:r>
              <a:rPr lang="zh-TW" altLang="en-US" sz="1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單元件保護</a:t>
            </a:r>
            <a:endParaRPr lang="en-US" sz="1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AutoShape 16"/>
          <p:cNvSpPr>
            <a:spLocks noChangeArrowheads="1"/>
          </p:cNvSpPr>
          <p:nvPr/>
        </p:nvSpPr>
        <p:spPr bwMode="auto">
          <a:xfrm>
            <a:off x="1914525" y="5686425"/>
            <a:ext cx="1628775" cy="40957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127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defRPr/>
            </a:pPr>
            <a:r>
              <a:rPr lang="zh-TW" altLang="en-US" sz="1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主機保護</a:t>
            </a:r>
            <a:endParaRPr lang="en-US" sz="1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AutoShape 17"/>
          <p:cNvSpPr>
            <a:spLocks noChangeArrowheads="1"/>
          </p:cNvSpPr>
          <p:nvPr/>
        </p:nvSpPr>
        <p:spPr bwMode="auto">
          <a:xfrm>
            <a:off x="3633788" y="5686425"/>
            <a:ext cx="1604962" cy="40957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127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defRPr/>
            </a:pPr>
            <a:r>
              <a:rPr lang="zh-TW" altLang="en-US" sz="1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存儲保護</a:t>
            </a:r>
            <a:endParaRPr lang="en-US" sz="1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>
            <a:off x="5324475" y="5686425"/>
            <a:ext cx="2014538" cy="40957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127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defRPr/>
            </a:pPr>
            <a:r>
              <a:rPr lang="zh-TW" altLang="en-US" sz="1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資料保護</a:t>
            </a:r>
            <a:endParaRPr lang="en-US" sz="1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AutoShape 19"/>
          <p:cNvSpPr>
            <a:spLocks noChangeArrowheads="1"/>
          </p:cNvSpPr>
          <p:nvPr/>
        </p:nvSpPr>
        <p:spPr bwMode="auto">
          <a:xfrm>
            <a:off x="7432675" y="5686425"/>
            <a:ext cx="1435100" cy="40957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4">
                  <a:lumMod val="75000"/>
                  <a:shade val="30000"/>
                  <a:satMod val="115000"/>
                </a:schemeClr>
              </a:gs>
              <a:gs pos="50000">
                <a:schemeClr val="accent4">
                  <a:lumMod val="75000"/>
                  <a:shade val="67500"/>
                  <a:satMod val="115000"/>
                </a:schemeClr>
              </a:gs>
              <a:gs pos="100000">
                <a:schemeClr val="accent4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38100" h="127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defRPr/>
            </a:pPr>
            <a:r>
              <a:rPr lang="zh-TW" altLang="en-US" sz="1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機房保護</a:t>
            </a:r>
            <a:endParaRPr lang="en-US" sz="1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5314950" y="4929623"/>
            <a:ext cx="2801938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  <a:cs typeface="Arial" charset="0"/>
              </a:rPr>
              <a:t>備份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  <a:cs typeface="Arial" charset="0"/>
              </a:rPr>
              <a:t>/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  <a:cs typeface="Arial" charset="0"/>
              </a:rPr>
              <a:t>回復軟體整合</a:t>
            </a:r>
            <a:endParaRPr lang="en-US" altLang="zh-TW" sz="1400" dirty="0">
              <a:latin typeface="微軟正黑體" pitchFamily="34" charset="-120"/>
              <a:ea typeface="微軟正黑體" pitchFamily="34" charset="-120"/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zh-TW" altLang="en-US" sz="1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資料保護解決方案</a:t>
            </a:r>
            <a:r>
              <a:rPr lang="en-US" altLang="zh-TW" sz="14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Arial" charset="0"/>
              </a:rPr>
              <a:t>(VDP)</a:t>
            </a:r>
            <a:endParaRPr lang="en-US" sz="1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533400" y="1219200"/>
            <a:ext cx="4652962" cy="140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00038" lvl="1" indent="-185738" algn="l">
              <a:spcAft>
                <a:spcPct val="40000"/>
              </a:spcAft>
              <a:buClr>
                <a:schemeClr val="folHlink"/>
              </a:buClr>
              <a:buSzPct val="110000"/>
              <a:buFont typeface="Arial" charset="0"/>
              <a:buChar char="•"/>
            </a:pPr>
            <a:r>
              <a:rPr lang="zh-TW" altLang="en-US" sz="1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在硬體發生非計劃損壞時即時保護</a:t>
            </a:r>
            <a:endParaRPr lang="en-US" altLang="zh-TW" sz="1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00038" lvl="1" indent="-185738" algn="l">
              <a:spcAft>
                <a:spcPct val="40000"/>
              </a:spcAft>
              <a:buClr>
                <a:schemeClr val="folHlink"/>
              </a:buClr>
              <a:buSzPct val="110000"/>
              <a:buFont typeface="Arial" charset="0"/>
              <a:buChar char="•"/>
            </a:pPr>
            <a:r>
              <a:rPr lang="zh-TW" altLang="en-US" sz="1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計劃性維護停機不中斷服務</a:t>
            </a:r>
            <a:endParaRPr lang="en-US" altLang="zh-TW" sz="1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00038" lvl="1" indent="-185738" algn="l">
              <a:spcAft>
                <a:spcPct val="40000"/>
              </a:spcAft>
              <a:buClr>
                <a:schemeClr val="folHlink"/>
              </a:buClr>
              <a:buSzPct val="110000"/>
              <a:buFont typeface="Arial" charset="0"/>
              <a:buChar char="•"/>
            </a:pPr>
            <a:r>
              <a:rPr lang="zh-TW" altLang="en-US" sz="1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非計劃性停機與災難備援保護</a:t>
            </a:r>
            <a:endParaRPr lang="en-US" altLang="zh-TW" sz="18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AutoShape 22"/>
          <p:cNvSpPr>
            <a:spLocks noChangeArrowheads="1"/>
          </p:cNvSpPr>
          <p:nvPr/>
        </p:nvSpPr>
        <p:spPr bwMode="auto">
          <a:xfrm rot="900000">
            <a:off x="4714875" y="5086350"/>
            <a:ext cx="639763" cy="4429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3366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grpSp>
        <p:nvGrpSpPr>
          <p:cNvPr id="27" name="Group 23"/>
          <p:cNvGrpSpPr>
            <a:grpSpLocks/>
          </p:cNvGrpSpPr>
          <p:nvPr/>
        </p:nvGrpSpPr>
        <p:grpSpPr bwMode="auto">
          <a:xfrm>
            <a:off x="3797300" y="3692525"/>
            <a:ext cx="1223963" cy="1912938"/>
            <a:chOff x="2416" y="2190"/>
            <a:chExt cx="771" cy="1205"/>
          </a:xfrm>
        </p:grpSpPr>
        <p:pic>
          <p:nvPicPr>
            <p:cNvPr id="28" name="Picture 24" descr="ICON_1Storage_NoShadow_Q20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19" y="2770"/>
              <a:ext cx="443" cy="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25" descr="ICON_1Storage_NoShadow_Q20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81" y="2884"/>
              <a:ext cx="443" cy="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" name="Group 26"/>
            <p:cNvGrpSpPr>
              <a:grpSpLocks/>
            </p:cNvGrpSpPr>
            <p:nvPr/>
          </p:nvGrpSpPr>
          <p:grpSpPr bwMode="auto">
            <a:xfrm>
              <a:off x="2416" y="2463"/>
              <a:ext cx="501" cy="579"/>
              <a:chOff x="2572" y="1803"/>
              <a:chExt cx="501" cy="579"/>
            </a:xfrm>
          </p:grpSpPr>
          <p:pic>
            <p:nvPicPr>
              <p:cNvPr id="38" name="Picture 27" descr="ICON_FileFolder_yellow_Q30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572" y="1803"/>
                <a:ext cx="465" cy="5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" name="Text Box 28"/>
              <p:cNvSpPr txBox="1">
                <a:spLocks noChangeArrowheads="1"/>
              </p:cNvSpPr>
              <p:nvPr/>
            </p:nvSpPr>
            <p:spPr bwMode="auto">
              <a:xfrm rot="-1800000">
                <a:off x="2649" y="1984"/>
                <a:ext cx="42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  <a:alpha val="50000"/>
                  </a:schemeClr>
                </a:prstShdw>
              </a:effec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200" b="1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  <a:cs typeface="Arial" charset="0"/>
                  </a:rPr>
                  <a:t>VMFS</a:t>
                </a:r>
              </a:p>
            </p:txBody>
          </p:sp>
        </p:grpSp>
        <p:grpSp>
          <p:nvGrpSpPr>
            <p:cNvPr id="31" name="Group 29"/>
            <p:cNvGrpSpPr>
              <a:grpSpLocks/>
            </p:cNvGrpSpPr>
            <p:nvPr/>
          </p:nvGrpSpPr>
          <p:grpSpPr bwMode="auto">
            <a:xfrm>
              <a:off x="2686" y="2571"/>
              <a:ext cx="501" cy="579"/>
              <a:chOff x="2572" y="1803"/>
              <a:chExt cx="501" cy="579"/>
            </a:xfrm>
          </p:grpSpPr>
          <p:pic>
            <p:nvPicPr>
              <p:cNvPr id="36" name="Picture 30" descr="ICON_FileFolder_yellow_Q30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572" y="1803"/>
                <a:ext cx="465" cy="5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" name="Text Box 31"/>
              <p:cNvSpPr txBox="1">
                <a:spLocks noChangeArrowheads="1"/>
              </p:cNvSpPr>
              <p:nvPr/>
            </p:nvSpPr>
            <p:spPr bwMode="auto">
              <a:xfrm rot="-1800000">
                <a:off x="2649" y="1984"/>
                <a:ext cx="42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  <a:alpha val="50000"/>
                  </a:schemeClr>
                </a:prstShdw>
              </a:effec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200" b="1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  <a:cs typeface="Arial" charset="0"/>
                  </a:rPr>
                  <a:t>VMFS</a:t>
                </a:r>
              </a:p>
            </p:txBody>
          </p:sp>
        </p:grpSp>
        <p:pic>
          <p:nvPicPr>
            <p:cNvPr id="32" name="Picture 32" descr="ICON_VM_detailed_2labels_Q30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91" y="2456"/>
              <a:ext cx="214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33" descr="ICON_VM_detailed_2labels_Q30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73" y="2360"/>
              <a:ext cx="214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34" descr="ICON_VM_detailed_2labels_Q30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29" y="2432"/>
              <a:ext cx="214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AutoShape 35"/>
            <p:cNvSpPr>
              <a:spLocks noChangeArrowheads="1"/>
            </p:cNvSpPr>
            <p:nvPr/>
          </p:nvSpPr>
          <p:spPr bwMode="auto">
            <a:xfrm rot="900000">
              <a:off x="2722" y="2190"/>
              <a:ext cx="355" cy="195"/>
            </a:xfrm>
            <a:prstGeom prst="curvedDownArrow">
              <a:avLst>
                <a:gd name="adj1" fmla="val 36410"/>
                <a:gd name="adj2" fmla="val 72821"/>
                <a:gd name="adj3" fmla="val 33333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endParaRPr lang="zh-TW" altLang="zh-TW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40" name="AutoShape 36"/>
          <p:cNvSpPr>
            <a:spLocks noChangeArrowheads="1"/>
          </p:cNvSpPr>
          <p:nvPr/>
        </p:nvSpPr>
        <p:spPr bwMode="auto">
          <a:xfrm>
            <a:off x="219075" y="4573588"/>
            <a:ext cx="1728788" cy="974725"/>
          </a:xfrm>
          <a:custGeom>
            <a:avLst/>
            <a:gdLst>
              <a:gd name="G0" fmla="+- 6480 0 0"/>
              <a:gd name="G1" fmla="+- 8640 0 0"/>
              <a:gd name="G2" fmla="+- 4320 0 0"/>
              <a:gd name="G3" fmla="+- 21600 0 6480"/>
              <a:gd name="G4" fmla="+- 21600 0 8640"/>
              <a:gd name="G5" fmla="+- 21600 0 4320"/>
              <a:gd name="G6" fmla="+- 6480 0 10800"/>
              <a:gd name="G7" fmla="+- 8640 0 10800"/>
              <a:gd name="G8" fmla="*/ G7 4320 G6"/>
              <a:gd name="G9" fmla="+- 21600 0 G8"/>
              <a:gd name="T0" fmla="*/ G8 w 21600"/>
              <a:gd name="T1" fmla="*/ G1 h 21600"/>
              <a:gd name="T2" fmla="*/ G9 w 21600"/>
              <a:gd name="T3" fmla="*/ G4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AEC1DC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微軟正黑體" pitchFamily="34" charset="-120"/>
              <a:ea typeface="微軟正黑體" pitchFamily="34" charset="-120"/>
              <a:cs typeface="Arial" charset="0"/>
            </a:endParaRPr>
          </a:p>
        </p:txBody>
      </p:sp>
      <p:pic>
        <p:nvPicPr>
          <p:cNvPr id="41" name="Picture 37" descr="ICON_NetworkSwitch_Q30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" y="4895850"/>
            <a:ext cx="70008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" name="Group 38"/>
          <p:cNvGrpSpPr>
            <a:grpSpLocks/>
          </p:cNvGrpSpPr>
          <p:nvPr/>
        </p:nvGrpSpPr>
        <p:grpSpPr bwMode="auto">
          <a:xfrm>
            <a:off x="1011238" y="4756150"/>
            <a:ext cx="506412" cy="581025"/>
            <a:chOff x="679" y="2762"/>
            <a:chExt cx="319" cy="366"/>
          </a:xfrm>
        </p:grpSpPr>
        <p:pic>
          <p:nvPicPr>
            <p:cNvPr id="43" name="Picture 39" descr="ICON_NIC_Q30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33" y="2762"/>
              <a:ext cx="265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40" descr="ICON_NIC_Q30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79" y="2816"/>
              <a:ext cx="265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5" name="Picture 2" descr="C:\Users\Abject-3D\Desktop\VMWare Files\FINAL diagrams\Basic Virtualization\3D PNGs\OfflineSync_Q109_14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5900" y="2238375"/>
            <a:ext cx="1866900" cy="2257425"/>
          </a:xfrm>
          <a:prstGeom prst="rect">
            <a:avLst/>
          </a:prstGeom>
          <a:noFill/>
        </p:spPr>
      </p:pic>
      <p:pic>
        <p:nvPicPr>
          <p:cNvPr id="46" name="Picture 3" descr="C:\Users\Abject-3D\Desktop\VMWare Files\FINAL diagrams\Basic Virtualization\3D PNGs\OfflineSync_Q109_1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14950" y="1837710"/>
            <a:ext cx="1828800" cy="1409700"/>
          </a:xfrm>
          <a:prstGeom prst="rect">
            <a:avLst/>
          </a:prstGeom>
          <a:noFill/>
        </p:spPr>
      </p:pic>
      <p:pic>
        <p:nvPicPr>
          <p:cNvPr id="47" name="Picture 4" descr="C:\Users\Abject-3D\Desktop\VMWare Files\FINAL diagrams\Basic Virtualization\3D PNGs\VMW_09Q3_DGRM_DataCntr_ROBO_Cent_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95900" y="1670945"/>
            <a:ext cx="1637606" cy="117702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710395" y="631869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00260" y="6464301"/>
            <a:ext cx="338138" cy="149224"/>
          </a:xfrm>
        </p:spPr>
        <p:txBody>
          <a:bodyPr/>
          <a:lstStyle/>
          <a:p>
            <a:fld id="{6EA6D8CF-3CDE-4807-BCD2-C9F2B831AA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200"/>
            <a:ext cx="8686800" cy="812800"/>
          </a:xfrm>
        </p:spPr>
        <p:txBody>
          <a:bodyPr/>
          <a:lstStyle/>
          <a:p>
            <a:r>
              <a:rPr lang="en-US" altLang="zh-TW" dirty="0" smtClean="0"/>
              <a:t>VMware </a:t>
            </a:r>
            <a:r>
              <a:rPr lang="zh-TW" altLang="en-US" dirty="0" smtClean="0"/>
              <a:t>高彈性的虛擬網路</a:t>
            </a:r>
            <a:r>
              <a:rPr lang="en-US" altLang="zh-TW" dirty="0" smtClean="0"/>
              <a:t> - Network Virtualization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8" name="文字方塊 113"/>
          <p:cNvSpPr txBox="1"/>
          <p:nvPr/>
        </p:nvSpPr>
        <p:spPr>
          <a:xfrm>
            <a:off x="533400" y="1293673"/>
            <a:ext cx="8090981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TW" dirty="0">
                <a:latin typeface="微軟正黑體"/>
                <a:ea typeface="微軟正黑體"/>
                <a:cs typeface="微軟正黑體"/>
              </a:rPr>
              <a:t>VMware NSX™ </a:t>
            </a:r>
            <a:r>
              <a:rPr lang="zh-TW" altLang="en-US" dirty="0">
                <a:latin typeface="微軟正黑體"/>
                <a:ea typeface="微軟正黑體"/>
                <a:cs typeface="微軟正黑體"/>
              </a:rPr>
              <a:t>業界頂尖的網路虛擬化平台，提供網路的</a:t>
            </a:r>
            <a:r>
              <a:rPr lang="zh-TW" altLang="en-US" dirty="0" smtClean="0">
                <a:latin typeface="微軟正黑體"/>
                <a:ea typeface="微軟正黑體"/>
                <a:cs typeface="微軟正黑體"/>
              </a:rPr>
              <a:t>虛擬</a:t>
            </a:r>
            <a:r>
              <a:rPr lang="zh-TW" altLang="en-US" dirty="0">
                <a:latin typeface="微軟正黑體"/>
                <a:ea typeface="微軟正黑體"/>
                <a:cs typeface="微軟正黑體"/>
              </a:rPr>
              <a:t>機運作模式</a:t>
            </a:r>
            <a:r>
              <a:rPr lang="zh-TW" altLang="en-US" dirty="0" smtClean="0">
                <a:latin typeface="微軟正黑體"/>
                <a:ea typeface="微軟正黑體"/>
                <a:cs typeface="微軟正黑體"/>
              </a:rPr>
              <a:t>。</a:t>
            </a:r>
            <a:r>
              <a:rPr lang="zh-TW" altLang="en-US" b="1" dirty="0" smtClean="0">
                <a:solidFill>
                  <a:srgbClr val="800000"/>
                </a:solidFill>
                <a:latin typeface="微軟正黑體"/>
                <a:ea typeface="微軟正黑體"/>
                <a:cs typeface="微軟正黑體"/>
              </a:rPr>
              <a:t>虛擬</a:t>
            </a:r>
            <a:r>
              <a:rPr lang="zh-TW" altLang="en-US" b="1" dirty="0">
                <a:solidFill>
                  <a:srgbClr val="800000"/>
                </a:solidFill>
                <a:latin typeface="微軟正黑體"/>
                <a:ea typeface="微軟正黑體"/>
                <a:cs typeface="微軟正黑體"/>
              </a:rPr>
              <a:t>網路是以</a:t>
            </a:r>
            <a:r>
              <a:rPr lang="zh-TW" altLang="en-US" b="1" dirty="0" smtClean="0">
                <a:solidFill>
                  <a:srgbClr val="800000"/>
                </a:solidFill>
                <a:latin typeface="微軟正黑體"/>
                <a:ea typeface="微軟正黑體"/>
                <a:cs typeface="微軟正黑體"/>
              </a:rPr>
              <a:t>程式</a:t>
            </a:r>
            <a:r>
              <a:rPr lang="zh-TW" altLang="en-US" b="1" dirty="0">
                <a:solidFill>
                  <a:srgbClr val="800000"/>
                </a:solidFill>
                <a:latin typeface="微軟正黑體"/>
                <a:ea typeface="微軟正黑體"/>
                <a:cs typeface="微軟正黑體"/>
              </a:rPr>
              <a:t>方式佈建及管理，而不受基礎硬體限制</a:t>
            </a:r>
            <a:r>
              <a:rPr lang="zh-TW" altLang="en-US" dirty="0">
                <a:latin typeface="微軟正黑體"/>
                <a:ea typeface="微軟正黑體"/>
                <a:cs typeface="微軟正黑體"/>
              </a:rPr>
              <a:t>。</a:t>
            </a:r>
            <a:r>
              <a:rPr lang="en-US" altLang="zh-TW" dirty="0">
                <a:latin typeface="微軟正黑體"/>
                <a:ea typeface="微軟正黑體"/>
                <a:cs typeface="微軟正黑體"/>
              </a:rPr>
              <a:t>NSX </a:t>
            </a:r>
            <a:r>
              <a:rPr lang="zh-TW" altLang="en-US" dirty="0">
                <a:latin typeface="微軟正黑體"/>
                <a:ea typeface="微軟正黑體"/>
                <a:cs typeface="微軟正黑體"/>
              </a:rPr>
              <a:t>以軟體</a:t>
            </a:r>
            <a:r>
              <a:rPr lang="zh-TW" altLang="en-US" dirty="0" smtClean="0">
                <a:latin typeface="微軟正黑體"/>
                <a:ea typeface="微軟正黑體"/>
                <a:cs typeface="微軟正黑體"/>
              </a:rPr>
              <a:t>重建</a:t>
            </a:r>
            <a:r>
              <a:rPr lang="zh-TW" altLang="en-US" dirty="0">
                <a:latin typeface="微軟正黑體"/>
                <a:ea typeface="微軟正黑體"/>
                <a:cs typeface="微軟正黑體"/>
              </a:rPr>
              <a:t>完整的網路模型，而能夠在幾秒之內建立及佈建任何</a:t>
            </a:r>
            <a:r>
              <a:rPr lang="zh-TW" altLang="en-US" dirty="0" smtClean="0">
                <a:latin typeface="微軟正黑體"/>
                <a:ea typeface="微軟正黑體"/>
                <a:cs typeface="微軟正黑體"/>
              </a:rPr>
              <a:t>網路拓</a:t>
            </a:r>
            <a:r>
              <a:rPr lang="zh-TW" altLang="en-US" dirty="0">
                <a:latin typeface="微軟正黑體"/>
                <a:ea typeface="微軟正黑體"/>
                <a:cs typeface="微軟正黑體"/>
              </a:rPr>
              <a:t>撲，從簡單一直到複雜的多層級網路，且能夠提供</a:t>
            </a:r>
            <a:r>
              <a:rPr lang="zh-TW" altLang="en-US" dirty="0" smtClean="0">
                <a:latin typeface="微軟正黑體"/>
                <a:ea typeface="微軟正黑體"/>
                <a:cs typeface="微軟正黑體"/>
              </a:rPr>
              <a:t>一系列邏輯</a:t>
            </a:r>
            <a:r>
              <a:rPr lang="zh-TW" altLang="en-US" dirty="0">
                <a:latin typeface="微軟正黑體"/>
                <a:ea typeface="微軟正黑體"/>
                <a:cs typeface="微軟正黑體"/>
              </a:rPr>
              <a:t>網路元件和服務，包括邏輯交換器、路由器、防火牆</a:t>
            </a:r>
            <a:r>
              <a:rPr lang="zh-TW" altLang="en-US" dirty="0" smtClean="0">
                <a:latin typeface="微軟正黑體"/>
                <a:ea typeface="微軟正黑體"/>
                <a:cs typeface="微軟正黑體"/>
              </a:rPr>
              <a:t>、負載</a:t>
            </a:r>
            <a:r>
              <a:rPr lang="zh-TW" altLang="en-US" dirty="0">
                <a:latin typeface="微軟正黑體"/>
                <a:ea typeface="微軟正黑體"/>
                <a:cs typeface="微軟正黑體"/>
              </a:rPr>
              <a:t>平衡器、</a:t>
            </a:r>
            <a:r>
              <a:rPr lang="en-US" altLang="zh-TW" dirty="0">
                <a:latin typeface="微軟正黑體"/>
                <a:ea typeface="微軟正黑體"/>
                <a:cs typeface="微軟正黑體"/>
              </a:rPr>
              <a:t>VPN </a:t>
            </a:r>
            <a:r>
              <a:rPr lang="zh-TW" altLang="en-US" dirty="0">
                <a:latin typeface="微軟正黑體"/>
                <a:ea typeface="微軟正黑體"/>
                <a:cs typeface="微軟正黑體"/>
              </a:rPr>
              <a:t>以及工作負載安全性。使用者可透過</a:t>
            </a:r>
            <a:r>
              <a:rPr lang="zh-TW" altLang="en-US" dirty="0" smtClean="0">
                <a:latin typeface="微軟正黑體"/>
                <a:ea typeface="微軟正黑體"/>
                <a:cs typeface="微軟正黑體"/>
              </a:rPr>
              <a:t>這些</a:t>
            </a:r>
            <a:r>
              <a:rPr lang="zh-TW" altLang="en-US" dirty="0">
                <a:latin typeface="微軟正黑體"/>
                <a:ea typeface="微軟正黑體"/>
                <a:cs typeface="微軟正黑體"/>
              </a:rPr>
              <a:t>功能的自訂組合，建立隔離的虛擬網路。</a:t>
            </a:r>
            <a:endParaRPr lang="en-US" dirty="0">
              <a:latin typeface="微軟正黑體"/>
              <a:ea typeface="微軟正黑體"/>
              <a:cs typeface="微軟正黑體"/>
            </a:endParaRPr>
          </a:p>
        </p:txBody>
      </p:sp>
      <p:grpSp>
        <p:nvGrpSpPr>
          <p:cNvPr id="47" name="群組 4"/>
          <p:cNvGrpSpPr/>
          <p:nvPr/>
        </p:nvGrpSpPr>
        <p:grpSpPr>
          <a:xfrm>
            <a:off x="2514600" y="3122744"/>
            <a:ext cx="5240887" cy="3506656"/>
            <a:chOff x="103982" y="1032719"/>
            <a:chExt cx="8051181" cy="4678823"/>
          </a:xfrm>
        </p:grpSpPr>
        <p:pic>
          <p:nvPicPr>
            <p:cNvPr id="48" name="Picture 405" descr="VMW-ICON-3D-vSWITCH-HYPERVISOR-10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5637" y="2327369"/>
              <a:ext cx="1338279" cy="976481"/>
            </a:xfrm>
            <a:prstGeom prst="rect">
              <a:avLst/>
            </a:prstGeom>
          </p:spPr>
        </p:pic>
        <p:pic>
          <p:nvPicPr>
            <p:cNvPr id="49" name="Picture 418" descr="VMW-ICON-3D-vSWITCH-HYPERVISOR-10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8013" y="2678452"/>
              <a:ext cx="1338279" cy="976481"/>
            </a:xfrm>
            <a:prstGeom prst="rect">
              <a:avLst/>
            </a:prstGeom>
          </p:spPr>
        </p:pic>
        <p:pic>
          <p:nvPicPr>
            <p:cNvPr id="52" name="Picture 422" descr="VMW-ICON-3D-vSWITCH-HYPERVISOR-10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257" y="3055875"/>
              <a:ext cx="1338279" cy="976481"/>
            </a:xfrm>
            <a:prstGeom prst="rect">
              <a:avLst/>
            </a:prstGeom>
          </p:spPr>
        </p:pic>
        <p:pic>
          <p:nvPicPr>
            <p:cNvPr id="53" name="Picture 406" descr="VMW-ICON-3D-vSWITCH-HYPERVISOR-10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6884" y="3518731"/>
              <a:ext cx="1338279" cy="976481"/>
            </a:xfrm>
            <a:prstGeom prst="rect">
              <a:avLst/>
            </a:prstGeom>
          </p:spPr>
        </p:pic>
        <p:grpSp>
          <p:nvGrpSpPr>
            <p:cNvPr id="54" name="Group 85"/>
            <p:cNvGrpSpPr/>
            <p:nvPr/>
          </p:nvGrpSpPr>
          <p:grpSpPr>
            <a:xfrm>
              <a:off x="892355" y="2646964"/>
              <a:ext cx="6214454" cy="3027389"/>
              <a:chOff x="892355" y="2646962"/>
              <a:chExt cx="6214454" cy="3027389"/>
            </a:xfrm>
          </p:grpSpPr>
          <p:pic>
            <p:nvPicPr>
              <p:cNvPr id="84" name="Picture 86" descr="VMW-ICON-3D-PHYSICAL-NETWORK-102.png"/>
              <p:cNvPicPr>
                <a:picLocks noChangeAspect="1"/>
              </p:cNvPicPr>
              <p:nvPr/>
            </p:nvPicPr>
            <p:blipFill>
              <a:blip r:embed="rId3" cstate="print">
                <a:alphaModFix amt="7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1432" y="3218152"/>
                <a:ext cx="1286925" cy="855875"/>
              </a:xfrm>
              <a:prstGeom prst="rect">
                <a:avLst/>
              </a:prstGeom>
            </p:spPr>
          </p:pic>
          <p:pic>
            <p:nvPicPr>
              <p:cNvPr id="85" name="Picture 87" descr="VMW-ICON-3D-PHYSICAL-NETWORK-102.png"/>
              <p:cNvPicPr>
                <a:picLocks noChangeAspect="1"/>
              </p:cNvPicPr>
              <p:nvPr/>
            </p:nvPicPr>
            <p:blipFill>
              <a:blip r:embed="rId3" cstate="print">
                <a:alphaModFix amt="7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7724" y="3585213"/>
                <a:ext cx="1286925" cy="855875"/>
              </a:xfrm>
              <a:prstGeom prst="rect">
                <a:avLst/>
              </a:prstGeom>
            </p:spPr>
          </p:pic>
          <p:pic>
            <p:nvPicPr>
              <p:cNvPr id="86" name="Picture 88" descr="VMW-ICON-3D-PHYSICAL-NETWORK-102.png"/>
              <p:cNvPicPr>
                <a:picLocks noChangeAspect="1"/>
              </p:cNvPicPr>
              <p:nvPr/>
            </p:nvPicPr>
            <p:blipFill>
              <a:blip r:embed="rId3" cstate="print">
                <a:alphaModFix amt="7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64860" y="3996301"/>
                <a:ext cx="1286925" cy="855875"/>
              </a:xfrm>
              <a:prstGeom prst="rect">
                <a:avLst/>
              </a:prstGeom>
            </p:spPr>
          </p:pic>
          <p:pic>
            <p:nvPicPr>
              <p:cNvPr id="87" name="Picture 89" descr="VMW-ICON-3D-PHYSICAL-NETWORK-102.png"/>
              <p:cNvPicPr>
                <a:picLocks noChangeAspect="1"/>
              </p:cNvPicPr>
              <p:nvPr/>
            </p:nvPicPr>
            <p:blipFill>
              <a:blip r:embed="rId3" cstate="print">
                <a:alphaModFix amt="7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9884" y="4425277"/>
                <a:ext cx="1286925" cy="855875"/>
              </a:xfrm>
              <a:prstGeom prst="rect">
                <a:avLst/>
              </a:prstGeom>
            </p:spPr>
          </p:pic>
          <p:pic>
            <p:nvPicPr>
              <p:cNvPr id="88" name="Picture 90" descr="VMW-ICON-3D-FIREWALL-101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2355" y="3568980"/>
                <a:ext cx="1316125" cy="602406"/>
              </a:xfrm>
              <a:prstGeom prst="rect">
                <a:avLst/>
              </a:prstGeom>
            </p:spPr>
          </p:pic>
          <p:grpSp>
            <p:nvGrpSpPr>
              <p:cNvPr id="89" name="Group 91"/>
              <p:cNvGrpSpPr/>
              <p:nvPr/>
            </p:nvGrpSpPr>
            <p:grpSpPr>
              <a:xfrm>
                <a:off x="6026035" y="4216400"/>
                <a:ext cx="908170" cy="908170"/>
                <a:chOff x="1234256" y="4937223"/>
                <a:chExt cx="813893" cy="813893"/>
              </a:xfrm>
              <a:scene3d>
                <a:camera prst="isometricTopUp">
                  <a:rot lat="19101527" lon="17834177" rev="4267096"/>
                </a:camera>
                <a:lightRig rig="threePt" dir="t"/>
              </a:scene3d>
            </p:grpSpPr>
            <p:sp>
              <p:nvSpPr>
                <p:cNvPr id="154" name="Rectangle 156"/>
                <p:cNvSpPr/>
                <p:nvPr/>
              </p:nvSpPr>
              <p:spPr bwMode="auto">
                <a:xfrm>
                  <a:off x="1234256" y="4937223"/>
                  <a:ext cx="813893" cy="813893"/>
                </a:xfrm>
                <a:prstGeom prst="rect">
                  <a:avLst/>
                </a:prstGeom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13740000" scaled="0"/>
                </a:gra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40000"/>
                    </a:spcAft>
                  </a:pPr>
                  <a:endParaRPr lang="en-US" dirty="0" err="1" smtClean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155" name="Right Arrow 157"/>
                <p:cNvSpPr/>
                <p:nvPr/>
              </p:nvSpPr>
              <p:spPr bwMode="auto">
                <a:xfrm>
                  <a:off x="1524000" y="4989997"/>
                  <a:ext cx="448733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40000"/>
                    </a:spcAft>
                  </a:pPr>
                  <a:endParaRPr lang="en-US" dirty="0" err="1" smtClean="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56" name="Right Arrow 158"/>
                <p:cNvSpPr/>
                <p:nvPr/>
              </p:nvSpPr>
              <p:spPr bwMode="auto">
                <a:xfrm flipH="1">
                  <a:off x="1312333" y="5159331"/>
                  <a:ext cx="452967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40000"/>
                    </a:spcAft>
                  </a:pPr>
                  <a:endParaRPr lang="en-US" dirty="0" err="1" smtClean="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57" name="Right Arrow 159"/>
                <p:cNvSpPr/>
                <p:nvPr/>
              </p:nvSpPr>
              <p:spPr bwMode="auto">
                <a:xfrm flipH="1">
                  <a:off x="1312332" y="5481068"/>
                  <a:ext cx="452968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40000"/>
                    </a:spcAft>
                  </a:pPr>
                  <a:endParaRPr lang="en-US" dirty="0" err="1" smtClean="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58" name="Right Arrow 160"/>
                <p:cNvSpPr/>
                <p:nvPr/>
              </p:nvSpPr>
              <p:spPr bwMode="auto">
                <a:xfrm>
                  <a:off x="1524000" y="5320199"/>
                  <a:ext cx="448733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40000"/>
                    </a:spcAft>
                  </a:pPr>
                  <a:endParaRPr lang="en-US" dirty="0" err="1" smtClean="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90" name="Group 92"/>
              <p:cNvGrpSpPr/>
              <p:nvPr/>
            </p:nvGrpSpPr>
            <p:grpSpPr>
              <a:xfrm>
                <a:off x="4959234" y="3776132"/>
                <a:ext cx="908170" cy="908170"/>
                <a:chOff x="1234256" y="4937223"/>
                <a:chExt cx="813893" cy="813893"/>
              </a:xfrm>
              <a:scene3d>
                <a:camera prst="isometricTopUp">
                  <a:rot lat="19101527" lon="17834177" rev="4267096"/>
                </a:camera>
                <a:lightRig rig="threePt" dir="t"/>
              </a:scene3d>
            </p:grpSpPr>
            <p:sp>
              <p:nvSpPr>
                <p:cNvPr id="149" name="Rectangle 151"/>
                <p:cNvSpPr/>
                <p:nvPr/>
              </p:nvSpPr>
              <p:spPr bwMode="auto">
                <a:xfrm>
                  <a:off x="1234256" y="4937223"/>
                  <a:ext cx="813893" cy="813893"/>
                </a:xfrm>
                <a:prstGeom prst="rect">
                  <a:avLst/>
                </a:prstGeom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13740000" scaled="0"/>
                </a:gra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40000"/>
                    </a:spcAft>
                  </a:pPr>
                  <a:endParaRPr lang="en-US" dirty="0" err="1" smtClean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150" name="Right Arrow 152"/>
                <p:cNvSpPr/>
                <p:nvPr/>
              </p:nvSpPr>
              <p:spPr bwMode="auto">
                <a:xfrm>
                  <a:off x="1524000" y="4989997"/>
                  <a:ext cx="448733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40000"/>
                    </a:spcAft>
                  </a:pPr>
                  <a:endParaRPr lang="en-US" dirty="0" err="1" smtClean="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51" name="Right Arrow 153"/>
                <p:cNvSpPr/>
                <p:nvPr/>
              </p:nvSpPr>
              <p:spPr bwMode="auto">
                <a:xfrm flipH="1">
                  <a:off x="1312333" y="5159331"/>
                  <a:ext cx="452967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40000"/>
                    </a:spcAft>
                  </a:pPr>
                  <a:endParaRPr lang="en-US" dirty="0" err="1" smtClean="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52" name="Right Arrow 154"/>
                <p:cNvSpPr/>
                <p:nvPr/>
              </p:nvSpPr>
              <p:spPr bwMode="auto">
                <a:xfrm flipH="1">
                  <a:off x="1312332" y="5481068"/>
                  <a:ext cx="452968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40000"/>
                    </a:spcAft>
                  </a:pPr>
                  <a:endParaRPr lang="en-US" dirty="0" err="1" smtClean="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53" name="Right Arrow 155"/>
                <p:cNvSpPr/>
                <p:nvPr/>
              </p:nvSpPr>
              <p:spPr bwMode="auto">
                <a:xfrm>
                  <a:off x="1524000" y="5320199"/>
                  <a:ext cx="448733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40000"/>
                    </a:spcAft>
                  </a:pPr>
                  <a:endParaRPr lang="en-US" dirty="0" err="1" smtClean="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91" name="Group 93"/>
              <p:cNvGrpSpPr/>
              <p:nvPr/>
            </p:nvGrpSpPr>
            <p:grpSpPr>
              <a:xfrm>
                <a:off x="3917833" y="3369735"/>
                <a:ext cx="908170" cy="908170"/>
                <a:chOff x="1234256" y="4937223"/>
                <a:chExt cx="813893" cy="813893"/>
              </a:xfrm>
              <a:scene3d>
                <a:camera prst="isometricTopUp">
                  <a:rot lat="19101527" lon="17834177" rev="4267096"/>
                </a:camera>
                <a:lightRig rig="threePt" dir="t"/>
              </a:scene3d>
            </p:grpSpPr>
            <p:sp>
              <p:nvSpPr>
                <p:cNvPr id="144" name="Rectangle 146"/>
                <p:cNvSpPr/>
                <p:nvPr/>
              </p:nvSpPr>
              <p:spPr bwMode="auto">
                <a:xfrm>
                  <a:off x="1234256" y="4937223"/>
                  <a:ext cx="813893" cy="813893"/>
                </a:xfrm>
                <a:prstGeom prst="rect">
                  <a:avLst/>
                </a:prstGeom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13740000" scaled="0"/>
                </a:gra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40000"/>
                    </a:spcAft>
                  </a:pPr>
                  <a:endParaRPr lang="en-US" dirty="0" err="1" smtClean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145" name="Right Arrow 147"/>
                <p:cNvSpPr/>
                <p:nvPr/>
              </p:nvSpPr>
              <p:spPr bwMode="auto">
                <a:xfrm>
                  <a:off x="1524000" y="4989997"/>
                  <a:ext cx="448733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40000"/>
                    </a:spcAft>
                  </a:pPr>
                  <a:endParaRPr lang="en-US" dirty="0" err="1" smtClean="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46" name="Right Arrow 148"/>
                <p:cNvSpPr/>
                <p:nvPr/>
              </p:nvSpPr>
              <p:spPr bwMode="auto">
                <a:xfrm flipH="1">
                  <a:off x="1312333" y="5159331"/>
                  <a:ext cx="452967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40000"/>
                    </a:spcAft>
                  </a:pPr>
                  <a:endParaRPr lang="en-US" dirty="0" err="1" smtClean="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47" name="Right Arrow 149"/>
                <p:cNvSpPr/>
                <p:nvPr/>
              </p:nvSpPr>
              <p:spPr bwMode="auto">
                <a:xfrm flipH="1">
                  <a:off x="1312332" y="5481068"/>
                  <a:ext cx="452968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40000"/>
                    </a:spcAft>
                  </a:pPr>
                  <a:endParaRPr lang="en-US" dirty="0" err="1" smtClean="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48" name="Right Arrow 150"/>
                <p:cNvSpPr/>
                <p:nvPr/>
              </p:nvSpPr>
              <p:spPr bwMode="auto">
                <a:xfrm>
                  <a:off x="1524000" y="5320199"/>
                  <a:ext cx="448733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40000"/>
                    </a:spcAft>
                  </a:pPr>
                  <a:endParaRPr lang="en-US" dirty="0" err="1" smtClean="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92" name="Group 94"/>
              <p:cNvGrpSpPr/>
              <p:nvPr/>
            </p:nvGrpSpPr>
            <p:grpSpPr>
              <a:xfrm>
                <a:off x="2952635" y="3022607"/>
                <a:ext cx="908170" cy="908170"/>
                <a:chOff x="1234256" y="4937223"/>
                <a:chExt cx="813893" cy="813893"/>
              </a:xfrm>
              <a:scene3d>
                <a:camera prst="isometricTopUp">
                  <a:rot lat="19101527" lon="17834177" rev="4267096"/>
                </a:camera>
                <a:lightRig rig="threePt" dir="t"/>
              </a:scene3d>
            </p:grpSpPr>
            <p:sp>
              <p:nvSpPr>
                <p:cNvPr id="139" name="Rectangle 141"/>
                <p:cNvSpPr/>
                <p:nvPr/>
              </p:nvSpPr>
              <p:spPr bwMode="auto">
                <a:xfrm>
                  <a:off x="1234256" y="4937223"/>
                  <a:ext cx="813893" cy="813893"/>
                </a:xfrm>
                <a:prstGeom prst="rect">
                  <a:avLst/>
                </a:prstGeom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13740000" scaled="0"/>
                </a:gra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40000"/>
                    </a:spcAft>
                  </a:pPr>
                  <a:endParaRPr lang="en-US" dirty="0" err="1" smtClean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140" name="Right Arrow 142"/>
                <p:cNvSpPr/>
                <p:nvPr/>
              </p:nvSpPr>
              <p:spPr bwMode="auto">
                <a:xfrm>
                  <a:off x="1524000" y="4989997"/>
                  <a:ext cx="448733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40000"/>
                    </a:spcAft>
                  </a:pPr>
                  <a:endParaRPr lang="en-US" dirty="0" err="1" smtClean="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41" name="Right Arrow 143"/>
                <p:cNvSpPr/>
                <p:nvPr/>
              </p:nvSpPr>
              <p:spPr bwMode="auto">
                <a:xfrm flipH="1">
                  <a:off x="1312333" y="5159331"/>
                  <a:ext cx="452967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40000"/>
                    </a:spcAft>
                  </a:pPr>
                  <a:endParaRPr lang="en-US" dirty="0" err="1" smtClean="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42" name="Right Arrow 144"/>
                <p:cNvSpPr/>
                <p:nvPr/>
              </p:nvSpPr>
              <p:spPr bwMode="auto">
                <a:xfrm flipH="1">
                  <a:off x="1312332" y="5481068"/>
                  <a:ext cx="452968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40000"/>
                    </a:spcAft>
                  </a:pPr>
                  <a:endParaRPr lang="en-US" dirty="0" err="1" smtClean="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43" name="Right Arrow 145"/>
                <p:cNvSpPr/>
                <p:nvPr/>
              </p:nvSpPr>
              <p:spPr bwMode="auto">
                <a:xfrm>
                  <a:off x="1524000" y="5320199"/>
                  <a:ext cx="448733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40000"/>
                    </a:spcAft>
                  </a:pPr>
                  <a:endParaRPr lang="en-US" dirty="0" err="1" smtClean="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93" name="Freeform 95"/>
              <p:cNvSpPr/>
              <p:nvPr/>
            </p:nvSpPr>
            <p:spPr>
              <a:xfrm>
                <a:off x="5270036" y="4487875"/>
                <a:ext cx="690498" cy="312725"/>
              </a:xfrm>
              <a:custGeom>
                <a:avLst/>
                <a:gdLst>
                  <a:gd name="connsiteX0" fmla="*/ 117834 w 739293"/>
                  <a:gd name="connsiteY0" fmla="*/ 0 h 321826"/>
                  <a:gd name="connsiteX1" fmla="*/ 36774 w 739293"/>
                  <a:gd name="connsiteY1" fmla="*/ 54045 h 321826"/>
                  <a:gd name="connsiteX2" fmla="*/ 640220 w 739293"/>
                  <a:gd name="connsiteY2" fmla="*/ 315259 h 321826"/>
                  <a:gd name="connsiteX3" fmla="*/ 739293 w 739293"/>
                  <a:gd name="connsiteY3" fmla="*/ 243200 h 321826"/>
                  <a:gd name="connsiteX0" fmla="*/ 60341 w 681800"/>
                  <a:gd name="connsiteY0" fmla="*/ 0 h 319579"/>
                  <a:gd name="connsiteX1" fmla="*/ 68181 w 681800"/>
                  <a:gd name="connsiteY1" fmla="*/ 98495 h 319579"/>
                  <a:gd name="connsiteX2" fmla="*/ 582727 w 681800"/>
                  <a:gd name="connsiteY2" fmla="*/ 315259 h 319579"/>
                  <a:gd name="connsiteX3" fmla="*/ 681800 w 681800"/>
                  <a:gd name="connsiteY3" fmla="*/ 243200 h 319579"/>
                  <a:gd name="connsiteX0" fmla="*/ 62654 w 684113"/>
                  <a:gd name="connsiteY0" fmla="*/ 0 h 319579"/>
                  <a:gd name="connsiteX1" fmla="*/ 70494 w 684113"/>
                  <a:gd name="connsiteY1" fmla="*/ 98495 h 319579"/>
                  <a:gd name="connsiteX2" fmla="*/ 585040 w 684113"/>
                  <a:gd name="connsiteY2" fmla="*/ 315259 h 319579"/>
                  <a:gd name="connsiteX3" fmla="*/ 684113 w 684113"/>
                  <a:gd name="connsiteY3" fmla="*/ 243200 h 319579"/>
                  <a:gd name="connsiteX0" fmla="*/ 47087 w 668546"/>
                  <a:gd name="connsiteY0" fmla="*/ 0 h 319132"/>
                  <a:gd name="connsiteX1" fmla="*/ 93027 w 668546"/>
                  <a:gd name="connsiteY1" fmla="*/ 108020 h 319132"/>
                  <a:gd name="connsiteX2" fmla="*/ 569473 w 668546"/>
                  <a:gd name="connsiteY2" fmla="*/ 315259 h 319132"/>
                  <a:gd name="connsiteX3" fmla="*/ 668546 w 668546"/>
                  <a:gd name="connsiteY3" fmla="*/ 243200 h 319132"/>
                  <a:gd name="connsiteX0" fmla="*/ 42122 w 663581"/>
                  <a:gd name="connsiteY0" fmla="*/ 0 h 289199"/>
                  <a:gd name="connsiteX1" fmla="*/ 88062 w 663581"/>
                  <a:gd name="connsiteY1" fmla="*/ 108020 h 289199"/>
                  <a:gd name="connsiteX2" fmla="*/ 488308 w 663581"/>
                  <a:gd name="connsiteY2" fmla="*/ 283509 h 289199"/>
                  <a:gd name="connsiteX3" fmla="*/ 663581 w 663581"/>
                  <a:gd name="connsiteY3" fmla="*/ 243200 h 289199"/>
                  <a:gd name="connsiteX0" fmla="*/ 48329 w 647563"/>
                  <a:gd name="connsiteY0" fmla="*/ 0 h 286024"/>
                  <a:gd name="connsiteX1" fmla="*/ 72044 w 647563"/>
                  <a:gd name="connsiteY1" fmla="*/ 104845 h 286024"/>
                  <a:gd name="connsiteX2" fmla="*/ 472290 w 647563"/>
                  <a:gd name="connsiteY2" fmla="*/ 280334 h 286024"/>
                  <a:gd name="connsiteX3" fmla="*/ 647563 w 647563"/>
                  <a:gd name="connsiteY3" fmla="*/ 240025 h 286024"/>
                  <a:gd name="connsiteX0" fmla="*/ 40213 w 639447"/>
                  <a:gd name="connsiteY0" fmla="*/ 0 h 286024"/>
                  <a:gd name="connsiteX1" fmla="*/ 63928 w 639447"/>
                  <a:gd name="connsiteY1" fmla="*/ 104845 h 286024"/>
                  <a:gd name="connsiteX2" fmla="*/ 464174 w 639447"/>
                  <a:gd name="connsiteY2" fmla="*/ 280334 h 286024"/>
                  <a:gd name="connsiteX3" fmla="*/ 639447 w 639447"/>
                  <a:gd name="connsiteY3" fmla="*/ 240025 h 286024"/>
                  <a:gd name="connsiteX0" fmla="*/ 29449 w 628683"/>
                  <a:gd name="connsiteY0" fmla="*/ 0 h 285457"/>
                  <a:gd name="connsiteX1" fmla="*/ 88089 w 628683"/>
                  <a:gd name="connsiteY1" fmla="*/ 114370 h 285457"/>
                  <a:gd name="connsiteX2" fmla="*/ 453410 w 628683"/>
                  <a:gd name="connsiteY2" fmla="*/ 280334 h 285457"/>
                  <a:gd name="connsiteX3" fmla="*/ 628683 w 628683"/>
                  <a:gd name="connsiteY3" fmla="*/ 240025 h 285457"/>
                  <a:gd name="connsiteX0" fmla="*/ 39008 w 638242"/>
                  <a:gd name="connsiteY0" fmla="*/ 0 h 285086"/>
                  <a:gd name="connsiteX1" fmla="*/ 65898 w 638242"/>
                  <a:gd name="connsiteY1" fmla="*/ 120720 h 285086"/>
                  <a:gd name="connsiteX2" fmla="*/ 462969 w 638242"/>
                  <a:gd name="connsiteY2" fmla="*/ 280334 h 285086"/>
                  <a:gd name="connsiteX3" fmla="*/ 638242 w 638242"/>
                  <a:gd name="connsiteY3" fmla="*/ 240025 h 285086"/>
                  <a:gd name="connsiteX0" fmla="*/ 37046 w 642630"/>
                  <a:gd name="connsiteY0" fmla="*/ 0 h 291436"/>
                  <a:gd name="connsiteX1" fmla="*/ 70286 w 642630"/>
                  <a:gd name="connsiteY1" fmla="*/ 127070 h 291436"/>
                  <a:gd name="connsiteX2" fmla="*/ 467357 w 642630"/>
                  <a:gd name="connsiteY2" fmla="*/ 286684 h 291436"/>
                  <a:gd name="connsiteX3" fmla="*/ 642630 w 642630"/>
                  <a:gd name="connsiteY3" fmla="*/ 246375 h 29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2630" h="291436">
                    <a:moveTo>
                      <a:pt x="37046" y="0"/>
                    </a:moveTo>
                    <a:cubicBezTo>
                      <a:pt x="-27966" y="48376"/>
                      <a:pt x="-1432" y="79289"/>
                      <a:pt x="70286" y="127070"/>
                    </a:cubicBezTo>
                    <a:cubicBezTo>
                      <a:pt x="142004" y="174851"/>
                      <a:pt x="371966" y="266800"/>
                      <a:pt x="467357" y="286684"/>
                    </a:cubicBezTo>
                    <a:cubicBezTo>
                      <a:pt x="562748" y="306568"/>
                      <a:pt x="624617" y="258385"/>
                      <a:pt x="642630" y="246375"/>
                    </a:cubicBezTo>
                  </a:path>
                </a:pathLst>
              </a:custGeom>
              <a:ln w="28575" cmpd="sng">
                <a:solidFill>
                  <a:schemeClr val="tx1"/>
                </a:solidFill>
              </a:ln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40000"/>
                  </a:spcAft>
                </a:pPr>
                <a:endParaRPr lang="en-US" sz="2400" smtClean="0">
                  <a:solidFill>
                    <a:srgbClr val="0095D3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4" name="Freeform 96"/>
              <p:cNvSpPr/>
              <p:nvPr/>
            </p:nvSpPr>
            <p:spPr>
              <a:xfrm>
                <a:off x="4237102" y="4098408"/>
                <a:ext cx="648163" cy="287325"/>
              </a:xfrm>
              <a:custGeom>
                <a:avLst/>
                <a:gdLst>
                  <a:gd name="connsiteX0" fmla="*/ 117834 w 739293"/>
                  <a:gd name="connsiteY0" fmla="*/ 0 h 321826"/>
                  <a:gd name="connsiteX1" fmla="*/ 36774 w 739293"/>
                  <a:gd name="connsiteY1" fmla="*/ 54045 h 321826"/>
                  <a:gd name="connsiteX2" fmla="*/ 640220 w 739293"/>
                  <a:gd name="connsiteY2" fmla="*/ 315259 h 321826"/>
                  <a:gd name="connsiteX3" fmla="*/ 739293 w 739293"/>
                  <a:gd name="connsiteY3" fmla="*/ 243200 h 321826"/>
                  <a:gd name="connsiteX0" fmla="*/ 60341 w 681800"/>
                  <a:gd name="connsiteY0" fmla="*/ 0 h 319579"/>
                  <a:gd name="connsiteX1" fmla="*/ 68181 w 681800"/>
                  <a:gd name="connsiteY1" fmla="*/ 98495 h 319579"/>
                  <a:gd name="connsiteX2" fmla="*/ 582727 w 681800"/>
                  <a:gd name="connsiteY2" fmla="*/ 315259 h 319579"/>
                  <a:gd name="connsiteX3" fmla="*/ 681800 w 681800"/>
                  <a:gd name="connsiteY3" fmla="*/ 243200 h 319579"/>
                  <a:gd name="connsiteX0" fmla="*/ 62654 w 684113"/>
                  <a:gd name="connsiteY0" fmla="*/ 0 h 319579"/>
                  <a:gd name="connsiteX1" fmla="*/ 70494 w 684113"/>
                  <a:gd name="connsiteY1" fmla="*/ 98495 h 319579"/>
                  <a:gd name="connsiteX2" fmla="*/ 585040 w 684113"/>
                  <a:gd name="connsiteY2" fmla="*/ 315259 h 319579"/>
                  <a:gd name="connsiteX3" fmla="*/ 684113 w 684113"/>
                  <a:gd name="connsiteY3" fmla="*/ 243200 h 319579"/>
                  <a:gd name="connsiteX0" fmla="*/ 47087 w 668546"/>
                  <a:gd name="connsiteY0" fmla="*/ 0 h 319132"/>
                  <a:gd name="connsiteX1" fmla="*/ 93027 w 668546"/>
                  <a:gd name="connsiteY1" fmla="*/ 108020 h 319132"/>
                  <a:gd name="connsiteX2" fmla="*/ 569473 w 668546"/>
                  <a:gd name="connsiteY2" fmla="*/ 315259 h 319132"/>
                  <a:gd name="connsiteX3" fmla="*/ 668546 w 668546"/>
                  <a:gd name="connsiteY3" fmla="*/ 243200 h 319132"/>
                  <a:gd name="connsiteX0" fmla="*/ 42122 w 663581"/>
                  <a:gd name="connsiteY0" fmla="*/ 0 h 289199"/>
                  <a:gd name="connsiteX1" fmla="*/ 88062 w 663581"/>
                  <a:gd name="connsiteY1" fmla="*/ 108020 h 289199"/>
                  <a:gd name="connsiteX2" fmla="*/ 488308 w 663581"/>
                  <a:gd name="connsiteY2" fmla="*/ 283509 h 289199"/>
                  <a:gd name="connsiteX3" fmla="*/ 663581 w 663581"/>
                  <a:gd name="connsiteY3" fmla="*/ 243200 h 289199"/>
                  <a:gd name="connsiteX0" fmla="*/ 48329 w 647563"/>
                  <a:gd name="connsiteY0" fmla="*/ 0 h 286024"/>
                  <a:gd name="connsiteX1" fmla="*/ 72044 w 647563"/>
                  <a:gd name="connsiteY1" fmla="*/ 104845 h 286024"/>
                  <a:gd name="connsiteX2" fmla="*/ 472290 w 647563"/>
                  <a:gd name="connsiteY2" fmla="*/ 280334 h 286024"/>
                  <a:gd name="connsiteX3" fmla="*/ 647563 w 647563"/>
                  <a:gd name="connsiteY3" fmla="*/ 240025 h 286024"/>
                  <a:gd name="connsiteX0" fmla="*/ 40213 w 639447"/>
                  <a:gd name="connsiteY0" fmla="*/ 0 h 286024"/>
                  <a:gd name="connsiteX1" fmla="*/ 63928 w 639447"/>
                  <a:gd name="connsiteY1" fmla="*/ 104845 h 286024"/>
                  <a:gd name="connsiteX2" fmla="*/ 464174 w 639447"/>
                  <a:gd name="connsiteY2" fmla="*/ 280334 h 286024"/>
                  <a:gd name="connsiteX3" fmla="*/ 639447 w 639447"/>
                  <a:gd name="connsiteY3" fmla="*/ 240025 h 286024"/>
                  <a:gd name="connsiteX0" fmla="*/ 29449 w 628683"/>
                  <a:gd name="connsiteY0" fmla="*/ 0 h 285457"/>
                  <a:gd name="connsiteX1" fmla="*/ 88089 w 628683"/>
                  <a:gd name="connsiteY1" fmla="*/ 114370 h 285457"/>
                  <a:gd name="connsiteX2" fmla="*/ 453410 w 628683"/>
                  <a:gd name="connsiteY2" fmla="*/ 280334 h 285457"/>
                  <a:gd name="connsiteX3" fmla="*/ 628683 w 628683"/>
                  <a:gd name="connsiteY3" fmla="*/ 240025 h 285457"/>
                  <a:gd name="connsiteX0" fmla="*/ 39008 w 638242"/>
                  <a:gd name="connsiteY0" fmla="*/ 0 h 285086"/>
                  <a:gd name="connsiteX1" fmla="*/ 65898 w 638242"/>
                  <a:gd name="connsiteY1" fmla="*/ 120720 h 285086"/>
                  <a:gd name="connsiteX2" fmla="*/ 462969 w 638242"/>
                  <a:gd name="connsiteY2" fmla="*/ 280334 h 285086"/>
                  <a:gd name="connsiteX3" fmla="*/ 638242 w 638242"/>
                  <a:gd name="connsiteY3" fmla="*/ 240025 h 285086"/>
                  <a:gd name="connsiteX0" fmla="*/ 37046 w 642630"/>
                  <a:gd name="connsiteY0" fmla="*/ 0 h 291436"/>
                  <a:gd name="connsiteX1" fmla="*/ 70286 w 642630"/>
                  <a:gd name="connsiteY1" fmla="*/ 127070 h 291436"/>
                  <a:gd name="connsiteX2" fmla="*/ 467357 w 642630"/>
                  <a:gd name="connsiteY2" fmla="*/ 286684 h 291436"/>
                  <a:gd name="connsiteX3" fmla="*/ 642630 w 642630"/>
                  <a:gd name="connsiteY3" fmla="*/ 246375 h 29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2630" h="291436">
                    <a:moveTo>
                      <a:pt x="37046" y="0"/>
                    </a:moveTo>
                    <a:cubicBezTo>
                      <a:pt x="-27966" y="48376"/>
                      <a:pt x="-1432" y="79289"/>
                      <a:pt x="70286" y="127070"/>
                    </a:cubicBezTo>
                    <a:cubicBezTo>
                      <a:pt x="142004" y="174851"/>
                      <a:pt x="371966" y="266800"/>
                      <a:pt x="467357" y="286684"/>
                    </a:cubicBezTo>
                    <a:cubicBezTo>
                      <a:pt x="562748" y="306568"/>
                      <a:pt x="624617" y="258385"/>
                      <a:pt x="642630" y="246375"/>
                    </a:cubicBezTo>
                  </a:path>
                </a:pathLst>
              </a:custGeom>
              <a:ln w="28575" cmpd="sng">
                <a:solidFill>
                  <a:schemeClr val="tx1"/>
                </a:solidFill>
              </a:ln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40000"/>
                  </a:spcAft>
                </a:pPr>
                <a:endParaRPr lang="en-US" sz="2400" smtClean="0">
                  <a:solidFill>
                    <a:srgbClr val="0095D3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95" name="Freeform 97"/>
              <p:cNvSpPr/>
              <p:nvPr/>
            </p:nvSpPr>
            <p:spPr>
              <a:xfrm>
                <a:off x="3254970" y="3708941"/>
                <a:ext cx="555030" cy="253459"/>
              </a:xfrm>
              <a:custGeom>
                <a:avLst/>
                <a:gdLst>
                  <a:gd name="connsiteX0" fmla="*/ 117834 w 739293"/>
                  <a:gd name="connsiteY0" fmla="*/ 0 h 321826"/>
                  <a:gd name="connsiteX1" fmla="*/ 36774 w 739293"/>
                  <a:gd name="connsiteY1" fmla="*/ 54045 h 321826"/>
                  <a:gd name="connsiteX2" fmla="*/ 640220 w 739293"/>
                  <a:gd name="connsiteY2" fmla="*/ 315259 h 321826"/>
                  <a:gd name="connsiteX3" fmla="*/ 739293 w 739293"/>
                  <a:gd name="connsiteY3" fmla="*/ 243200 h 321826"/>
                  <a:gd name="connsiteX0" fmla="*/ 60341 w 681800"/>
                  <a:gd name="connsiteY0" fmla="*/ 0 h 319579"/>
                  <a:gd name="connsiteX1" fmla="*/ 68181 w 681800"/>
                  <a:gd name="connsiteY1" fmla="*/ 98495 h 319579"/>
                  <a:gd name="connsiteX2" fmla="*/ 582727 w 681800"/>
                  <a:gd name="connsiteY2" fmla="*/ 315259 h 319579"/>
                  <a:gd name="connsiteX3" fmla="*/ 681800 w 681800"/>
                  <a:gd name="connsiteY3" fmla="*/ 243200 h 319579"/>
                  <a:gd name="connsiteX0" fmla="*/ 62654 w 684113"/>
                  <a:gd name="connsiteY0" fmla="*/ 0 h 319579"/>
                  <a:gd name="connsiteX1" fmla="*/ 70494 w 684113"/>
                  <a:gd name="connsiteY1" fmla="*/ 98495 h 319579"/>
                  <a:gd name="connsiteX2" fmla="*/ 585040 w 684113"/>
                  <a:gd name="connsiteY2" fmla="*/ 315259 h 319579"/>
                  <a:gd name="connsiteX3" fmla="*/ 684113 w 684113"/>
                  <a:gd name="connsiteY3" fmla="*/ 243200 h 319579"/>
                  <a:gd name="connsiteX0" fmla="*/ 47087 w 668546"/>
                  <a:gd name="connsiteY0" fmla="*/ 0 h 319132"/>
                  <a:gd name="connsiteX1" fmla="*/ 93027 w 668546"/>
                  <a:gd name="connsiteY1" fmla="*/ 108020 h 319132"/>
                  <a:gd name="connsiteX2" fmla="*/ 569473 w 668546"/>
                  <a:gd name="connsiteY2" fmla="*/ 315259 h 319132"/>
                  <a:gd name="connsiteX3" fmla="*/ 668546 w 668546"/>
                  <a:gd name="connsiteY3" fmla="*/ 243200 h 319132"/>
                  <a:gd name="connsiteX0" fmla="*/ 42122 w 663581"/>
                  <a:gd name="connsiteY0" fmla="*/ 0 h 289199"/>
                  <a:gd name="connsiteX1" fmla="*/ 88062 w 663581"/>
                  <a:gd name="connsiteY1" fmla="*/ 108020 h 289199"/>
                  <a:gd name="connsiteX2" fmla="*/ 488308 w 663581"/>
                  <a:gd name="connsiteY2" fmla="*/ 283509 h 289199"/>
                  <a:gd name="connsiteX3" fmla="*/ 663581 w 663581"/>
                  <a:gd name="connsiteY3" fmla="*/ 243200 h 289199"/>
                  <a:gd name="connsiteX0" fmla="*/ 48329 w 647563"/>
                  <a:gd name="connsiteY0" fmla="*/ 0 h 286024"/>
                  <a:gd name="connsiteX1" fmla="*/ 72044 w 647563"/>
                  <a:gd name="connsiteY1" fmla="*/ 104845 h 286024"/>
                  <a:gd name="connsiteX2" fmla="*/ 472290 w 647563"/>
                  <a:gd name="connsiteY2" fmla="*/ 280334 h 286024"/>
                  <a:gd name="connsiteX3" fmla="*/ 647563 w 647563"/>
                  <a:gd name="connsiteY3" fmla="*/ 240025 h 286024"/>
                  <a:gd name="connsiteX0" fmla="*/ 40213 w 639447"/>
                  <a:gd name="connsiteY0" fmla="*/ 0 h 286024"/>
                  <a:gd name="connsiteX1" fmla="*/ 63928 w 639447"/>
                  <a:gd name="connsiteY1" fmla="*/ 104845 h 286024"/>
                  <a:gd name="connsiteX2" fmla="*/ 464174 w 639447"/>
                  <a:gd name="connsiteY2" fmla="*/ 280334 h 286024"/>
                  <a:gd name="connsiteX3" fmla="*/ 639447 w 639447"/>
                  <a:gd name="connsiteY3" fmla="*/ 240025 h 286024"/>
                  <a:gd name="connsiteX0" fmla="*/ 29449 w 628683"/>
                  <a:gd name="connsiteY0" fmla="*/ 0 h 285457"/>
                  <a:gd name="connsiteX1" fmla="*/ 88089 w 628683"/>
                  <a:gd name="connsiteY1" fmla="*/ 114370 h 285457"/>
                  <a:gd name="connsiteX2" fmla="*/ 453410 w 628683"/>
                  <a:gd name="connsiteY2" fmla="*/ 280334 h 285457"/>
                  <a:gd name="connsiteX3" fmla="*/ 628683 w 628683"/>
                  <a:gd name="connsiteY3" fmla="*/ 240025 h 285457"/>
                  <a:gd name="connsiteX0" fmla="*/ 39008 w 638242"/>
                  <a:gd name="connsiteY0" fmla="*/ 0 h 285086"/>
                  <a:gd name="connsiteX1" fmla="*/ 65898 w 638242"/>
                  <a:gd name="connsiteY1" fmla="*/ 120720 h 285086"/>
                  <a:gd name="connsiteX2" fmla="*/ 462969 w 638242"/>
                  <a:gd name="connsiteY2" fmla="*/ 280334 h 285086"/>
                  <a:gd name="connsiteX3" fmla="*/ 638242 w 638242"/>
                  <a:gd name="connsiteY3" fmla="*/ 240025 h 285086"/>
                  <a:gd name="connsiteX0" fmla="*/ 37046 w 642630"/>
                  <a:gd name="connsiteY0" fmla="*/ 0 h 291436"/>
                  <a:gd name="connsiteX1" fmla="*/ 70286 w 642630"/>
                  <a:gd name="connsiteY1" fmla="*/ 127070 h 291436"/>
                  <a:gd name="connsiteX2" fmla="*/ 467357 w 642630"/>
                  <a:gd name="connsiteY2" fmla="*/ 286684 h 291436"/>
                  <a:gd name="connsiteX3" fmla="*/ 642630 w 642630"/>
                  <a:gd name="connsiteY3" fmla="*/ 246375 h 29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2630" h="291436">
                    <a:moveTo>
                      <a:pt x="37046" y="0"/>
                    </a:moveTo>
                    <a:cubicBezTo>
                      <a:pt x="-27966" y="48376"/>
                      <a:pt x="-1432" y="79289"/>
                      <a:pt x="70286" y="127070"/>
                    </a:cubicBezTo>
                    <a:cubicBezTo>
                      <a:pt x="142004" y="174851"/>
                      <a:pt x="371966" y="266800"/>
                      <a:pt x="467357" y="286684"/>
                    </a:cubicBezTo>
                    <a:cubicBezTo>
                      <a:pt x="562748" y="306568"/>
                      <a:pt x="624617" y="258385"/>
                      <a:pt x="642630" y="246375"/>
                    </a:cubicBezTo>
                  </a:path>
                </a:pathLst>
              </a:custGeom>
              <a:ln w="28575" cmpd="sng">
                <a:solidFill>
                  <a:schemeClr val="tx1"/>
                </a:solidFill>
              </a:ln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40000"/>
                  </a:spcAft>
                </a:pPr>
                <a:endParaRPr lang="en-US" sz="2400" smtClean="0">
                  <a:solidFill>
                    <a:srgbClr val="0095D3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cxnSp>
            <p:nvCxnSpPr>
              <p:cNvPr id="96" name="Straight Connector 98"/>
              <p:cNvCxnSpPr/>
              <p:nvPr/>
            </p:nvCxnSpPr>
            <p:spPr bwMode="auto">
              <a:xfrm flipV="1">
                <a:off x="5740576" y="4934086"/>
                <a:ext cx="608711" cy="253923"/>
              </a:xfrm>
              <a:prstGeom prst="line">
                <a:avLst/>
              </a:prstGeom>
              <a:solidFill>
                <a:srgbClr val="0095D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7" name="Straight Connector 99"/>
              <p:cNvCxnSpPr/>
              <p:nvPr/>
            </p:nvCxnSpPr>
            <p:spPr bwMode="auto">
              <a:xfrm>
                <a:off x="3022315" y="3939884"/>
                <a:ext cx="770752" cy="107183"/>
              </a:xfrm>
              <a:prstGeom prst="line">
                <a:avLst/>
              </a:prstGeom>
              <a:solidFill>
                <a:srgbClr val="0095D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8" name="Straight Connector 100"/>
              <p:cNvCxnSpPr/>
              <p:nvPr/>
            </p:nvCxnSpPr>
            <p:spPr bwMode="auto">
              <a:xfrm flipH="1" flipV="1">
                <a:off x="3279405" y="3839855"/>
                <a:ext cx="200395" cy="342678"/>
              </a:xfrm>
              <a:prstGeom prst="line">
                <a:avLst/>
              </a:prstGeom>
              <a:solidFill>
                <a:srgbClr val="0095D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Straight Connector 101"/>
              <p:cNvCxnSpPr/>
              <p:nvPr/>
            </p:nvCxnSpPr>
            <p:spPr bwMode="auto">
              <a:xfrm flipV="1">
                <a:off x="2294642" y="3570952"/>
                <a:ext cx="608711" cy="253923"/>
              </a:xfrm>
              <a:prstGeom prst="line">
                <a:avLst/>
              </a:prstGeom>
              <a:solidFill>
                <a:srgbClr val="0095D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Straight Connector 102"/>
              <p:cNvCxnSpPr/>
              <p:nvPr/>
            </p:nvCxnSpPr>
            <p:spPr bwMode="auto">
              <a:xfrm>
                <a:off x="4004448" y="4329350"/>
                <a:ext cx="872352" cy="141050"/>
              </a:xfrm>
              <a:prstGeom prst="line">
                <a:avLst/>
              </a:prstGeom>
              <a:solidFill>
                <a:srgbClr val="0095D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Straight Connector 103"/>
              <p:cNvCxnSpPr/>
              <p:nvPr/>
            </p:nvCxnSpPr>
            <p:spPr bwMode="auto">
              <a:xfrm flipH="1" flipV="1">
                <a:off x="4261538" y="4229321"/>
                <a:ext cx="200396" cy="342678"/>
              </a:xfrm>
              <a:prstGeom prst="line">
                <a:avLst/>
              </a:prstGeom>
              <a:solidFill>
                <a:srgbClr val="0095D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Straight Connector 104"/>
              <p:cNvCxnSpPr/>
              <p:nvPr/>
            </p:nvCxnSpPr>
            <p:spPr bwMode="auto">
              <a:xfrm>
                <a:off x="5028915" y="4718816"/>
                <a:ext cx="914685" cy="174917"/>
              </a:xfrm>
              <a:prstGeom prst="line">
                <a:avLst/>
              </a:prstGeom>
              <a:solidFill>
                <a:srgbClr val="0095D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3" name="Straight Connector 105"/>
              <p:cNvCxnSpPr/>
              <p:nvPr/>
            </p:nvCxnSpPr>
            <p:spPr bwMode="auto">
              <a:xfrm flipH="1" flipV="1">
                <a:off x="5286005" y="4618787"/>
                <a:ext cx="200396" cy="342678"/>
              </a:xfrm>
              <a:prstGeom prst="line">
                <a:avLst/>
              </a:prstGeom>
              <a:solidFill>
                <a:srgbClr val="0095D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104" name="Picture 106" descr="VMW-ICON-3D-PHYSICAL-NETWORK-102.png"/>
              <p:cNvPicPr>
                <a:picLocks noChangeAspect="1"/>
              </p:cNvPicPr>
              <p:nvPr/>
            </p:nvPicPr>
            <p:blipFill>
              <a:blip r:embed="rId3" cstate="print">
                <a:alphaModFix amt="7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68307" y="3611351"/>
                <a:ext cx="1286925" cy="855875"/>
              </a:xfrm>
              <a:prstGeom prst="rect">
                <a:avLst/>
              </a:prstGeom>
            </p:spPr>
          </p:pic>
          <p:pic>
            <p:nvPicPr>
              <p:cNvPr id="105" name="Picture 107" descr="VMW-ICON-3D-PHYSICAL-NETWORK-102.png"/>
              <p:cNvPicPr>
                <a:picLocks noChangeAspect="1"/>
              </p:cNvPicPr>
              <p:nvPr/>
            </p:nvPicPr>
            <p:blipFill>
              <a:blip r:embed="rId3" cstate="print">
                <a:alphaModFix amt="7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4599" y="3978412"/>
                <a:ext cx="1286925" cy="855875"/>
              </a:xfrm>
              <a:prstGeom prst="rect">
                <a:avLst/>
              </a:prstGeom>
            </p:spPr>
          </p:pic>
          <p:pic>
            <p:nvPicPr>
              <p:cNvPr id="106" name="Picture 108" descr="VMW-ICON-3D-PHYSICAL-NETWORK-102.png"/>
              <p:cNvPicPr>
                <a:picLocks noChangeAspect="1"/>
              </p:cNvPicPr>
              <p:nvPr/>
            </p:nvPicPr>
            <p:blipFill>
              <a:blip r:embed="rId3" cstate="print">
                <a:alphaModFix amt="7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1735" y="4389500"/>
                <a:ext cx="1286925" cy="855875"/>
              </a:xfrm>
              <a:prstGeom prst="rect">
                <a:avLst/>
              </a:prstGeom>
            </p:spPr>
          </p:pic>
          <p:pic>
            <p:nvPicPr>
              <p:cNvPr id="107" name="Picture 109" descr="VMW-ICON-3D-PHYSICAL-NETWORK-102.png"/>
              <p:cNvPicPr>
                <a:picLocks noChangeAspect="1"/>
              </p:cNvPicPr>
              <p:nvPr/>
            </p:nvPicPr>
            <p:blipFill>
              <a:blip r:embed="rId3" cstate="print">
                <a:alphaModFix amt="7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6759" y="4818476"/>
                <a:ext cx="1286925" cy="855875"/>
              </a:xfrm>
              <a:prstGeom prst="rect">
                <a:avLst/>
              </a:prstGeom>
            </p:spPr>
          </p:pic>
          <p:grpSp>
            <p:nvGrpSpPr>
              <p:cNvPr id="108" name="Group 110"/>
              <p:cNvGrpSpPr/>
              <p:nvPr/>
            </p:nvGrpSpPr>
            <p:grpSpPr>
              <a:xfrm>
                <a:off x="5018502" y="4614333"/>
                <a:ext cx="908170" cy="908170"/>
                <a:chOff x="1234256" y="4937223"/>
                <a:chExt cx="813893" cy="813893"/>
              </a:xfrm>
              <a:scene3d>
                <a:camera prst="isometricTopUp">
                  <a:rot lat="19101527" lon="17834177" rev="4267096"/>
                </a:camera>
                <a:lightRig rig="threePt" dir="t"/>
              </a:scene3d>
            </p:grpSpPr>
            <p:sp>
              <p:nvSpPr>
                <p:cNvPr id="134" name="Rectangle 136"/>
                <p:cNvSpPr/>
                <p:nvPr/>
              </p:nvSpPr>
              <p:spPr bwMode="auto">
                <a:xfrm>
                  <a:off x="1234256" y="4937223"/>
                  <a:ext cx="813893" cy="813893"/>
                </a:xfrm>
                <a:prstGeom prst="rect">
                  <a:avLst/>
                </a:prstGeom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13740000" scaled="0"/>
                </a:gra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40000"/>
                    </a:spcAft>
                  </a:pPr>
                  <a:endParaRPr lang="en-US" dirty="0" err="1" smtClean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135" name="Right Arrow 137"/>
                <p:cNvSpPr/>
                <p:nvPr/>
              </p:nvSpPr>
              <p:spPr bwMode="auto">
                <a:xfrm>
                  <a:off x="1524000" y="4989997"/>
                  <a:ext cx="448733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40000"/>
                    </a:spcAft>
                  </a:pPr>
                  <a:endParaRPr lang="en-US" dirty="0" err="1" smtClean="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36" name="Right Arrow 138"/>
                <p:cNvSpPr/>
                <p:nvPr/>
              </p:nvSpPr>
              <p:spPr bwMode="auto">
                <a:xfrm flipH="1">
                  <a:off x="1312333" y="5159331"/>
                  <a:ext cx="452967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40000"/>
                    </a:spcAft>
                  </a:pPr>
                  <a:endParaRPr lang="en-US" dirty="0" err="1" smtClean="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37" name="Right Arrow 139"/>
                <p:cNvSpPr/>
                <p:nvPr/>
              </p:nvSpPr>
              <p:spPr bwMode="auto">
                <a:xfrm flipH="1">
                  <a:off x="1312332" y="5481068"/>
                  <a:ext cx="452968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40000"/>
                    </a:spcAft>
                  </a:pPr>
                  <a:endParaRPr lang="en-US" dirty="0" err="1" smtClean="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38" name="Right Arrow 140"/>
                <p:cNvSpPr/>
                <p:nvPr/>
              </p:nvSpPr>
              <p:spPr bwMode="auto">
                <a:xfrm>
                  <a:off x="1524000" y="5320199"/>
                  <a:ext cx="448733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40000"/>
                    </a:spcAft>
                  </a:pPr>
                  <a:endParaRPr lang="en-US" dirty="0" err="1" smtClean="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109" name="Group 111"/>
              <p:cNvGrpSpPr/>
              <p:nvPr/>
            </p:nvGrpSpPr>
            <p:grpSpPr>
              <a:xfrm>
                <a:off x="3968635" y="4190999"/>
                <a:ext cx="908170" cy="908170"/>
                <a:chOff x="1234256" y="4937223"/>
                <a:chExt cx="813893" cy="813893"/>
              </a:xfrm>
              <a:scene3d>
                <a:camera prst="isometricTopUp">
                  <a:rot lat="19101527" lon="17834177" rev="4267096"/>
                </a:camera>
                <a:lightRig rig="threePt" dir="t"/>
              </a:scene3d>
            </p:grpSpPr>
            <p:sp>
              <p:nvSpPr>
                <p:cNvPr id="129" name="Rectangle 131"/>
                <p:cNvSpPr/>
                <p:nvPr/>
              </p:nvSpPr>
              <p:spPr bwMode="auto">
                <a:xfrm>
                  <a:off x="1234256" y="4937223"/>
                  <a:ext cx="813893" cy="813893"/>
                </a:xfrm>
                <a:prstGeom prst="rect">
                  <a:avLst/>
                </a:prstGeom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13740000" scaled="0"/>
                </a:gra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40000"/>
                    </a:spcAft>
                  </a:pPr>
                  <a:endParaRPr lang="en-US" dirty="0" err="1" smtClean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130" name="Right Arrow 132"/>
                <p:cNvSpPr/>
                <p:nvPr/>
              </p:nvSpPr>
              <p:spPr bwMode="auto">
                <a:xfrm>
                  <a:off x="1524000" y="4989997"/>
                  <a:ext cx="448733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40000"/>
                    </a:spcAft>
                  </a:pPr>
                  <a:endParaRPr lang="en-US" dirty="0" err="1" smtClean="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31" name="Right Arrow 133"/>
                <p:cNvSpPr/>
                <p:nvPr/>
              </p:nvSpPr>
              <p:spPr bwMode="auto">
                <a:xfrm flipH="1">
                  <a:off x="1312333" y="5159331"/>
                  <a:ext cx="452967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40000"/>
                    </a:spcAft>
                  </a:pPr>
                  <a:endParaRPr lang="en-US" dirty="0" err="1" smtClean="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32" name="Right Arrow 134"/>
                <p:cNvSpPr/>
                <p:nvPr/>
              </p:nvSpPr>
              <p:spPr bwMode="auto">
                <a:xfrm flipH="1">
                  <a:off x="1312332" y="5481068"/>
                  <a:ext cx="452968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40000"/>
                    </a:spcAft>
                  </a:pPr>
                  <a:endParaRPr lang="en-US" dirty="0" err="1" smtClean="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33" name="Right Arrow 135"/>
                <p:cNvSpPr/>
                <p:nvPr/>
              </p:nvSpPr>
              <p:spPr bwMode="auto">
                <a:xfrm>
                  <a:off x="1524000" y="5320199"/>
                  <a:ext cx="448733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40000"/>
                    </a:spcAft>
                  </a:pPr>
                  <a:endParaRPr lang="en-US" dirty="0" err="1" smtClean="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110" name="Group 112"/>
              <p:cNvGrpSpPr/>
              <p:nvPr/>
            </p:nvGrpSpPr>
            <p:grpSpPr>
              <a:xfrm>
                <a:off x="1962036" y="3403615"/>
                <a:ext cx="908170" cy="908170"/>
                <a:chOff x="1234256" y="4937223"/>
                <a:chExt cx="813893" cy="813893"/>
              </a:xfrm>
              <a:scene3d>
                <a:camera prst="isometricTopUp">
                  <a:rot lat="19101527" lon="17834177" rev="4267096"/>
                </a:camera>
                <a:lightRig rig="threePt" dir="t"/>
              </a:scene3d>
            </p:grpSpPr>
            <p:sp>
              <p:nvSpPr>
                <p:cNvPr id="124" name="Rectangle 126"/>
                <p:cNvSpPr/>
                <p:nvPr/>
              </p:nvSpPr>
              <p:spPr bwMode="auto">
                <a:xfrm>
                  <a:off x="1234256" y="4937223"/>
                  <a:ext cx="813893" cy="813893"/>
                </a:xfrm>
                <a:prstGeom prst="rect">
                  <a:avLst/>
                </a:prstGeom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13740000" scaled="0"/>
                </a:gra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40000"/>
                    </a:spcAft>
                  </a:pPr>
                  <a:endParaRPr lang="en-US" dirty="0" err="1" smtClean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125" name="Right Arrow 127"/>
                <p:cNvSpPr/>
                <p:nvPr/>
              </p:nvSpPr>
              <p:spPr bwMode="auto">
                <a:xfrm>
                  <a:off x="1524000" y="4989997"/>
                  <a:ext cx="448733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40000"/>
                    </a:spcAft>
                  </a:pPr>
                  <a:endParaRPr lang="en-US" dirty="0" err="1" smtClean="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26" name="Right Arrow 128"/>
                <p:cNvSpPr/>
                <p:nvPr/>
              </p:nvSpPr>
              <p:spPr bwMode="auto">
                <a:xfrm flipH="1">
                  <a:off x="1312333" y="5159331"/>
                  <a:ext cx="452967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40000"/>
                    </a:spcAft>
                  </a:pPr>
                  <a:endParaRPr lang="en-US" dirty="0" err="1" smtClean="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27" name="Right Arrow 129"/>
                <p:cNvSpPr/>
                <p:nvPr/>
              </p:nvSpPr>
              <p:spPr bwMode="auto">
                <a:xfrm flipH="1">
                  <a:off x="1312332" y="5481068"/>
                  <a:ext cx="452968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40000"/>
                    </a:spcAft>
                  </a:pPr>
                  <a:endParaRPr lang="en-US" dirty="0" err="1" smtClean="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28" name="Right Arrow 130"/>
                <p:cNvSpPr/>
                <p:nvPr/>
              </p:nvSpPr>
              <p:spPr bwMode="auto">
                <a:xfrm>
                  <a:off x="1524000" y="5320199"/>
                  <a:ext cx="448733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40000"/>
                    </a:spcAft>
                  </a:pPr>
                  <a:endParaRPr lang="en-US" dirty="0" err="1" smtClean="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111" name="Group 113"/>
              <p:cNvGrpSpPr/>
              <p:nvPr/>
            </p:nvGrpSpPr>
            <p:grpSpPr>
              <a:xfrm>
                <a:off x="2944170" y="3767694"/>
                <a:ext cx="908170" cy="908170"/>
                <a:chOff x="1234256" y="4937223"/>
                <a:chExt cx="813893" cy="813893"/>
              </a:xfrm>
              <a:scene3d>
                <a:camera prst="isometricTopUp">
                  <a:rot lat="19101527" lon="17834177" rev="4267096"/>
                </a:camera>
                <a:lightRig rig="threePt" dir="t"/>
              </a:scene3d>
            </p:grpSpPr>
            <p:sp>
              <p:nvSpPr>
                <p:cNvPr id="119" name="Rectangle 121"/>
                <p:cNvSpPr/>
                <p:nvPr/>
              </p:nvSpPr>
              <p:spPr bwMode="auto">
                <a:xfrm>
                  <a:off x="1234256" y="4937223"/>
                  <a:ext cx="813893" cy="813893"/>
                </a:xfrm>
                <a:prstGeom prst="rect">
                  <a:avLst/>
                </a:prstGeom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13740000" scaled="0"/>
                </a:gra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40000"/>
                    </a:spcAft>
                  </a:pPr>
                  <a:endParaRPr lang="en-US" dirty="0" err="1" smtClean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120" name="Right Arrow 122"/>
                <p:cNvSpPr/>
                <p:nvPr/>
              </p:nvSpPr>
              <p:spPr bwMode="auto">
                <a:xfrm>
                  <a:off x="1524000" y="4989997"/>
                  <a:ext cx="448733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40000"/>
                    </a:spcAft>
                  </a:pPr>
                  <a:endParaRPr lang="en-US" dirty="0" err="1" smtClean="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21" name="Right Arrow 123"/>
                <p:cNvSpPr/>
                <p:nvPr/>
              </p:nvSpPr>
              <p:spPr bwMode="auto">
                <a:xfrm flipH="1">
                  <a:off x="1312333" y="5159331"/>
                  <a:ext cx="452967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40000"/>
                    </a:spcAft>
                  </a:pPr>
                  <a:endParaRPr lang="en-US" dirty="0" err="1" smtClean="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22" name="Right Arrow 124"/>
                <p:cNvSpPr/>
                <p:nvPr/>
              </p:nvSpPr>
              <p:spPr bwMode="auto">
                <a:xfrm flipH="1">
                  <a:off x="1312332" y="5481068"/>
                  <a:ext cx="452968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40000"/>
                    </a:spcAft>
                  </a:pPr>
                  <a:endParaRPr lang="en-US" dirty="0" err="1" smtClean="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23" name="Right Arrow 125"/>
                <p:cNvSpPr/>
                <p:nvPr/>
              </p:nvSpPr>
              <p:spPr bwMode="auto">
                <a:xfrm>
                  <a:off x="1524000" y="5320199"/>
                  <a:ext cx="448733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40000"/>
                    </a:spcAft>
                  </a:pPr>
                  <a:endParaRPr lang="en-US" dirty="0" err="1" smtClean="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112" name="Freeform 114"/>
              <p:cNvSpPr/>
              <p:nvPr/>
            </p:nvSpPr>
            <p:spPr>
              <a:xfrm>
                <a:off x="2315170" y="4123808"/>
                <a:ext cx="555030" cy="253459"/>
              </a:xfrm>
              <a:custGeom>
                <a:avLst/>
                <a:gdLst>
                  <a:gd name="connsiteX0" fmla="*/ 117834 w 739293"/>
                  <a:gd name="connsiteY0" fmla="*/ 0 h 321826"/>
                  <a:gd name="connsiteX1" fmla="*/ 36774 w 739293"/>
                  <a:gd name="connsiteY1" fmla="*/ 54045 h 321826"/>
                  <a:gd name="connsiteX2" fmla="*/ 640220 w 739293"/>
                  <a:gd name="connsiteY2" fmla="*/ 315259 h 321826"/>
                  <a:gd name="connsiteX3" fmla="*/ 739293 w 739293"/>
                  <a:gd name="connsiteY3" fmla="*/ 243200 h 321826"/>
                  <a:gd name="connsiteX0" fmla="*/ 60341 w 681800"/>
                  <a:gd name="connsiteY0" fmla="*/ 0 h 319579"/>
                  <a:gd name="connsiteX1" fmla="*/ 68181 w 681800"/>
                  <a:gd name="connsiteY1" fmla="*/ 98495 h 319579"/>
                  <a:gd name="connsiteX2" fmla="*/ 582727 w 681800"/>
                  <a:gd name="connsiteY2" fmla="*/ 315259 h 319579"/>
                  <a:gd name="connsiteX3" fmla="*/ 681800 w 681800"/>
                  <a:gd name="connsiteY3" fmla="*/ 243200 h 319579"/>
                  <a:gd name="connsiteX0" fmla="*/ 62654 w 684113"/>
                  <a:gd name="connsiteY0" fmla="*/ 0 h 319579"/>
                  <a:gd name="connsiteX1" fmla="*/ 70494 w 684113"/>
                  <a:gd name="connsiteY1" fmla="*/ 98495 h 319579"/>
                  <a:gd name="connsiteX2" fmla="*/ 585040 w 684113"/>
                  <a:gd name="connsiteY2" fmla="*/ 315259 h 319579"/>
                  <a:gd name="connsiteX3" fmla="*/ 684113 w 684113"/>
                  <a:gd name="connsiteY3" fmla="*/ 243200 h 319579"/>
                  <a:gd name="connsiteX0" fmla="*/ 47087 w 668546"/>
                  <a:gd name="connsiteY0" fmla="*/ 0 h 319132"/>
                  <a:gd name="connsiteX1" fmla="*/ 93027 w 668546"/>
                  <a:gd name="connsiteY1" fmla="*/ 108020 h 319132"/>
                  <a:gd name="connsiteX2" fmla="*/ 569473 w 668546"/>
                  <a:gd name="connsiteY2" fmla="*/ 315259 h 319132"/>
                  <a:gd name="connsiteX3" fmla="*/ 668546 w 668546"/>
                  <a:gd name="connsiteY3" fmla="*/ 243200 h 319132"/>
                  <a:gd name="connsiteX0" fmla="*/ 42122 w 663581"/>
                  <a:gd name="connsiteY0" fmla="*/ 0 h 289199"/>
                  <a:gd name="connsiteX1" fmla="*/ 88062 w 663581"/>
                  <a:gd name="connsiteY1" fmla="*/ 108020 h 289199"/>
                  <a:gd name="connsiteX2" fmla="*/ 488308 w 663581"/>
                  <a:gd name="connsiteY2" fmla="*/ 283509 h 289199"/>
                  <a:gd name="connsiteX3" fmla="*/ 663581 w 663581"/>
                  <a:gd name="connsiteY3" fmla="*/ 243200 h 289199"/>
                  <a:gd name="connsiteX0" fmla="*/ 48329 w 647563"/>
                  <a:gd name="connsiteY0" fmla="*/ 0 h 286024"/>
                  <a:gd name="connsiteX1" fmla="*/ 72044 w 647563"/>
                  <a:gd name="connsiteY1" fmla="*/ 104845 h 286024"/>
                  <a:gd name="connsiteX2" fmla="*/ 472290 w 647563"/>
                  <a:gd name="connsiteY2" fmla="*/ 280334 h 286024"/>
                  <a:gd name="connsiteX3" fmla="*/ 647563 w 647563"/>
                  <a:gd name="connsiteY3" fmla="*/ 240025 h 286024"/>
                  <a:gd name="connsiteX0" fmla="*/ 40213 w 639447"/>
                  <a:gd name="connsiteY0" fmla="*/ 0 h 286024"/>
                  <a:gd name="connsiteX1" fmla="*/ 63928 w 639447"/>
                  <a:gd name="connsiteY1" fmla="*/ 104845 h 286024"/>
                  <a:gd name="connsiteX2" fmla="*/ 464174 w 639447"/>
                  <a:gd name="connsiteY2" fmla="*/ 280334 h 286024"/>
                  <a:gd name="connsiteX3" fmla="*/ 639447 w 639447"/>
                  <a:gd name="connsiteY3" fmla="*/ 240025 h 286024"/>
                  <a:gd name="connsiteX0" fmla="*/ 29449 w 628683"/>
                  <a:gd name="connsiteY0" fmla="*/ 0 h 285457"/>
                  <a:gd name="connsiteX1" fmla="*/ 88089 w 628683"/>
                  <a:gd name="connsiteY1" fmla="*/ 114370 h 285457"/>
                  <a:gd name="connsiteX2" fmla="*/ 453410 w 628683"/>
                  <a:gd name="connsiteY2" fmla="*/ 280334 h 285457"/>
                  <a:gd name="connsiteX3" fmla="*/ 628683 w 628683"/>
                  <a:gd name="connsiteY3" fmla="*/ 240025 h 285457"/>
                  <a:gd name="connsiteX0" fmla="*/ 39008 w 638242"/>
                  <a:gd name="connsiteY0" fmla="*/ 0 h 285086"/>
                  <a:gd name="connsiteX1" fmla="*/ 65898 w 638242"/>
                  <a:gd name="connsiteY1" fmla="*/ 120720 h 285086"/>
                  <a:gd name="connsiteX2" fmla="*/ 462969 w 638242"/>
                  <a:gd name="connsiteY2" fmla="*/ 280334 h 285086"/>
                  <a:gd name="connsiteX3" fmla="*/ 638242 w 638242"/>
                  <a:gd name="connsiteY3" fmla="*/ 240025 h 285086"/>
                  <a:gd name="connsiteX0" fmla="*/ 37046 w 642630"/>
                  <a:gd name="connsiteY0" fmla="*/ 0 h 291436"/>
                  <a:gd name="connsiteX1" fmla="*/ 70286 w 642630"/>
                  <a:gd name="connsiteY1" fmla="*/ 127070 h 291436"/>
                  <a:gd name="connsiteX2" fmla="*/ 467357 w 642630"/>
                  <a:gd name="connsiteY2" fmla="*/ 286684 h 291436"/>
                  <a:gd name="connsiteX3" fmla="*/ 642630 w 642630"/>
                  <a:gd name="connsiteY3" fmla="*/ 246375 h 29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2630" h="291436">
                    <a:moveTo>
                      <a:pt x="37046" y="0"/>
                    </a:moveTo>
                    <a:cubicBezTo>
                      <a:pt x="-27966" y="48376"/>
                      <a:pt x="-1432" y="79289"/>
                      <a:pt x="70286" y="127070"/>
                    </a:cubicBezTo>
                    <a:cubicBezTo>
                      <a:pt x="142004" y="174851"/>
                      <a:pt x="371966" y="266800"/>
                      <a:pt x="467357" y="286684"/>
                    </a:cubicBezTo>
                    <a:cubicBezTo>
                      <a:pt x="562748" y="306568"/>
                      <a:pt x="624617" y="258385"/>
                      <a:pt x="642630" y="246375"/>
                    </a:cubicBezTo>
                  </a:path>
                </a:pathLst>
              </a:custGeom>
              <a:ln w="28575" cmpd="sng">
                <a:solidFill>
                  <a:schemeClr val="tx1"/>
                </a:solidFill>
              </a:ln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40000"/>
                  </a:spcAft>
                </a:pPr>
                <a:endParaRPr lang="en-US" sz="2400" smtClean="0">
                  <a:solidFill>
                    <a:srgbClr val="0095D3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13" name="Freeform 115"/>
              <p:cNvSpPr/>
              <p:nvPr/>
            </p:nvSpPr>
            <p:spPr>
              <a:xfrm>
                <a:off x="3238036" y="4479408"/>
                <a:ext cx="648163" cy="287325"/>
              </a:xfrm>
              <a:custGeom>
                <a:avLst/>
                <a:gdLst>
                  <a:gd name="connsiteX0" fmla="*/ 117834 w 739293"/>
                  <a:gd name="connsiteY0" fmla="*/ 0 h 321826"/>
                  <a:gd name="connsiteX1" fmla="*/ 36774 w 739293"/>
                  <a:gd name="connsiteY1" fmla="*/ 54045 h 321826"/>
                  <a:gd name="connsiteX2" fmla="*/ 640220 w 739293"/>
                  <a:gd name="connsiteY2" fmla="*/ 315259 h 321826"/>
                  <a:gd name="connsiteX3" fmla="*/ 739293 w 739293"/>
                  <a:gd name="connsiteY3" fmla="*/ 243200 h 321826"/>
                  <a:gd name="connsiteX0" fmla="*/ 60341 w 681800"/>
                  <a:gd name="connsiteY0" fmla="*/ 0 h 319579"/>
                  <a:gd name="connsiteX1" fmla="*/ 68181 w 681800"/>
                  <a:gd name="connsiteY1" fmla="*/ 98495 h 319579"/>
                  <a:gd name="connsiteX2" fmla="*/ 582727 w 681800"/>
                  <a:gd name="connsiteY2" fmla="*/ 315259 h 319579"/>
                  <a:gd name="connsiteX3" fmla="*/ 681800 w 681800"/>
                  <a:gd name="connsiteY3" fmla="*/ 243200 h 319579"/>
                  <a:gd name="connsiteX0" fmla="*/ 62654 w 684113"/>
                  <a:gd name="connsiteY0" fmla="*/ 0 h 319579"/>
                  <a:gd name="connsiteX1" fmla="*/ 70494 w 684113"/>
                  <a:gd name="connsiteY1" fmla="*/ 98495 h 319579"/>
                  <a:gd name="connsiteX2" fmla="*/ 585040 w 684113"/>
                  <a:gd name="connsiteY2" fmla="*/ 315259 h 319579"/>
                  <a:gd name="connsiteX3" fmla="*/ 684113 w 684113"/>
                  <a:gd name="connsiteY3" fmla="*/ 243200 h 319579"/>
                  <a:gd name="connsiteX0" fmla="*/ 47087 w 668546"/>
                  <a:gd name="connsiteY0" fmla="*/ 0 h 319132"/>
                  <a:gd name="connsiteX1" fmla="*/ 93027 w 668546"/>
                  <a:gd name="connsiteY1" fmla="*/ 108020 h 319132"/>
                  <a:gd name="connsiteX2" fmla="*/ 569473 w 668546"/>
                  <a:gd name="connsiteY2" fmla="*/ 315259 h 319132"/>
                  <a:gd name="connsiteX3" fmla="*/ 668546 w 668546"/>
                  <a:gd name="connsiteY3" fmla="*/ 243200 h 319132"/>
                  <a:gd name="connsiteX0" fmla="*/ 42122 w 663581"/>
                  <a:gd name="connsiteY0" fmla="*/ 0 h 289199"/>
                  <a:gd name="connsiteX1" fmla="*/ 88062 w 663581"/>
                  <a:gd name="connsiteY1" fmla="*/ 108020 h 289199"/>
                  <a:gd name="connsiteX2" fmla="*/ 488308 w 663581"/>
                  <a:gd name="connsiteY2" fmla="*/ 283509 h 289199"/>
                  <a:gd name="connsiteX3" fmla="*/ 663581 w 663581"/>
                  <a:gd name="connsiteY3" fmla="*/ 243200 h 289199"/>
                  <a:gd name="connsiteX0" fmla="*/ 48329 w 647563"/>
                  <a:gd name="connsiteY0" fmla="*/ 0 h 286024"/>
                  <a:gd name="connsiteX1" fmla="*/ 72044 w 647563"/>
                  <a:gd name="connsiteY1" fmla="*/ 104845 h 286024"/>
                  <a:gd name="connsiteX2" fmla="*/ 472290 w 647563"/>
                  <a:gd name="connsiteY2" fmla="*/ 280334 h 286024"/>
                  <a:gd name="connsiteX3" fmla="*/ 647563 w 647563"/>
                  <a:gd name="connsiteY3" fmla="*/ 240025 h 286024"/>
                  <a:gd name="connsiteX0" fmla="*/ 40213 w 639447"/>
                  <a:gd name="connsiteY0" fmla="*/ 0 h 286024"/>
                  <a:gd name="connsiteX1" fmla="*/ 63928 w 639447"/>
                  <a:gd name="connsiteY1" fmla="*/ 104845 h 286024"/>
                  <a:gd name="connsiteX2" fmla="*/ 464174 w 639447"/>
                  <a:gd name="connsiteY2" fmla="*/ 280334 h 286024"/>
                  <a:gd name="connsiteX3" fmla="*/ 639447 w 639447"/>
                  <a:gd name="connsiteY3" fmla="*/ 240025 h 286024"/>
                  <a:gd name="connsiteX0" fmla="*/ 29449 w 628683"/>
                  <a:gd name="connsiteY0" fmla="*/ 0 h 285457"/>
                  <a:gd name="connsiteX1" fmla="*/ 88089 w 628683"/>
                  <a:gd name="connsiteY1" fmla="*/ 114370 h 285457"/>
                  <a:gd name="connsiteX2" fmla="*/ 453410 w 628683"/>
                  <a:gd name="connsiteY2" fmla="*/ 280334 h 285457"/>
                  <a:gd name="connsiteX3" fmla="*/ 628683 w 628683"/>
                  <a:gd name="connsiteY3" fmla="*/ 240025 h 285457"/>
                  <a:gd name="connsiteX0" fmla="*/ 39008 w 638242"/>
                  <a:gd name="connsiteY0" fmla="*/ 0 h 285086"/>
                  <a:gd name="connsiteX1" fmla="*/ 65898 w 638242"/>
                  <a:gd name="connsiteY1" fmla="*/ 120720 h 285086"/>
                  <a:gd name="connsiteX2" fmla="*/ 462969 w 638242"/>
                  <a:gd name="connsiteY2" fmla="*/ 280334 h 285086"/>
                  <a:gd name="connsiteX3" fmla="*/ 638242 w 638242"/>
                  <a:gd name="connsiteY3" fmla="*/ 240025 h 285086"/>
                  <a:gd name="connsiteX0" fmla="*/ 37046 w 642630"/>
                  <a:gd name="connsiteY0" fmla="*/ 0 h 291436"/>
                  <a:gd name="connsiteX1" fmla="*/ 70286 w 642630"/>
                  <a:gd name="connsiteY1" fmla="*/ 127070 h 291436"/>
                  <a:gd name="connsiteX2" fmla="*/ 467357 w 642630"/>
                  <a:gd name="connsiteY2" fmla="*/ 286684 h 291436"/>
                  <a:gd name="connsiteX3" fmla="*/ 642630 w 642630"/>
                  <a:gd name="connsiteY3" fmla="*/ 246375 h 29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2630" h="291436">
                    <a:moveTo>
                      <a:pt x="37046" y="0"/>
                    </a:moveTo>
                    <a:cubicBezTo>
                      <a:pt x="-27966" y="48376"/>
                      <a:pt x="-1432" y="79289"/>
                      <a:pt x="70286" y="127070"/>
                    </a:cubicBezTo>
                    <a:cubicBezTo>
                      <a:pt x="142004" y="174851"/>
                      <a:pt x="371966" y="266800"/>
                      <a:pt x="467357" y="286684"/>
                    </a:cubicBezTo>
                    <a:cubicBezTo>
                      <a:pt x="562748" y="306568"/>
                      <a:pt x="624617" y="258385"/>
                      <a:pt x="642630" y="246375"/>
                    </a:cubicBezTo>
                  </a:path>
                </a:pathLst>
              </a:custGeom>
              <a:ln w="28575" cmpd="sng">
                <a:solidFill>
                  <a:schemeClr val="tx1"/>
                </a:solidFill>
              </a:ln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40000"/>
                  </a:spcAft>
                </a:pPr>
                <a:endParaRPr lang="en-US" sz="2400" smtClean="0">
                  <a:solidFill>
                    <a:srgbClr val="0095D3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sp>
            <p:nvSpPr>
              <p:cNvPr id="114" name="Freeform 116"/>
              <p:cNvSpPr/>
              <p:nvPr/>
            </p:nvSpPr>
            <p:spPr>
              <a:xfrm>
                <a:off x="4262502" y="4894275"/>
                <a:ext cx="690498" cy="312725"/>
              </a:xfrm>
              <a:custGeom>
                <a:avLst/>
                <a:gdLst>
                  <a:gd name="connsiteX0" fmla="*/ 117834 w 739293"/>
                  <a:gd name="connsiteY0" fmla="*/ 0 h 321826"/>
                  <a:gd name="connsiteX1" fmla="*/ 36774 w 739293"/>
                  <a:gd name="connsiteY1" fmla="*/ 54045 h 321826"/>
                  <a:gd name="connsiteX2" fmla="*/ 640220 w 739293"/>
                  <a:gd name="connsiteY2" fmla="*/ 315259 h 321826"/>
                  <a:gd name="connsiteX3" fmla="*/ 739293 w 739293"/>
                  <a:gd name="connsiteY3" fmla="*/ 243200 h 321826"/>
                  <a:gd name="connsiteX0" fmla="*/ 60341 w 681800"/>
                  <a:gd name="connsiteY0" fmla="*/ 0 h 319579"/>
                  <a:gd name="connsiteX1" fmla="*/ 68181 w 681800"/>
                  <a:gd name="connsiteY1" fmla="*/ 98495 h 319579"/>
                  <a:gd name="connsiteX2" fmla="*/ 582727 w 681800"/>
                  <a:gd name="connsiteY2" fmla="*/ 315259 h 319579"/>
                  <a:gd name="connsiteX3" fmla="*/ 681800 w 681800"/>
                  <a:gd name="connsiteY3" fmla="*/ 243200 h 319579"/>
                  <a:gd name="connsiteX0" fmla="*/ 62654 w 684113"/>
                  <a:gd name="connsiteY0" fmla="*/ 0 h 319579"/>
                  <a:gd name="connsiteX1" fmla="*/ 70494 w 684113"/>
                  <a:gd name="connsiteY1" fmla="*/ 98495 h 319579"/>
                  <a:gd name="connsiteX2" fmla="*/ 585040 w 684113"/>
                  <a:gd name="connsiteY2" fmla="*/ 315259 h 319579"/>
                  <a:gd name="connsiteX3" fmla="*/ 684113 w 684113"/>
                  <a:gd name="connsiteY3" fmla="*/ 243200 h 319579"/>
                  <a:gd name="connsiteX0" fmla="*/ 47087 w 668546"/>
                  <a:gd name="connsiteY0" fmla="*/ 0 h 319132"/>
                  <a:gd name="connsiteX1" fmla="*/ 93027 w 668546"/>
                  <a:gd name="connsiteY1" fmla="*/ 108020 h 319132"/>
                  <a:gd name="connsiteX2" fmla="*/ 569473 w 668546"/>
                  <a:gd name="connsiteY2" fmla="*/ 315259 h 319132"/>
                  <a:gd name="connsiteX3" fmla="*/ 668546 w 668546"/>
                  <a:gd name="connsiteY3" fmla="*/ 243200 h 319132"/>
                  <a:gd name="connsiteX0" fmla="*/ 42122 w 663581"/>
                  <a:gd name="connsiteY0" fmla="*/ 0 h 289199"/>
                  <a:gd name="connsiteX1" fmla="*/ 88062 w 663581"/>
                  <a:gd name="connsiteY1" fmla="*/ 108020 h 289199"/>
                  <a:gd name="connsiteX2" fmla="*/ 488308 w 663581"/>
                  <a:gd name="connsiteY2" fmla="*/ 283509 h 289199"/>
                  <a:gd name="connsiteX3" fmla="*/ 663581 w 663581"/>
                  <a:gd name="connsiteY3" fmla="*/ 243200 h 289199"/>
                  <a:gd name="connsiteX0" fmla="*/ 48329 w 647563"/>
                  <a:gd name="connsiteY0" fmla="*/ 0 h 286024"/>
                  <a:gd name="connsiteX1" fmla="*/ 72044 w 647563"/>
                  <a:gd name="connsiteY1" fmla="*/ 104845 h 286024"/>
                  <a:gd name="connsiteX2" fmla="*/ 472290 w 647563"/>
                  <a:gd name="connsiteY2" fmla="*/ 280334 h 286024"/>
                  <a:gd name="connsiteX3" fmla="*/ 647563 w 647563"/>
                  <a:gd name="connsiteY3" fmla="*/ 240025 h 286024"/>
                  <a:gd name="connsiteX0" fmla="*/ 40213 w 639447"/>
                  <a:gd name="connsiteY0" fmla="*/ 0 h 286024"/>
                  <a:gd name="connsiteX1" fmla="*/ 63928 w 639447"/>
                  <a:gd name="connsiteY1" fmla="*/ 104845 h 286024"/>
                  <a:gd name="connsiteX2" fmla="*/ 464174 w 639447"/>
                  <a:gd name="connsiteY2" fmla="*/ 280334 h 286024"/>
                  <a:gd name="connsiteX3" fmla="*/ 639447 w 639447"/>
                  <a:gd name="connsiteY3" fmla="*/ 240025 h 286024"/>
                  <a:gd name="connsiteX0" fmla="*/ 29449 w 628683"/>
                  <a:gd name="connsiteY0" fmla="*/ 0 h 285457"/>
                  <a:gd name="connsiteX1" fmla="*/ 88089 w 628683"/>
                  <a:gd name="connsiteY1" fmla="*/ 114370 h 285457"/>
                  <a:gd name="connsiteX2" fmla="*/ 453410 w 628683"/>
                  <a:gd name="connsiteY2" fmla="*/ 280334 h 285457"/>
                  <a:gd name="connsiteX3" fmla="*/ 628683 w 628683"/>
                  <a:gd name="connsiteY3" fmla="*/ 240025 h 285457"/>
                  <a:gd name="connsiteX0" fmla="*/ 39008 w 638242"/>
                  <a:gd name="connsiteY0" fmla="*/ 0 h 285086"/>
                  <a:gd name="connsiteX1" fmla="*/ 65898 w 638242"/>
                  <a:gd name="connsiteY1" fmla="*/ 120720 h 285086"/>
                  <a:gd name="connsiteX2" fmla="*/ 462969 w 638242"/>
                  <a:gd name="connsiteY2" fmla="*/ 280334 h 285086"/>
                  <a:gd name="connsiteX3" fmla="*/ 638242 w 638242"/>
                  <a:gd name="connsiteY3" fmla="*/ 240025 h 285086"/>
                  <a:gd name="connsiteX0" fmla="*/ 37046 w 642630"/>
                  <a:gd name="connsiteY0" fmla="*/ 0 h 291436"/>
                  <a:gd name="connsiteX1" fmla="*/ 70286 w 642630"/>
                  <a:gd name="connsiteY1" fmla="*/ 127070 h 291436"/>
                  <a:gd name="connsiteX2" fmla="*/ 467357 w 642630"/>
                  <a:gd name="connsiteY2" fmla="*/ 286684 h 291436"/>
                  <a:gd name="connsiteX3" fmla="*/ 642630 w 642630"/>
                  <a:gd name="connsiteY3" fmla="*/ 246375 h 29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2630" h="291436">
                    <a:moveTo>
                      <a:pt x="37046" y="0"/>
                    </a:moveTo>
                    <a:cubicBezTo>
                      <a:pt x="-27966" y="48376"/>
                      <a:pt x="-1432" y="79289"/>
                      <a:pt x="70286" y="127070"/>
                    </a:cubicBezTo>
                    <a:cubicBezTo>
                      <a:pt x="142004" y="174851"/>
                      <a:pt x="371966" y="266800"/>
                      <a:pt x="467357" y="286684"/>
                    </a:cubicBezTo>
                    <a:cubicBezTo>
                      <a:pt x="562748" y="306568"/>
                      <a:pt x="624617" y="258385"/>
                      <a:pt x="642630" y="246375"/>
                    </a:cubicBezTo>
                  </a:path>
                </a:pathLst>
              </a:custGeom>
              <a:ln w="28575" cmpd="sng">
                <a:solidFill>
                  <a:schemeClr val="tx1"/>
                </a:solidFill>
              </a:ln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40000"/>
                  </a:spcAft>
                </a:pPr>
                <a:endParaRPr lang="en-US" sz="2400" smtClean="0">
                  <a:solidFill>
                    <a:srgbClr val="0095D3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  <p:pic>
            <p:nvPicPr>
              <p:cNvPr id="115" name="Picture 27" descr="ICON_Cloud_Q308"/>
              <p:cNvPicPr>
                <a:picLocks noChangeAspect="1" noChangeArrowheads="1"/>
              </p:cNvPicPr>
              <p:nvPr/>
            </p:nvPicPr>
            <p:blipFill>
              <a:blip r:embed="rId5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968688" y="2646962"/>
                <a:ext cx="1000344" cy="6503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16" name="Down Arrow 118"/>
              <p:cNvSpPr/>
              <p:nvPr/>
            </p:nvSpPr>
            <p:spPr>
              <a:xfrm rot="10800000">
                <a:off x="1470493" y="3293518"/>
                <a:ext cx="409006" cy="569068"/>
              </a:xfrm>
              <a:prstGeom prst="downArrow">
                <a:avLst/>
              </a:prstGeom>
              <a:gradFill rotWithShape="1">
                <a:gsLst>
                  <a:gs pos="0">
                    <a:srgbClr val="000000">
                      <a:tint val="50000"/>
                      <a:satMod val="300000"/>
                    </a:srgbClr>
                  </a:gs>
                  <a:gs pos="35000">
                    <a:sysClr val="window" lastClr="FFFFFF">
                      <a:lumMod val="85000"/>
                    </a:sysClr>
                  </a:gs>
                  <a:gs pos="100000">
                    <a:sysClr val="window" lastClr="FFFFFF">
                      <a:lumMod val="65000"/>
                      <a:alpha val="0"/>
                    </a:sys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rgbClr val="000000"/>
                  </a:solidFill>
                  <a:latin typeface="Calibri"/>
                  <a:ea typeface="ＭＳ Ｐゴシック"/>
                </a:endParaRPr>
              </a:p>
            </p:txBody>
          </p:sp>
          <p:sp>
            <p:nvSpPr>
              <p:cNvPr id="117" name="Down Arrow 119"/>
              <p:cNvSpPr/>
              <p:nvPr/>
            </p:nvSpPr>
            <p:spPr>
              <a:xfrm>
                <a:off x="1082728" y="3225653"/>
                <a:ext cx="409006" cy="569068"/>
              </a:xfrm>
              <a:prstGeom prst="downArrow">
                <a:avLst/>
              </a:prstGeom>
              <a:gradFill rotWithShape="1">
                <a:gsLst>
                  <a:gs pos="0">
                    <a:srgbClr val="000000">
                      <a:tint val="50000"/>
                      <a:satMod val="300000"/>
                    </a:srgbClr>
                  </a:gs>
                  <a:gs pos="35000">
                    <a:sysClr val="window" lastClr="FFFFFF">
                      <a:lumMod val="85000"/>
                    </a:sysClr>
                  </a:gs>
                  <a:gs pos="100000">
                    <a:sysClr val="window" lastClr="FFFFFF">
                      <a:lumMod val="65000"/>
                      <a:alpha val="0"/>
                    </a:sys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srgbClr val="000000"/>
                  </a:solidFill>
                  <a:latin typeface="Calibri"/>
                  <a:ea typeface="ＭＳ Ｐゴシック"/>
                </a:endParaRPr>
              </a:p>
            </p:txBody>
          </p:sp>
          <p:sp>
            <p:nvSpPr>
              <p:cNvPr id="118" name="TextBox 120"/>
              <p:cNvSpPr txBox="1"/>
              <p:nvPr/>
            </p:nvSpPr>
            <p:spPr>
              <a:xfrm>
                <a:off x="1186212" y="2887442"/>
                <a:ext cx="61587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40000"/>
                  </a:spcAft>
                </a:pPr>
                <a:r>
                  <a:rPr lang="en-US" sz="1000" dirty="0" smtClean="0">
                    <a:solidFill>
                      <a:srgbClr val="FFFFFF">
                        <a:lumMod val="50000"/>
                      </a:srgbClr>
                    </a:solidFill>
                    <a:latin typeface="Arial"/>
                    <a:ea typeface="ＭＳ Ｐゴシック"/>
                  </a:rPr>
                  <a:t>Internet</a:t>
                </a:r>
              </a:p>
            </p:txBody>
          </p:sp>
        </p:grpSp>
        <p:pic>
          <p:nvPicPr>
            <p:cNvPr id="55" name="Picture 404" descr="VMW-ICON-3D-vSWITCH-HYPERVISOR-10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247" y="3493591"/>
              <a:ext cx="1338279" cy="976481"/>
            </a:xfrm>
            <a:prstGeom prst="rect">
              <a:avLst/>
            </a:prstGeom>
          </p:spPr>
        </p:pic>
        <p:pic>
          <p:nvPicPr>
            <p:cNvPr id="56" name="Picture 417" descr="VMW-ICON-3D-vSWITCH-HYPERVISOR-10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387" y="3895953"/>
              <a:ext cx="1338279" cy="976481"/>
            </a:xfrm>
            <a:prstGeom prst="rect">
              <a:avLst/>
            </a:prstGeom>
          </p:spPr>
        </p:pic>
        <p:pic>
          <p:nvPicPr>
            <p:cNvPr id="57" name="Picture 421" descr="VMW-ICON-3D-vSWITCH-HYPERVISOR-10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600" y="4289152"/>
              <a:ext cx="1338279" cy="976481"/>
            </a:xfrm>
            <a:prstGeom prst="rect">
              <a:avLst/>
            </a:prstGeom>
          </p:spPr>
        </p:pic>
        <p:pic>
          <p:nvPicPr>
            <p:cNvPr id="58" name="Picture 9" descr="VMW-ICON-3D-vSWITCH-HYPERVISOR-10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7349" y="4735061"/>
              <a:ext cx="1338279" cy="976481"/>
            </a:xfrm>
            <a:prstGeom prst="rect">
              <a:avLst/>
            </a:prstGeom>
          </p:spPr>
        </p:pic>
        <p:pic>
          <p:nvPicPr>
            <p:cNvPr id="59" name="Picture 161" descr="NetworkHypervisor.png"/>
            <p:cNvPicPr>
              <a:picLocks noChangeAspect="1"/>
            </p:cNvPicPr>
            <p:nvPr/>
          </p:nvPicPr>
          <p:blipFill>
            <a:blip r:embed="rId6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337" y="2167468"/>
              <a:ext cx="7157899" cy="2760392"/>
            </a:xfrm>
            <a:prstGeom prst="rect">
              <a:avLst/>
            </a:prstGeom>
            <a:effectLst>
              <a:outerShdw blurRad="469900" dist="609600" dir="5400000" sx="96000" sy="96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60" name="Group 2"/>
            <p:cNvGrpSpPr/>
            <p:nvPr/>
          </p:nvGrpSpPr>
          <p:grpSpPr>
            <a:xfrm>
              <a:off x="3839974" y="1032719"/>
              <a:ext cx="1544143" cy="1102671"/>
              <a:chOff x="3826305" y="1278465"/>
              <a:chExt cx="1544143" cy="1102671"/>
            </a:xfrm>
          </p:grpSpPr>
          <p:pic>
            <p:nvPicPr>
              <p:cNvPr id="80" name="Picture 167" descr="VMW-ICON-3D-CUBE-APP-OS-101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26305" y="1278465"/>
                <a:ext cx="1544143" cy="1102671"/>
              </a:xfrm>
              <a:prstGeom prst="rect">
                <a:avLst/>
              </a:prstGeom>
              <a:effectLst>
                <a:outerShdw blurRad="330200" dist="1181100" dir="5400000" sx="102000" sy="102000" algn="tl" rotWithShape="0">
                  <a:prstClr val="black">
                    <a:alpha val="35000"/>
                  </a:prstClr>
                </a:outerShdw>
              </a:effectLst>
            </p:spPr>
          </p:pic>
          <p:pic>
            <p:nvPicPr>
              <p:cNvPr id="81" name="Picture 176" descr="firewall.png"/>
              <p:cNvPicPr>
                <a:picLocks noChangeAspect="1"/>
              </p:cNvPicPr>
              <p:nvPr/>
            </p:nvPicPr>
            <p:blipFill>
              <a:blip r:embed="rId8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2641" y="1727199"/>
                <a:ext cx="295340" cy="295340"/>
              </a:xfrm>
              <a:prstGeom prst="rect">
                <a:avLst/>
              </a:prstGeom>
            </p:spPr>
          </p:pic>
          <p:pic>
            <p:nvPicPr>
              <p:cNvPr id="82" name="Picture 177" descr="firewall.png"/>
              <p:cNvPicPr>
                <a:picLocks noChangeAspect="1"/>
              </p:cNvPicPr>
              <p:nvPr/>
            </p:nvPicPr>
            <p:blipFill>
              <a:blip r:embed="rId8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1374" y="1820331"/>
                <a:ext cx="295340" cy="295340"/>
              </a:xfrm>
              <a:prstGeom prst="rect">
                <a:avLst/>
              </a:prstGeom>
            </p:spPr>
          </p:pic>
          <p:pic>
            <p:nvPicPr>
              <p:cNvPr id="83" name="Picture 178" descr="firewall.png"/>
              <p:cNvPicPr>
                <a:picLocks noChangeAspect="1"/>
              </p:cNvPicPr>
              <p:nvPr/>
            </p:nvPicPr>
            <p:blipFill>
              <a:blip r:embed="rId8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4774" y="1854197"/>
                <a:ext cx="295340" cy="295340"/>
              </a:xfrm>
              <a:prstGeom prst="rect">
                <a:avLst/>
              </a:prstGeom>
            </p:spPr>
          </p:pic>
        </p:grpSp>
        <p:grpSp>
          <p:nvGrpSpPr>
            <p:cNvPr id="61" name="Group 6"/>
            <p:cNvGrpSpPr/>
            <p:nvPr/>
          </p:nvGrpSpPr>
          <p:grpSpPr>
            <a:xfrm>
              <a:off x="5588768" y="2307823"/>
              <a:ext cx="1544143" cy="1102671"/>
              <a:chOff x="5643361" y="1761605"/>
              <a:chExt cx="1544143" cy="1102671"/>
            </a:xfrm>
          </p:grpSpPr>
          <p:pic>
            <p:nvPicPr>
              <p:cNvPr id="77" name="Picture 166" descr="VMW-ICON-3D-CUBE-APP-OS-101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43361" y="1761605"/>
                <a:ext cx="1544143" cy="1102671"/>
              </a:xfrm>
              <a:prstGeom prst="rect">
                <a:avLst/>
              </a:prstGeom>
              <a:effectLst>
                <a:outerShdw blurRad="330200" dist="685800" dir="5400000" sx="102000" sy="102000" algn="tl" rotWithShape="0">
                  <a:prstClr val="black">
                    <a:alpha val="35000"/>
                  </a:prstClr>
                </a:outerShdw>
              </a:effectLst>
            </p:spPr>
          </p:pic>
          <p:pic>
            <p:nvPicPr>
              <p:cNvPr id="78" name="Picture 181" descr="firewall.png"/>
              <p:cNvPicPr>
                <a:picLocks noChangeAspect="1"/>
              </p:cNvPicPr>
              <p:nvPr/>
            </p:nvPicPr>
            <p:blipFill>
              <a:blip r:embed="rId8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5484" y="2340864"/>
                <a:ext cx="295340" cy="295340"/>
              </a:xfrm>
              <a:prstGeom prst="rect">
                <a:avLst/>
              </a:prstGeom>
            </p:spPr>
          </p:pic>
          <p:pic>
            <p:nvPicPr>
              <p:cNvPr id="79" name="Picture 182" descr="firewall.png"/>
              <p:cNvPicPr>
                <a:picLocks noChangeAspect="1"/>
              </p:cNvPicPr>
              <p:nvPr/>
            </p:nvPicPr>
            <p:blipFill>
              <a:blip r:embed="rId8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0906" y="2218264"/>
                <a:ext cx="295340" cy="295340"/>
              </a:xfrm>
              <a:prstGeom prst="rect">
                <a:avLst/>
              </a:prstGeom>
            </p:spPr>
          </p:pic>
        </p:grpSp>
        <p:grpSp>
          <p:nvGrpSpPr>
            <p:cNvPr id="62" name="Group 5"/>
            <p:cNvGrpSpPr/>
            <p:nvPr/>
          </p:nvGrpSpPr>
          <p:grpSpPr>
            <a:xfrm>
              <a:off x="3949251" y="1967127"/>
              <a:ext cx="1544143" cy="1102671"/>
              <a:chOff x="4672969" y="2895599"/>
              <a:chExt cx="1544143" cy="1102671"/>
            </a:xfrm>
          </p:grpSpPr>
          <p:pic>
            <p:nvPicPr>
              <p:cNvPr id="74" name="Picture 170" descr="VMW-ICON-3D-CUBE-APP-OS-101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2969" y="2895599"/>
                <a:ext cx="1544143" cy="1102671"/>
              </a:xfrm>
              <a:prstGeom prst="rect">
                <a:avLst/>
              </a:prstGeom>
              <a:effectLst>
                <a:outerShdw blurRad="330200" dist="469900" dir="5400000" sx="102000" sy="102000" algn="tl" rotWithShape="0">
                  <a:prstClr val="black">
                    <a:alpha val="35000"/>
                  </a:prstClr>
                </a:outerShdw>
              </a:effectLst>
            </p:spPr>
          </p:pic>
          <p:pic>
            <p:nvPicPr>
              <p:cNvPr id="75" name="Picture 179" descr="firewall.png"/>
              <p:cNvPicPr>
                <a:picLocks noChangeAspect="1"/>
              </p:cNvPicPr>
              <p:nvPr/>
            </p:nvPicPr>
            <p:blipFill>
              <a:blip r:embed="rId8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56040" y="3242730"/>
                <a:ext cx="295340" cy="295340"/>
              </a:xfrm>
              <a:prstGeom prst="rect">
                <a:avLst/>
              </a:prstGeom>
            </p:spPr>
          </p:pic>
          <p:pic>
            <p:nvPicPr>
              <p:cNvPr id="76" name="Picture 180" descr="firewall.png"/>
              <p:cNvPicPr>
                <a:picLocks noChangeAspect="1"/>
              </p:cNvPicPr>
              <p:nvPr/>
            </p:nvPicPr>
            <p:blipFill>
              <a:blip r:embed="rId8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4173" y="3428997"/>
                <a:ext cx="295340" cy="295340"/>
              </a:xfrm>
              <a:prstGeom prst="rect">
                <a:avLst/>
              </a:prstGeom>
            </p:spPr>
          </p:pic>
        </p:grpSp>
        <p:grpSp>
          <p:nvGrpSpPr>
            <p:cNvPr id="63" name="Group 7"/>
            <p:cNvGrpSpPr/>
            <p:nvPr/>
          </p:nvGrpSpPr>
          <p:grpSpPr>
            <a:xfrm>
              <a:off x="1922405" y="1818711"/>
              <a:ext cx="1544143" cy="1102671"/>
              <a:chOff x="1785837" y="1600199"/>
              <a:chExt cx="1544143" cy="1102671"/>
            </a:xfrm>
          </p:grpSpPr>
          <p:pic>
            <p:nvPicPr>
              <p:cNvPr id="71" name="Picture 168" descr="VMW-ICON-3D-CUBE-APP-OS-101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5837" y="1600199"/>
                <a:ext cx="1544143" cy="1102671"/>
              </a:xfrm>
              <a:prstGeom prst="rect">
                <a:avLst/>
              </a:prstGeom>
              <a:effectLst>
                <a:outerShdw blurRad="330200" dist="1181100" dir="5400000" sx="102000" sy="102000" algn="tl" rotWithShape="0">
                  <a:prstClr val="black">
                    <a:alpha val="35000"/>
                  </a:prstClr>
                </a:outerShdw>
              </a:effectLst>
            </p:spPr>
          </p:pic>
          <p:pic>
            <p:nvPicPr>
              <p:cNvPr id="72" name="Picture 172" descr="firewall.png"/>
              <p:cNvPicPr>
                <a:picLocks noChangeAspect="1"/>
              </p:cNvPicPr>
              <p:nvPr/>
            </p:nvPicPr>
            <p:blipFill>
              <a:blip r:embed="rId8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4307" y="1947333"/>
                <a:ext cx="295340" cy="295340"/>
              </a:xfrm>
              <a:prstGeom prst="rect">
                <a:avLst/>
              </a:prstGeom>
            </p:spPr>
          </p:pic>
          <p:pic>
            <p:nvPicPr>
              <p:cNvPr id="73" name="Picture 171" descr="firewall.png"/>
              <p:cNvPicPr>
                <a:picLocks noChangeAspect="1"/>
              </p:cNvPicPr>
              <p:nvPr/>
            </p:nvPicPr>
            <p:blipFill>
              <a:blip r:embed="rId8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0907" y="2142067"/>
                <a:ext cx="295340" cy="295340"/>
              </a:xfrm>
              <a:prstGeom prst="rect">
                <a:avLst/>
              </a:prstGeom>
            </p:spPr>
          </p:pic>
        </p:grpSp>
        <p:grpSp>
          <p:nvGrpSpPr>
            <p:cNvPr id="64" name="Group 3"/>
            <p:cNvGrpSpPr/>
            <p:nvPr/>
          </p:nvGrpSpPr>
          <p:grpSpPr>
            <a:xfrm>
              <a:off x="3451882" y="3089787"/>
              <a:ext cx="1544143" cy="1102671"/>
              <a:chOff x="2632503" y="2734732"/>
              <a:chExt cx="1544143" cy="1102671"/>
            </a:xfrm>
          </p:grpSpPr>
          <p:pic>
            <p:nvPicPr>
              <p:cNvPr id="68" name="Picture 175" descr="VMW-ICON-3D-CUBE-APP-OS-101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2503" y="2734732"/>
                <a:ext cx="1544143" cy="1102671"/>
              </a:xfrm>
              <a:prstGeom prst="rect">
                <a:avLst/>
              </a:prstGeom>
              <a:effectLst>
                <a:outerShdw blurRad="330200" dist="355600" dir="5400000" sx="102000" sy="102000" algn="tl" rotWithShape="0">
                  <a:prstClr val="black">
                    <a:alpha val="35000"/>
                  </a:prstClr>
                </a:outerShdw>
              </a:effectLst>
            </p:spPr>
          </p:pic>
          <p:pic>
            <p:nvPicPr>
              <p:cNvPr id="69" name="Picture 173" descr="firewall.png"/>
              <p:cNvPicPr>
                <a:picLocks noChangeAspect="1"/>
              </p:cNvPicPr>
              <p:nvPr/>
            </p:nvPicPr>
            <p:blipFill>
              <a:blip r:embed="rId8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37308" y="3420533"/>
                <a:ext cx="295340" cy="295340"/>
              </a:xfrm>
              <a:prstGeom prst="rect">
                <a:avLst/>
              </a:prstGeom>
            </p:spPr>
          </p:pic>
          <p:pic>
            <p:nvPicPr>
              <p:cNvPr id="70" name="Picture 174" descr="firewall.png"/>
              <p:cNvPicPr>
                <a:picLocks noChangeAspect="1"/>
              </p:cNvPicPr>
              <p:nvPr/>
            </p:nvPicPr>
            <p:blipFill>
              <a:blip r:embed="rId8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2774" y="2946399"/>
                <a:ext cx="295340" cy="295340"/>
              </a:xfrm>
              <a:prstGeom prst="rect">
                <a:avLst/>
              </a:prstGeom>
            </p:spPr>
          </p:pic>
        </p:grpSp>
        <p:sp>
          <p:nvSpPr>
            <p:cNvPr id="65" name="TextBox 10"/>
            <p:cNvSpPr txBox="1"/>
            <p:nvPr/>
          </p:nvSpPr>
          <p:spPr>
            <a:xfrm>
              <a:off x="1694965" y="3987169"/>
              <a:ext cx="1747593" cy="307777"/>
            </a:xfrm>
            <a:prstGeom prst="rect">
              <a:avLst/>
            </a:prstGeom>
            <a:noFill/>
            <a:scene3d>
              <a:camera prst="isometricLeftDown">
                <a:rot lat="1392000" lon="2521817" rev="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40000"/>
                </a:spcAft>
              </a:pPr>
              <a:r>
                <a:rPr lang="en-US" sz="1400" dirty="0" smtClean="0">
                  <a:solidFill>
                    <a:srgbClr val="000090"/>
                  </a:solidFill>
                  <a:latin typeface="Arial"/>
                  <a:ea typeface="ＭＳ Ｐゴシック"/>
                </a:rPr>
                <a:t>Network Hypervisor</a:t>
              </a:r>
            </a:p>
          </p:txBody>
        </p:sp>
        <p:sp>
          <p:nvSpPr>
            <p:cNvPr id="66" name="TextBox 191"/>
            <p:cNvSpPr txBox="1"/>
            <p:nvPr/>
          </p:nvSpPr>
          <p:spPr>
            <a:xfrm>
              <a:off x="103982" y="1668059"/>
              <a:ext cx="2047548" cy="400110"/>
            </a:xfrm>
            <a:prstGeom prst="rect">
              <a:avLst/>
            </a:prstGeom>
            <a:noFill/>
            <a:scene3d>
              <a:camera prst="isometricLeftDown">
                <a:rot lat="1392000" lon="2521817" rev="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40000"/>
                </a:spcAft>
              </a:pPr>
              <a:r>
                <a:rPr lang="en-US" sz="2000" dirty="0" smtClean="0">
                  <a:solidFill>
                    <a:srgbClr val="4D4D4D">
                      <a:lumMod val="50000"/>
                    </a:srgbClr>
                  </a:solidFill>
                  <a:latin typeface="Arial"/>
                  <a:ea typeface="ＭＳ Ｐゴシック"/>
                </a:rPr>
                <a:t>Virtual Networks</a:t>
              </a:r>
            </a:p>
          </p:txBody>
        </p:sp>
        <p:sp>
          <p:nvSpPr>
            <p:cNvPr id="67" name="TextBox 194"/>
            <p:cNvSpPr txBox="1"/>
            <p:nvPr/>
          </p:nvSpPr>
          <p:spPr>
            <a:xfrm>
              <a:off x="4834566" y="5252173"/>
              <a:ext cx="3122971" cy="400110"/>
            </a:xfrm>
            <a:prstGeom prst="rect">
              <a:avLst/>
            </a:prstGeom>
            <a:noFill/>
            <a:scene3d>
              <a:camera prst="isometricOffAxis2Right">
                <a:rot lat="720000" lon="17820000" rev="0"/>
              </a:camera>
              <a:lightRig rig="threePt" dir="t"/>
            </a:scene3d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>
                <a:defRPr sz="2000">
                  <a:solidFill>
                    <a:srgbClr val="262626"/>
                  </a:solidFill>
                  <a:latin typeface="+mn-lt"/>
                  <a:ea typeface="+mn-ea"/>
                </a:defRPr>
              </a:lvl1pPr>
            </a:lstStyle>
            <a:p>
              <a:pPr fontAlgn="base">
                <a:spcBef>
                  <a:spcPct val="0"/>
                </a:spcBef>
                <a:spcAft>
                  <a:spcPct val="40000"/>
                </a:spcAft>
              </a:pPr>
              <a:r>
                <a:rPr lang="en-US" dirty="0">
                  <a:latin typeface="Arial"/>
                  <a:ea typeface="ＭＳ Ｐゴシック"/>
                </a:rPr>
                <a:t>Existing Physical </a:t>
              </a:r>
              <a:r>
                <a:rPr lang="en-US" dirty="0" smtClean="0">
                  <a:latin typeface="Arial"/>
                  <a:ea typeface="ＭＳ Ｐゴシック"/>
                </a:rPr>
                <a:t>Network</a:t>
              </a:r>
              <a:endParaRPr lang="en-US" dirty="0">
                <a:latin typeface="Arial"/>
                <a:ea typeface="ＭＳ Ｐゴシック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696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VMware </a:t>
            </a:r>
            <a:r>
              <a:rPr lang="zh-TW" altLang="en-US" dirty="0" smtClean="0"/>
              <a:t>高效能的虛擬儲存</a:t>
            </a:r>
            <a:r>
              <a:rPr lang="en-US" altLang="zh-TW" dirty="0" smtClean="0"/>
              <a:t> - Virtual SAN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160" name="Group 159"/>
          <p:cNvGrpSpPr/>
          <p:nvPr/>
        </p:nvGrpSpPr>
        <p:grpSpPr>
          <a:xfrm>
            <a:off x="2590800" y="2971800"/>
            <a:ext cx="5029200" cy="3657600"/>
            <a:chOff x="379964" y="766899"/>
            <a:chExt cx="8040887" cy="5652441"/>
          </a:xfrm>
        </p:grpSpPr>
        <p:sp>
          <p:nvSpPr>
            <p:cNvPr id="162" name="Rounded Rectangle 31"/>
            <p:cNvSpPr/>
            <p:nvPr/>
          </p:nvSpPr>
          <p:spPr bwMode="auto">
            <a:xfrm>
              <a:off x="2396012" y="4579333"/>
              <a:ext cx="4095865" cy="1322262"/>
            </a:xfrm>
            <a:custGeom>
              <a:avLst/>
              <a:gdLst>
                <a:gd name="connsiteX0" fmla="*/ 0 w 4084608"/>
                <a:gd name="connsiteY0" fmla="*/ 956477 h 956477"/>
                <a:gd name="connsiteX1" fmla="*/ 1800157 w 4084608"/>
                <a:gd name="connsiteY1" fmla="*/ 0 h 956477"/>
                <a:gd name="connsiteX2" fmla="*/ 2284451 w 4084608"/>
                <a:gd name="connsiteY2" fmla="*/ 0 h 956477"/>
                <a:gd name="connsiteX3" fmla="*/ 4084608 w 4084608"/>
                <a:gd name="connsiteY3" fmla="*/ 956477 h 956477"/>
                <a:gd name="connsiteX4" fmla="*/ 0 w 4084608"/>
                <a:gd name="connsiteY4" fmla="*/ 956477 h 956477"/>
                <a:gd name="connsiteX0" fmla="*/ 0 w 4084608"/>
                <a:gd name="connsiteY0" fmla="*/ 982356 h 982356"/>
                <a:gd name="connsiteX1" fmla="*/ 1800157 w 4084608"/>
                <a:gd name="connsiteY1" fmla="*/ 25879 h 982356"/>
                <a:gd name="connsiteX2" fmla="*/ 3276488 w 4084608"/>
                <a:gd name="connsiteY2" fmla="*/ 0 h 982356"/>
                <a:gd name="connsiteX3" fmla="*/ 4084608 w 4084608"/>
                <a:gd name="connsiteY3" fmla="*/ 982356 h 982356"/>
                <a:gd name="connsiteX4" fmla="*/ 0 w 4084608"/>
                <a:gd name="connsiteY4" fmla="*/ 982356 h 982356"/>
                <a:gd name="connsiteX0" fmla="*/ 0 w 5240548"/>
                <a:gd name="connsiteY0" fmla="*/ 982356 h 982356"/>
                <a:gd name="connsiteX1" fmla="*/ 1800157 w 5240548"/>
                <a:gd name="connsiteY1" fmla="*/ 25879 h 982356"/>
                <a:gd name="connsiteX2" fmla="*/ 3276488 w 5240548"/>
                <a:gd name="connsiteY2" fmla="*/ 0 h 982356"/>
                <a:gd name="connsiteX3" fmla="*/ 5240548 w 5240548"/>
                <a:gd name="connsiteY3" fmla="*/ 965104 h 982356"/>
                <a:gd name="connsiteX4" fmla="*/ 0 w 5240548"/>
                <a:gd name="connsiteY4" fmla="*/ 982356 h 982356"/>
                <a:gd name="connsiteX0" fmla="*/ 0 w 5240548"/>
                <a:gd name="connsiteY0" fmla="*/ 995593 h 995593"/>
                <a:gd name="connsiteX1" fmla="*/ 1963606 w 5240548"/>
                <a:gd name="connsiteY1" fmla="*/ 0 h 995593"/>
                <a:gd name="connsiteX2" fmla="*/ 3276488 w 5240548"/>
                <a:gd name="connsiteY2" fmla="*/ 13237 h 995593"/>
                <a:gd name="connsiteX3" fmla="*/ 5240548 w 5240548"/>
                <a:gd name="connsiteY3" fmla="*/ 978341 h 995593"/>
                <a:gd name="connsiteX4" fmla="*/ 0 w 5240548"/>
                <a:gd name="connsiteY4" fmla="*/ 995593 h 995593"/>
                <a:gd name="connsiteX0" fmla="*/ 0 w 5240548"/>
                <a:gd name="connsiteY0" fmla="*/ 995593 h 995593"/>
                <a:gd name="connsiteX1" fmla="*/ 1963606 w 5240548"/>
                <a:gd name="connsiteY1" fmla="*/ 0 h 995593"/>
                <a:gd name="connsiteX2" fmla="*/ 3070026 w 5240548"/>
                <a:gd name="connsiteY2" fmla="*/ 3459 h 995593"/>
                <a:gd name="connsiteX3" fmla="*/ 5240548 w 5240548"/>
                <a:gd name="connsiteY3" fmla="*/ 978341 h 995593"/>
                <a:gd name="connsiteX4" fmla="*/ 0 w 5240548"/>
                <a:gd name="connsiteY4" fmla="*/ 995593 h 995593"/>
                <a:gd name="connsiteX0" fmla="*/ 0 w 5240548"/>
                <a:gd name="connsiteY0" fmla="*/ 1003217 h 1003217"/>
                <a:gd name="connsiteX1" fmla="*/ 1963606 w 5240548"/>
                <a:gd name="connsiteY1" fmla="*/ 7624 h 1003217"/>
                <a:gd name="connsiteX2" fmla="*/ 3289392 w 5240548"/>
                <a:gd name="connsiteY2" fmla="*/ 0 h 1003217"/>
                <a:gd name="connsiteX3" fmla="*/ 5240548 w 5240548"/>
                <a:gd name="connsiteY3" fmla="*/ 985965 h 1003217"/>
                <a:gd name="connsiteX4" fmla="*/ 0 w 5240548"/>
                <a:gd name="connsiteY4" fmla="*/ 1003217 h 1003217"/>
                <a:gd name="connsiteX0" fmla="*/ 0 w 5240548"/>
                <a:gd name="connsiteY0" fmla="*/ 1006676 h 1006676"/>
                <a:gd name="connsiteX1" fmla="*/ 2256093 w 5240548"/>
                <a:gd name="connsiteY1" fmla="*/ 0 h 1006676"/>
                <a:gd name="connsiteX2" fmla="*/ 3289392 w 5240548"/>
                <a:gd name="connsiteY2" fmla="*/ 3459 h 1006676"/>
                <a:gd name="connsiteX3" fmla="*/ 5240548 w 5240548"/>
                <a:gd name="connsiteY3" fmla="*/ 989424 h 1006676"/>
                <a:gd name="connsiteX4" fmla="*/ 0 w 5240548"/>
                <a:gd name="connsiteY4" fmla="*/ 1006676 h 1006676"/>
                <a:gd name="connsiteX0" fmla="*/ 0 w 5240548"/>
                <a:gd name="connsiteY0" fmla="*/ 1017759 h 1017759"/>
                <a:gd name="connsiteX1" fmla="*/ 2329215 w 5240548"/>
                <a:gd name="connsiteY1" fmla="*/ 0 h 1017759"/>
                <a:gd name="connsiteX2" fmla="*/ 3289392 w 5240548"/>
                <a:gd name="connsiteY2" fmla="*/ 14542 h 1017759"/>
                <a:gd name="connsiteX3" fmla="*/ 5240548 w 5240548"/>
                <a:gd name="connsiteY3" fmla="*/ 1000507 h 1017759"/>
                <a:gd name="connsiteX4" fmla="*/ 0 w 5240548"/>
                <a:gd name="connsiteY4" fmla="*/ 1017759 h 1017759"/>
                <a:gd name="connsiteX0" fmla="*/ 0 w 5240548"/>
                <a:gd name="connsiteY0" fmla="*/ 1003217 h 1003217"/>
                <a:gd name="connsiteX1" fmla="*/ 2239219 w 5240548"/>
                <a:gd name="connsiteY1" fmla="*/ 8192 h 1003217"/>
                <a:gd name="connsiteX2" fmla="*/ 3289392 w 5240548"/>
                <a:gd name="connsiteY2" fmla="*/ 0 h 1003217"/>
                <a:gd name="connsiteX3" fmla="*/ 5240548 w 5240548"/>
                <a:gd name="connsiteY3" fmla="*/ 985965 h 1003217"/>
                <a:gd name="connsiteX4" fmla="*/ 0 w 5240548"/>
                <a:gd name="connsiteY4" fmla="*/ 1003217 h 1003217"/>
                <a:gd name="connsiteX0" fmla="*/ 0 w 5240548"/>
                <a:gd name="connsiteY0" fmla="*/ 1003217 h 1003217"/>
                <a:gd name="connsiteX1" fmla="*/ 2239219 w 5240548"/>
                <a:gd name="connsiteY1" fmla="*/ 8192 h 1003217"/>
                <a:gd name="connsiteX2" fmla="*/ 3359388 w 5240548"/>
                <a:gd name="connsiteY2" fmla="*/ 0 h 1003217"/>
                <a:gd name="connsiteX3" fmla="*/ 5240548 w 5240548"/>
                <a:gd name="connsiteY3" fmla="*/ 985965 h 1003217"/>
                <a:gd name="connsiteX4" fmla="*/ 0 w 5240548"/>
                <a:gd name="connsiteY4" fmla="*/ 1003217 h 1003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0548" h="1003217">
                  <a:moveTo>
                    <a:pt x="0" y="1003217"/>
                  </a:moveTo>
                  <a:lnTo>
                    <a:pt x="2239219" y="8192"/>
                  </a:lnTo>
                  <a:lnTo>
                    <a:pt x="3359388" y="0"/>
                  </a:lnTo>
                  <a:lnTo>
                    <a:pt x="5240548" y="985965"/>
                  </a:lnTo>
                  <a:lnTo>
                    <a:pt x="0" y="1003217"/>
                  </a:lnTo>
                  <a:close/>
                </a:path>
              </a:pathLst>
            </a:custGeom>
            <a:solidFill>
              <a:srgbClr val="FFFFFF">
                <a:alpha val="28000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</a:endParaRPr>
            </a:p>
          </p:txBody>
        </p:sp>
        <p:cxnSp>
          <p:nvCxnSpPr>
            <p:cNvPr id="163" name="Straight Connector 162"/>
            <p:cNvCxnSpPr/>
            <p:nvPr/>
          </p:nvCxnSpPr>
          <p:spPr bwMode="auto">
            <a:xfrm>
              <a:off x="4978862" y="5761890"/>
              <a:ext cx="1005840" cy="1588"/>
            </a:xfrm>
            <a:prstGeom prst="line">
              <a:avLst/>
            </a:prstGeom>
            <a:solidFill>
              <a:srgbClr val="0095D3"/>
            </a:solidFill>
            <a:ln w="25400" cap="flat" cmpd="sng" algn="ctr">
              <a:solidFill>
                <a:srgbClr val="F8981D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4" name="Oval 163"/>
            <p:cNvSpPr/>
            <p:nvPr/>
          </p:nvSpPr>
          <p:spPr bwMode="auto">
            <a:xfrm>
              <a:off x="4538159" y="5702880"/>
              <a:ext cx="138023" cy="176390"/>
            </a:xfrm>
            <a:prstGeom prst="ellipse">
              <a:avLst/>
            </a:prstGeom>
            <a:gradFill rotWithShape="1">
              <a:gsLst>
                <a:gs pos="0">
                  <a:srgbClr val="6DB33F">
                    <a:shade val="51000"/>
                    <a:satMod val="130000"/>
                  </a:srgbClr>
                </a:gs>
                <a:gs pos="80000">
                  <a:srgbClr val="6DB33F">
                    <a:shade val="93000"/>
                    <a:satMod val="130000"/>
                  </a:srgbClr>
                </a:gs>
                <a:gs pos="100000">
                  <a:srgbClr val="6DB33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65" name="Oval 164"/>
            <p:cNvSpPr/>
            <p:nvPr/>
          </p:nvSpPr>
          <p:spPr bwMode="auto">
            <a:xfrm>
              <a:off x="4531734" y="5775856"/>
              <a:ext cx="138023" cy="176390"/>
            </a:xfrm>
            <a:prstGeom prst="ellipse">
              <a:avLst/>
            </a:prstGeom>
            <a:gradFill rotWithShape="1">
              <a:gsLst>
                <a:gs pos="0">
                  <a:srgbClr val="F8981D">
                    <a:shade val="51000"/>
                    <a:satMod val="130000"/>
                  </a:srgbClr>
                </a:gs>
                <a:gs pos="80000">
                  <a:srgbClr val="F8981D">
                    <a:shade val="93000"/>
                    <a:satMod val="130000"/>
                  </a:srgbClr>
                </a:gs>
                <a:gs pos="100000">
                  <a:srgbClr val="F8981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66" name="Oval 165"/>
            <p:cNvSpPr/>
            <p:nvPr/>
          </p:nvSpPr>
          <p:spPr bwMode="auto">
            <a:xfrm>
              <a:off x="4484583" y="5825021"/>
              <a:ext cx="138023" cy="176390"/>
            </a:xfrm>
            <a:prstGeom prst="ellipse">
              <a:avLst/>
            </a:prstGeom>
            <a:gradFill rotWithShape="1">
              <a:gsLst>
                <a:gs pos="0">
                  <a:srgbClr val="6DB33F">
                    <a:shade val="51000"/>
                    <a:satMod val="130000"/>
                  </a:srgbClr>
                </a:gs>
                <a:gs pos="80000">
                  <a:srgbClr val="6DB33F">
                    <a:shade val="93000"/>
                    <a:satMod val="130000"/>
                  </a:srgbClr>
                </a:gs>
                <a:gs pos="100000">
                  <a:srgbClr val="6DB33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67" name="Oval 166"/>
            <p:cNvSpPr/>
            <p:nvPr/>
          </p:nvSpPr>
          <p:spPr bwMode="auto">
            <a:xfrm>
              <a:off x="4484583" y="5825492"/>
              <a:ext cx="138023" cy="176390"/>
            </a:xfrm>
            <a:prstGeom prst="ellipse">
              <a:avLst/>
            </a:prstGeom>
            <a:gradFill rotWithShape="1">
              <a:gsLst>
                <a:gs pos="0">
                  <a:srgbClr val="6DB33F">
                    <a:shade val="51000"/>
                    <a:satMod val="130000"/>
                  </a:srgbClr>
                </a:gs>
                <a:gs pos="80000">
                  <a:srgbClr val="6DB33F">
                    <a:shade val="93000"/>
                    <a:satMod val="130000"/>
                  </a:srgbClr>
                </a:gs>
                <a:gs pos="100000">
                  <a:srgbClr val="6DB33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68" name="Oval 167"/>
            <p:cNvSpPr/>
            <p:nvPr/>
          </p:nvSpPr>
          <p:spPr bwMode="auto">
            <a:xfrm>
              <a:off x="4484583" y="5825490"/>
              <a:ext cx="138023" cy="176390"/>
            </a:xfrm>
            <a:prstGeom prst="ellipse">
              <a:avLst/>
            </a:prstGeom>
            <a:gradFill rotWithShape="1">
              <a:gsLst>
                <a:gs pos="0">
                  <a:srgbClr val="6DB33F">
                    <a:shade val="51000"/>
                    <a:satMod val="130000"/>
                  </a:srgbClr>
                </a:gs>
                <a:gs pos="80000">
                  <a:srgbClr val="6DB33F">
                    <a:shade val="93000"/>
                    <a:satMod val="130000"/>
                  </a:srgbClr>
                </a:gs>
                <a:gs pos="100000">
                  <a:srgbClr val="6DB33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endParaRPr>
            </a:p>
          </p:txBody>
        </p:sp>
        <p:cxnSp>
          <p:nvCxnSpPr>
            <p:cNvPr id="169" name="Straight Connector 168"/>
            <p:cNvCxnSpPr/>
            <p:nvPr/>
          </p:nvCxnSpPr>
          <p:spPr bwMode="auto">
            <a:xfrm>
              <a:off x="3266380" y="5747231"/>
              <a:ext cx="1005840" cy="1588"/>
            </a:xfrm>
            <a:prstGeom prst="line">
              <a:avLst/>
            </a:prstGeom>
            <a:solidFill>
              <a:srgbClr val="0095D3"/>
            </a:solidFill>
            <a:ln w="25400" cap="flat" cmpd="sng" algn="ctr">
              <a:solidFill>
                <a:srgbClr val="F8981D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0" name="Oval 169"/>
            <p:cNvSpPr/>
            <p:nvPr/>
          </p:nvSpPr>
          <p:spPr bwMode="auto">
            <a:xfrm>
              <a:off x="2976778" y="5977106"/>
              <a:ext cx="138023" cy="176390"/>
            </a:xfrm>
            <a:prstGeom prst="ellipse">
              <a:avLst/>
            </a:prstGeom>
            <a:gradFill rotWithShape="1">
              <a:gsLst>
                <a:gs pos="0">
                  <a:srgbClr val="F8981D">
                    <a:shade val="51000"/>
                    <a:satMod val="130000"/>
                  </a:srgbClr>
                </a:gs>
                <a:gs pos="80000">
                  <a:srgbClr val="F8981D">
                    <a:shade val="93000"/>
                    <a:satMod val="130000"/>
                  </a:srgbClr>
                </a:gs>
                <a:gs pos="100000">
                  <a:srgbClr val="F8981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71" name="Oval 170"/>
            <p:cNvSpPr/>
            <p:nvPr/>
          </p:nvSpPr>
          <p:spPr bwMode="auto">
            <a:xfrm>
              <a:off x="3015271" y="5777817"/>
              <a:ext cx="138023" cy="176390"/>
            </a:xfrm>
            <a:prstGeom prst="ellipse">
              <a:avLst/>
            </a:prstGeom>
            <a:gradFill rotWithShape="1">
              <a:gsLst>
                <a:gs pos="0">
                  <a:srgbClr val="6DB33F">
                    <a:shade val="51000"/>
                    <a:satMod val="130000"/>
                  </a:srgbClr>
                </a:gs>
                <a:gs pos="80000">
                  <a:srgbClr val="6DB33F">
                    <a:shade val="93000"/>
                    <a:satMod val="130000"/>
                  </a:srgbClr>
                </a:gs>
                <a:gs pos="100000">
                  <a:srgbClr val="6DB33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endParaRPr>
            </a:p>
          </p:txBody>
        </p:sp>
        <p:grpSp>
          <p:nvGrpSpPr>
            <p:cNvPr id="172" name="Group 121"/>
            <p:cNvGrpSpPr/>
            <p:nvPr/>
          </p:nvGrpSpPr>
          <p:grpSpPr>
            <a:xfrm>
              <a:off x="2046774" y="2635553"/>
              <a:ext cx="704079" cy="468042"/>
              <a:chOff x="2031825" y="2084693"/>
              <a:chExt cx="704079" cy="366234"/>
            </a:xfrm>
          </p:grpSpPr>
          <p:pic>
            <p:nvPicPr>
              <p:cNvPr id="240" name="Picture 23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0459" y="2084693"/>
                <a:ext cx="245445" cy="184999"/>
              </a:xfrm>
              <a:prstGeom prst="rect">
                <a:avLst/>
              </a:prstGeom>
            </p:spPr>
          </p:pic>
          <p:grpSp>
            <p:nvGrpSpPr>
              <p:cNvPr id="241" name="Group 123"/>
              <p:cNvGrpSpPr/>
              <p:nvPr/>
            </p:nvGrpSpPr>
            <p:grpSpPr>
              <a:xfrm>
                <a:off x="2031825" y="2188369"/>
                <a:ext cx="454516" cy="262558"/>
                <a:chOff x="2639152" y="4349733"/>
                <a:chExt cx="1092846" cy="631297"/>
              </a:xfrm>
            </p:grpSpPr>
            <p:pic>
              <p:nvPicPr>
                <p:cNvPr id="242" name="Picture 382" descr="ICON_DiscDrive_Q308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639152" y="4349733"/>
                  <a:ext cx="728564" cy="5778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3" name="Picture 382" descr="ICON_DiscDrive_Q308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003434" y="4403165"/>
                  <a:ext cx="728564" cy="5778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73" name="Group 126"/>
            <p:cNvGrpSpPr/>
            <p:nvPr/>
          </p:nvGrpSpPr>
          <p:grpSpPr>
            <a:xfrm>
              <a:off x="4739349" y="2665184"/>
              <a:ext cx="704079" cy="468042"/>
              <a:chOff x="2031825" y="2084693"/>
              <a:chExt cx="704079" cy="366234"/>
            </a:xfrm>
          </p:grpSpPr>
          <p:pic>
            <p:nvPicPr>
              <p:cNvPr id="236" name="Picture 2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0459" y="2084693"/>
                <a:ext cx="245445" cy="184999"/>
              </a:xfrm>
              <a:prstGeom prst="rect">
                <a:avLst/>
              </a:prstGeom>
            </p:spPr>
          </p:pic>
          <p:grpSp>
            <p:nvGrpSpPr>
              <p:cNvPr id="237" name="Group 128"/>
              <p:cNvGrpSpPr/>
              <p:nvPr/>
            </p:nvGrpSpPr>
            <p:grpSpPr>
              <a:xfrm>
                <a:off x="2031825" y="2188369"/>
                <a:ext cx="454516" cy="262558"/>
                <a:chOff x="2639152" y="4349733"/>
                <a:chExt cx="1092846" cy="631297"/>
              </a:xfrm>
            </p:grpSpPr>
            <p:pic>
              <p:nvPicPr>
                <p:cNvPr id="238" name="Picture 382" descr="ICON_DiscDrive_Q308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639152" y="4349733"/>
                  <a:ext cx="728564" cy="5778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9" name="Picture 382" descr="ICON_DiscDrive_Q308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003434" y="4403165"/>
                  <a:ext cx="728564" cy="5778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74" name="Group 131"/>
            <p:cNvGrpSpPr/>
            <p:nvPr/>
          </p:nvGrpSpPr>
          <p:grpSpPr>
            <a:xfrm>
              <a:off x="7645340" y="2651329"/>
              <a:ext cx="704079" cy="468042"/>
              <a:chOff x="2031825" y="2084693"/>
              <a:chExt cx="704079" cy="366234"/>
            </a:xfrm>
          </p:grpSpPr>
          <p:pic>
            <p:nvPicPr>
              <p:cNvPr id="232" name="Picture 2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0459" y="2084693"/>
                <a:ext cx="245445" cy="184999"/>
              </a:xfrm>
              <a:prstGeom prst="rect">
                <a:avLst/>
              </a:prstGeom>
            </p:spPr>
          </p:pic>
          <p:grpSp>
            <p:nvGrpSpPr>
              <p:cNvPr id="233" name="Group 133"/>
              <p:cNvGrpSpPr/>
              <p:nvPr/>
            </p:nvGrpSpPr>
            <p:grpSpPr>
              <a:xfrm>
                <a:off x="2031825" y="2188369"/>
                <a:ext cx="454516" cy="262558"/>
                <a:chOff x="2639152" y="4349733"/>
                <a:chExt cx="1092846" cy="631297"/>
              </a:xfrm>
            </p:grpSpPr>
            <p:pic>
              <p:nvPicPr>
                <p:cNvPr id="234" name="Picture 382" descr="ICON_DiscDrive_Q308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639152" y="4349733"/>
                  <a:ext cx="728564" cy="5778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5" name="Picture 382" descr="ICON_DiscDrive_Q308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003434" y="4403165"/>
                  <a:ext cx="728564" cy="5778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175" name="Picture 38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5663" y="1985894"/>
              <a:ext cx="2205562" cy="1515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6" name="Group 310"/>
            <p:cNvGrpSpPr/>
            <p:nvPr/>
          </p:nvGrpSpPr>
          <p:grpSpPr>
            <a:xfrm>
              <a:off x="536231" y="1029766"/>
              <a:ext cx="2322035" cy="1828048"/>
              <a:chOff x="163061" y="2074827"/>
              <a:chExt cx="2749675" cy="1693850"/>
            </a:xfrm>
          </p:grpSpPr>
          <p:pic>
            <p:nvPicPr>
              <p:cNvPr id="230" name="Picture 3" descr="C:\Users\Abject-3D\Desktop\VMWare Files\FINAL diagrams\Basic Virtualization\3D PNGs\ICON_ThinApp_3D_Q408_Comm_0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alphaModFix/>
              </a:blip>
              <a:srcRect/>
              <a:stretch>
                <a:fillRect/>
              </a:stretch>
            </p:blipFill>
            <p:spPr bwMode="auto">
              <a:xfrm>
                <a:off x="325329" y="2074827"/>
                <a:ext cx="2587407" cy="1693850"/>
              </a:xfrm>
              <a:prstGeom prst="rect">
                <a:avLst/>
              </a:prstGeom>
              <a:noFill/>
            </p:spPr>
          </p:pic>
          <p:sp>
            <p:nvSpPr>
              <p:cNvPr id="231" name="TextBox 230"/>
              <p:cNvSpPr txBox="1"/>
              <p:nvPr/>
            </p:nvSpPr>
            <p:spPr>
              <a:xfrm rot="21288408">
                <a:off x="163061" y="3077181"/>
                <a:ext cx="1639886" cy="446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>
                    <a:rot lat="1802011" lon="2459900" rev="21565380"/>
                  </a:camera>
                  <a:lightRig rig="threePt" dir="t"/>
                </a:scene3d>
              </a:bodyPr>
              <a:lstStyle/>
              <a:p>
                <a:r>
                  <a:rPr lang="en-US" sz="1100" b="1" dirty="0" err="1">
                    <a:solidFill>
                      <a:srgbClr val="3A3A3A"/>
                    </a:solidFill>
                    <a:latin typeface="+mn-lt"/>
                    <a:ea typeface="微軟正黑體" panose="020B0604030504040204" pitchFamily="34" charset="-120"/>
                  </a:rPr>
                  <a:t>vSphere</a:t>
                </a:r>
                <a:endParaRPr lang="en-US" sz="1100" b="1" dirty="0">
                  <a:solidFill>
                    <a:srgbClr val="3A3A3A"/>
                  </a:solidFill>
                  <a:latin typeface="+mn-lt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77" name="Group 319"/>
            <p:cNvGrpSpPr/>
            <p:nvPr/>
          </p:nvGrpSpPr>
          <p:grpSpPr>
            <a:xfrm>
              <a:off x="379964" y="1009917"/>
              <a:ext cx="2486089" cy="1840174"/>
              <a:chOff x="7807547" y="2058662"/>
              <a:chExt cx="2959861" cy="1714305"/>
            </a:xfrm>
          </p:grpSpPr>
          <p:pic>
            <p:nvPicPr>
              <p:cNvPr id="226" name="Picture 3" descr="C:\Users\Abject-3D\Desktop\VMWare Files\FINAL diagrams\Basic Virtualization\3D PNGs\ICON_ThinApp_3D_Q408_Comm_0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rgbClr val="6DB33F">
                    <a:shade val="45000"/>
                    <a:satMod val="135000"/>
                  </a:srgb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8148756" y="2058662"/>
                <a:ext cx="2618652" cy="1714305"/>
              </a:xfrm>
              <a:prstGeom prst="rect">
                <a:avLst/>
              </a:prstGeom>
              <a:noFill/>
            </p:spPr>
          </p:pic>
          <p:sp>
            <p:nvSpPr>
              <p:cNvPr id="227" name="TextBox 226"/>
              <p:cNvSpPr txBox="1"/>
              <p:nvPr/>
            </p:nvSpPr>
            <p:spPr>
              <a:xfrm rot="21288408">
                <a:off x="8101663" y="2640201"/>
                <a:ext cx="1552353" cy="4492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  <a:scene3d>
                  <a:camera prst="orthographicFront">
                    <a:rot lat="1802011" lon="2459900" rev="21565380"/>
                  </a:camera>
                  <a:lightRig rig="threePt" dir="t"/>
                </a:scene3d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/>
                    <a:ea typeface="微軟正黑體" panose="020B0604030504040204" pitchFamily="34" charset="-120"/>
                  </a:rPr>
                  <a:t>vSphere</a:t>
                </a:r>
                <a:endPara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28" name="TextBox 227"/>
              <p:cNvSpPr txBox="1"/>
              <p:nvPr/>
            </p:nvSpPr>
            <p:spPr>
              <a:xfrm>
                <a:off x="7807547" y="3155705"/>
                <a:ext cx="2025662" cy="4492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  <a:scene3d>
                  <a:camera prst="orthographicFront">
                    <a:rot lat="1802011" lon="2459900" rev="21565380"/>
                  </a:camera>
                  <a:lightRig rig="threePt" dir="t"/>
                </a:scene3d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/>
                    <a:ea typeface="微軟正黑體" panose="020B0604030504040204" pitchFamily="34" charset="-120"/>
                  </a:rPr>
                  <a:t>Virtual SAN</a:t>
                </a:r>
              </a:p>
            </p:txBody>
          </p:sp>
          <p:sp>
            <p:nvSpPr>
              <p:cNvPr id="229" name="TextBox 228"/>
              <p:cNvSpPr txBox="1"/>
              <p:nvPr/>
            </p:nvSpPr>
            <p:spPr>
              <a:xfrm rot="21288408">
                <a:off x="8353574" y="2905724"/>
                <a:ext cx="1048532" cy="4492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  <a:scene3d>
                  <a:camera prst="orthographicFront">
                    <a:rot lat="1802011" lon="2459900" rev="21565380"/>
                  </a:camera>
                  <a:lightRig rig="threePt" dir="t"/>
                </a:scene3d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/>
                    <a:ea typeface="微軟正黑體" panose="020B0604030504040204" pitchFamily="34" charset="-120"/>
                  </a:rPr>
                  <a:t>With</a:t>
                </a:r>
                <a:endParaRPr kumimoji="0" lang="zh-TW" alt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微軟正黑體" panose="020B0604030504040204" pitchFamily="34" charset="-120"/>
                </a:endParaRPr>
              </a:p>
            </p:txBody>
          </p:sp>
        </p:grpSp>
        <p:pic>
          <p:nvPicPr>
            <p:cNvPr id="178" name="Picture 38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99891" y="1985615"/>
              <a:ext cx="2186755" cy="1502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9" name="Group 380"/>
            <p:cNvGrpSpPr/>
            <p:nvPr/>
          </p:nvGrpSpPr>
          <p:grpSpPr>
            <a:xfrm>
              <a:off x="3266971" y="1029766"/>
              <a:ext cx="2322035" cy="1828048"/>
              <a:chOff x="163061" y="2074827"/>
              <a:chExt cx="2749675" cy="1693850"/>
            </a:xfrm>
          </p:grpSpPr>
          <p:pic>
            <p:nvPicPr>
              <p:cNvPr id="224" name="Picture 3" descr="C:\Users\Abject-3D\Desktop\VMWare Files\FINAL diagrams\Basic Virtualization\3D PNGs\ICON_ThinApp_3D_Q408_Comm_0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alphaModFix/>
              </a:blip>
              <a:srcRect/>
              <a:stretch>
                <a:fillRect/>
              </a:stretch>
            </p:blipFill>
            <p:spPr bwMode="auto">
              <a:xfrm>
                <a:off x="325329" y="2074827"/>
                <a:ext cx="2587407" cy="1693850"/>
              </a:xfrm>
              <a:prstGeom prst="rect">
                <a:avLst/>
              </a:prstGeom>
              <a:noFill/>
            </p:spPr>
          </p:pic>
          <p:sp>
            <p:nvSpPr>
              <p:cNvPr id="225" name="TextBox 224"/>
              <p:cNvSpPr txBox="1"/>
              <p:nvPr/>
            </p:nvSpPr>
            <p:spPr>
              <a:xfrm rot="21288408">
                <a:off x="163061" y="3077181"/>
                <a:ext cx="1639886" cy="446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>
                    <a:rot lat="1802011" lon="2459900" rev="21565380"/>
                  </a:camera>
                  <a:lightRig rig="threePt" dir="t"/>
                </a:scene3d>
              </a:bodyPr>
              <a:lstStyle/>
              <a:p>
                <a:r>
                  <a:rPr lang="en-US" sz="1100" b="1" dirty="0" err="1">
                    <a:solidFill>
                      <a:srgbClr val="3A3A3A"/>
                    </a:solidFill>
                    <a:latin typeface="+mn-lt"/>
                    <a:ea typeface="微軟正黑體" panose="020B0604030504040204" pitchFamily="34" charset="-120"/>
                  </a:rPr>
                  <a:t>vSphere</a:t>
                </a:r>
                <a:endParaRPr lang="en-US" sz="1100" b="1" dirty="0">
                  <a:solidFill>
                    <a:srgbClr val="3A3A3A"/>
                  </a:solidFill>
                  <a:latin typeface="+mn-lt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80" name="Group 383"/>
            <p:cNvGrpSpPr/>
            <p:nvPr/>
          </p:nvGrpSpPr>
          <p:grpSpPr>
            <a:xfrm>
              <a:off x="3110698" y="1016749"/>
              <a:ext cx="2479800" cy="1828114"/>
              <a:chOff x="7807548" y="2064997"/>
              <a:chExt cx="2952373" cy="1703069"/>
            </a:xfrm>
          </p:grpSpPr>
          <p:pic>
            <p:nvPicPr>
              <p:cNvPr id="220" name="Picture 3" descr="C:\Users\Abject-3D\Desktop\VMWare Files\FINAL diagrams\Basic Virtualization\3D PNGs\ICON_ThinApp_3D_Q408_Comm_0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rgbClr val="6DB33F">
                    <a:shade val="45000"/>
                    <a:satMod val="135000"/>
                  </a:srgb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8158433" y="2064997"/>
                <a:ext cx="2601488" cy="1703069"/>
              </a:xfrm>
              <a:prstGeom prst="rect">
                <a:avLst/>
              </a:prstGeom>
              <a:noFill/>
            </p:spPr>
          </p:pic>
          <p:sp>
            <p:nvSpPr>
              <p:cNvPr id="221" name="TextBox 220"/>
              <p:cNvSpPr txBox="1"/>
              <p:nvPr/>
            </p:nvSpPr>
            <p:spPr>
              <a:xfrm rot="21288408">
                <a:off x="8101664" y="2640202"/>
                <a:ext cx="1552353" cy="4492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  <a:scene3d>
                  <a:camera prst="orthographicFront">
                    <a:rot lat="1802011" lon="2459900" rev="21565380"/>
                  </a:camera>
                  <a:lightRig rig="threePt" dir="t"/>
                </a:scene3d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/>
                    <a:ea typeface="微軟正黑體" panose="020B0604030504040204" pitchFamily="34" charset="-120"/>
                  </a:rPr>
                  <a:t>vSphere</a:t>
                </a:r>
                <a:endPara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22" name="TextBox 221"/>
              <p:cNvSpPr txBox="1"/>
              <p:nvPr/>
            </p:nvSpPr>
            <p:spPr>
              <a:xfrm>
                <a:off x="7807548" y="3155705"/>
                <a:ext cx="2025661" cy="4492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  <a:scene3d>
                  <a:camera prst="orthographicFront">
                    <a:rot lat="1802011" lon="2459900" rev="21565380"/>
                  </a:camera>
                  <a:lightRig rig="threePt" dir="t"/>
                </a:scene3d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/>
                    <a:ea typeface="微軟正黑體" panose="020B0604030504040204" pitchFamily="34" charset="-120"/>
                  </a:rPr>
                  <a:t>Virtual SAN</a:t>
                </a:r>
              </a:p>
            </p:txBody>
          </p:sp>
          <p:sp>
            <p:nvSpPr>
              <p:cNvPr id="223" name="TextBox 222"/>
              <p:cNvSpPr txBox="1"/>
              <p:nvPr/>
            </p:nvSpPr>
            <p:spPr>
              <a:xfrm rot="21288408">
                <a:off x="8353575" y="2905724"/>
                <a:ext cx="1048532" cy="4492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  <a:scene3d>
                  <a:camera prst="orthographicFront">
                    <a:rot lat="1802011" lon="2459900" rev="21565380"/>
                  </a:camera>
                  <a:lightRig rig="threePt" dir="t"/>
                </a:scene3d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/>
                    <a:ea typeface="微軟正黑體" panose="020B0604030504040204" pitchFamily="34" charset="-120"/>
                  </a:rPr>
                  <a:t>With</a:t>
                </a:r>
                <a:endParaRPr kumimoji="0" lang="zh-TW" alt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微軟正黑體" panose="020B0604030504040204" pitchFamily="34" charset="-120"/>
                </a:endParaRPr>
              </a:p>
            </p:txBody>
          </p:sp>
        </p:grpSp>
        <p:pic>
          <p:nvPicPr>
            <p:cNvPr id="181" name="Picture 38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31988" y="1985624"/>
              <a:ext cx="2187368" cy="1502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2" name="Group 396"/>
            <p:cNvGrpSpPr/>
            <p:nvPr/>
          </p:nvGrpSpPr>
          <p:grpSpPr>
            <a:xfrm>
              <a:off x="6097322" y="1029766"/>
              <a:ext cx="2322035" cy="1828048"/>
              <a:chOff x="163061" y="2074827"/>
              <a:chExt cx="2749675" cy="1693850"/>
            </a:xfrm>
          </p:grpSpPr>
          <p:pic>
            <p:nvPicPr>
              <p:cNvPr id="218" name="Picture 3" descr="C:\Users\Abject-3D\Desktop\VMWare Files\FINAL diagrams\Basic Virtualization\3D PNGs\ICON_ThinApp_3D_Q408_Comm_0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alphaModFix/>
              </a:blip>
              <a:srcRect/>
              <a:stretch>
                <a:fillRect/>
              </a:stretch>
            </p:blipFill>
            <p:spPr bwMode="auto">
              <a:xfrm>
                <a:off x="325329" y="2074827"/>
                <a:ext cx="2587407" cy="1693850"/>
              </a:xfrm>
              <a:prstGeom prst="rect">
                <a:avLst/>
              </a:prstGeom>
              <a:noFill/>
            </p:spPr>
          </p:pic>
          <p:sp>
            <p:nvSpPr>
              <p:cNvPr id="219" name="TextBox 218"/>
              <p:cNvSpPr txBox="1"/>
              <p:nvPr/>
            </p:nvSpPr>
            <p:spPr>
              <a:xfrm rot="21288408">
                <a:off x="163061" y="3077181"/>
                <a:ext cx="1639886" cy="446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>
                    <a:rot lat="1802011" lon="2459900" rev="21565380"/>
                  </a:camera>
                  <a:lightRig rig="threePt" dir="t"/>
                </a:scene3d>
              </a:bodyPr>
              <a:lstStyle/>
              <a:p>
                <a:r>
                  <a:rPr lang="en-US" sz="1100" b="1" dirty="0" err="1">
                    <a:solidFill>
                      <a:srgbClr val="3A3A3A"/>
                    </a:solidFill>
                    <a:latin typeface="+mn-lt"/>
                    <a:ea typeface="微軟正黑體" panose="020B0604030504040204" pitchFamily="34" charset="-120"/>
                  </a:rPr>
                  <a:t>vSphere</a:t>
                </a:r>
                <a:endParaRPr lang="en-US" sz="1100" b="1" dirty="0">
                  <a:solidFill>
                    <a:srgbClr val="3A3A3A"/>
                  </a:solidFill>
                  <a:latin typeface="+mn-lt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83" name="Group 399"/>
            <p:cNvGrpSpPr/>
            <p:nvPr/>
          </p:nvGrpSpPr>
          <p:grpSpPr>
            <a:xfrm>
              <a:off x="5941050" y="1009804"/>
              <a:ext cx="2479801" cy="1834912"/>
              <a:chOff x="7807547" y="2058663"/>
              <a:chExt cx="2952374" cy="1709403"/>
            </a:xfrm>
          </p:grpSpPr>
          <p:pic>
            <p:nvPicPr>
              <p:cNvPr id="214" name="Picture 3" descr="C:\Users\Abject-3D\Desktop\VMWare Files\FINAL diagrams\Basic Virtualization\3D PNGs\ICON_ThinApp_3D_Q408_Comm_0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rgbClr val="6DB33F">
                    <a:shade val="45000"/>
                    <a:satMod val="135000"/>
                  </a:srgb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>
                <a:off x="8148758" y="2058663"/>
                <a:ext cx="2611163" cy="1709403"/>
              </a:xfrm>
              <a:prstGeom prst="rect">
                <a:avLst/>
              </a:prstGeom>
              <a:noFill/>
            </p:spPr>
          </p:pic>
          <p:sp>
            <p:nvSpPr>
              <p:cNvPr id="215" name="TextBox 214"/>
              <p:cNvSpPr txBox="1"/>
              <p:nvPr/>
            </p:nvSpPr>
            <p:spPr>
              <a:xfrm rot="21288408">
                <a:off x="8101663" y="2640203"/>
                <a:ext cx="1552352" cy="4492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  <a:scene3d>
                  <a:camera prst="orthographicFront">
                    <a:rot lat="1802011" lon="2459900" rev="21565380"/>
                  </a:camera>
                  <a:lightRig rig="threePt" dir="t"/>
                </a:scene3d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/>
                    <a:ea typeface="微軟正黑體" panose="020B0604030504040204" pitchFamily="34" charset="-120"/>
                  </a:rPr>
                  <a:t>vSphere</a:t>
                </a:r>
                <a:endPara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6" name="TextBox 215"/>
              <p:cNvSpPr txBox="1"/>
              <p:nvPr/>
            </p:nvSpPr>
            <p:spPr>
              <a:xfrm>
                <a:off x="7807547" y="3155706"/>
                <a:ext cx="2025661" cy="4492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  <a:scene3d>
                  <a:camera prst="orthographicFront">
                    <a:rot lat="1802011" lon="2459900" rev="21565380"/>
                  </a:camera>
                  <a:lightRig rig="threePt" dir="t"/>
                </a:scene3d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/>
                    <a:ea typeface="微軟正黑體" panose="020B0604030504040204" pitchFamily="34" charset="-120"/>
                  </a:rPr>
                  <a:t>Virtual SAN</a:t>
                </a:r>
              </a:p>
            </p:txBody>
          </p:sp>
          <p:sp>
            <p:nvSpPr>
              <p:cNvPr id="217" name="TextBox 216"/>
              <p:cNvSpPr txBox="1"/>
              <p:nvPr/>
            </p:nvSpPr>
            <p:spPr>
              <a:xfrm rot="21288408">
                <a:off x="8353581" y="2905726"/>
                <a:ext cx="1048532" cy="4492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  <a:scene3d>
                  <a:camera prst="orthographicFront">
                    <a:rot lat="1802011" lon="2459900" rev="21565380"/>
                  </a:camera>
                  <a:lightRig rig="threePt" dir="t"/>
                </a:scene3d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/>
                    <a:ea typeface="微軟正黑體" panose="020B0604030504040204" pitchFamily="34" charset="-120"/>
                  </a:rPr>
                  <a:t>With</a:t>
                </a:r>
                <a:endParaRPr kumimoji="0" lang="zh-TW" alt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/>
                  <a:ea typeface="微軟正黑體" panose="020B0604030504040204" pitchFamily="34" charset="-120"/>
                </a:endParaRPr>
              </a:p>
            </p:txBody>
          </p:sp>
        </p:grpSp>
        <p:pic>
          <p:nvPicPr>
            <p:cNvPr id="184" name="Picture 18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6508" y="5027310"/>
              <a:ext cx="590151" cy="568466"/>
            </a:xfrm>
            <a:prstGeom prst="rect">
              <a:avLst/>
            </a:prstGeom>
          </p:spPr>
        </p:pic>
        <p:pic>
          <p:nvPicPr>
            <p:cNvPr id="185" name="Picture 18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5794" y="5027310"/>
              <a:ext cx="590151" cy="568466"/>
            </a:xfrm>
            <a:prstGeom prst="rect">
              <a:avLst/>
            </a:prstGeom>
          </p:spPr>
        </p:pic>
        <p:grpSp>
          <p:nvGrpSpPr>
            <p:cNvPr id="186" name="Group 95"/>
            <p:cNvGrpSpPr/>
            <p:nvPr/>
          </p:nvGrpSpPr>
          <p:grpSpPr>
            <a:xfrm>
              <a:off x="1042992" y="816457"/>
              <a:ext cx="1252585" cy="888030"/>
              <a:chOff x="1374441" y="1860154"/>
              <a:chExt cx="1252585" cy="694868"/>
            </a:xfrm>
          </p:grpSpPr>
          <p:pic>
            <p:nvPicPr>
              <p:cNvPr id="212" name="Picture 3" descr="C:\Users\Abject-3D\Desktop\VMWare Files\FINAL diagrams\Basic Virtualization\3D PNGs\ICON_ThinApp_3D_Q408_Comm_0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alphaModFix/>
                <a:duotone>
                  <a:srgbClr val="0095D3">
                    <a:shade val="45000"/>
                    <a:satMod val="135000"/>
                  </a:srgb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1565595" y="1860154"/>
                <a:ext cx="1061431" cy="694868"/>
              </a:xfrm>
              <a:prstGeom prst="rect">
                <a:avLst/>
              </a:prstGeom>
              <a:noFill/>
            </p:spPr>
          </p:pic>
          <p:sp>
            <p:nvSpPr>
              <p:cNvPr id="213" name="TextBox 212"/>
              <p:cNvSpPr txBox="1"/>
              <p:nvPr/>
            </p:nvSpPr>
            <p:spPr>
              <a:xfrm>
                <a:off x="1374441" y="2136527"/>
                <a:ext cx="1018957" cy="332934"/>
              </a:xfrm>
              <a:prstGeom prst="rect">
                <a:avLst/>
              </a:prstGeom>
              <a:noFill/>
              <a:scene3d>
                <a:camera prst="orthographicFront">
                  <a:rot lat="1800000" lon="2460000" rev="300000"/>
                </a:camera>
                <a:lightRig rig="threePt" dir="t"/>
              </a:scene3d>
              <a:sp3d z="38100"/>
            </p:spPr>
            <p:txBody>
              <a:bodyPr wrap="square" rtlCol="0">
                <a:spAutoFit/>
                <a:scene3d>
                  <a:camera prst="isometricOffAxis2Top">
                    <a:rot lat="1800000" lon="2460000" rev="21564000"/>
                  </a:camera>
                  <a:lightRig rig="threePt" dir="t"/>
                </a:scene3d>
                <a:sp3d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9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/>
                    <a:ea typeface="微軟正黑體" panose="020B0604030504040204" pitchFamily="34" charset="-120"/>
                  </a:rPr>
                  <a:t>虛擬機</a:t>
                </a:r>
              </a:p>
            </p:txBody>
          </p:sp>
        </p:grpSp>
        <p:cxnSp>
          <p:nvCxnSpPr>
            <p:cNvPr id="187" name="Straight Connector 136"/>
            <p:cNvCxnSpPr/>
            <p:nvPr/>
          </p:nvCxnSpPr>
          <p:spPr bwMode="auto">
            <a:xfrm rot="16200000" flipH="1">
              <a:off x="1950721" y="1674337"/>
              <a:ext cx="2682240" cy="2468880"/>
            </a:xfrm>
            <a:prstGeom prst="bentConnector3">
              <a:avLst>
                <a:gd name="adj1" fmla="val 100189"/>
              </a:avLst>
            </a:prstGeom>
            <a:solidFill>
              <a:srgbClr val="0095D3"/>
            </a:solidFill>
            <a:ln w="25400" cap="flat" cmpd="sng" algn="ctr">
              <a:solidFill>
                <a:srgbClr val="F8981D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8" name="Straight Connector 137"/>
            <p:cNvCxnSpPr/>
            <p:nvPr/>
          </p:nvCxnSpPr>
          <p:spPr bwMode="auto">
            <a:xfrm rot="5400000" flipH="1" flipV="1">
              <a:off x="2889338" y="4600184"/>
              <a:ext cx="1490511" cy="1163634"/>
            </a:xfrm>
            <a:prstGeom prst="straightConnector1">
              <a:avLst/>
            </a:prstGeom>
            <a:solidFill>
              <a:srgbClr val="0095D3"/>
            </a:solidFill>
            <a:ln w="25400" cap="flat" cmpd="sng" algn="ctr">
              <a:solidFill>
                <a:srgbClr val="F8981D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9" name="Oval 188"/>
            <p:cNvSpPr/>
            <p:nvPr/>
          </p:nvSpPr>
          <p:spPr bwMode="auto">
            <a:xfrm>
              <a:off x="1996148" y="1302665"/>
              <a:ext cx="138023" cy="176390"/>
            </a:xfrm>
            <a:prstGeom prst="ellipse">
              <a:avLst/>
            </a:prstGeom>
            <a:gradFill rotWithShape="1">
              <a:gsLst>
                <a:gs pos="0">
                  <a:srgbClr val="F8981D">
                    <a:shade val="51000"/>
                    <a:satMod val="130000"/>
                  </a:srgbClr>
                </a:gs>
                <a:gs pos="80000">
                  <a:srgbClr val="F8981D">
                    <a:shade val="93000"/>
                    <a:satMod val="130000"/>
                  </a:srgbClr>
                </a:gs>
                <a:gs pos="100000">
                  <a:srgbClr val="F8981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endParaRPr>
            </a:p>
          </p:txBody>
        </p:sp>
        <p:cxnSp>
          <p:nvCxnSpPr>
            <p:cNvPr id="190" name="Straight Connector 189"/>
            <p:cNvCxnSpPr/>
            <p:nvPr/>
          </p:nvCxnSpPr>
          <p:spPr bwMode="auto">
            <a:xfrm rot="5400000">
              <a:off x="3881455" y="5098931"/>
              <a:ext cx="1405679" cy="1790"/>
            </a:xfrm>
            <a:prstGeom prst="line">
              <a:avLst/>
            </a:prstGeom>
            <a:solidFill>
              <a:srgbClr val="0095D3"/>
            </a:solidFill>
            <a:ln w="25400" cap="flat" cmpd="sng" algn="ctr">
              <a:solidFill>
                <a:srgbClr val="F8981D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1" name="TextBox 140"/>
            <p:cNvSpPr txBox="1"/>
            <p:nvPr/>
          </p:nvSpPr>
          <p:spPr>
            <a:xfrm>
              <a:off x="5024571" y="3790376"/>
              <a:ext cx="1477038" cy="652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500" b="1" dirty="0" smtClean="0">
                  <a:ea typeface="微軟正黑體" panose="020B0604030504040204" pitchFamily="34" charset="-120"/>
                </a:rPr>
                <a:t/>
              </a:r>
              <a:br>
                <a:rPr lang="en-US" sz="500" b="1" dirty="0" smtClean="0">
                  <a:ea typeface="微軟正黑體" panose="020B0604030504040204" pitchFamily="34" charset="-120"/>
                </a:rPr>
              </a:br>
              <a:r>
                <a:rPr lang="en-US" altLang="zh-TW" sz="500" b="1" dirty="0" smtClean="0">
                  <a:solidFill>
                    <a:srgbClr val="FFFFFF"/>
                  </a:solidFill>
                  <a:ea typeface="微軟正黑體" panose="020B0604030504040204" pitchFamily="34" charset="-120"/>
                </a:rPr>
                <a:t>Virtual SAN </a:t>
              </a:r>
            </a:p>
            <a:p>
              <a:r>
                <a:rPr lang="zh-TW" altLang="en-US" sz="500" b="1" dirty="0" smtClean="0">
                  <a:solidFill>
                    <a:srgbClr val="FFFFFF"/>
                  </a:solidFill>
                  <a:ea typeface="微軟正黑體" panose="020B0604030504040204" pitchFamily="34" charset="-120"/>
                </a:rPr>
                <a:t>叢集式資料儲存區</a:t>
              </a:r>
            </a:p>
          </p:txBody>
        </p:sp>
        <p:sp>
          <p:nvSpPr>
            <p:cNvPr id="192" name="Oval 191"/>
            <p:cNvSpPr/>
            <p:nvPr/>
          </p:nvSpPr>
          <p:spPr bwMode="auto">
            <a:xfrm>
              <a:off x="2006302" y="1302665"/>
              <a:ext cx="138023" cy="176390"/>
            </a:xfrm>
            <a:prstGeom prst="ellipse">
              <a:avLst/>
            </a:prstGeom>
            <a:gradFill rotWithShape="1">
              <a:gsLst>
                <a:gs pos="0">
                  <a:srgbClr val="F8981D">
                    <a:shade val="51000"/>
                    <a:satMod val="130000"/>
                  </a:srgbClr>
                </a:gs>
                <a:gs pos="80000">
                  <a:srgbClr val="F8981D">
                    <a:shade val="93000"/>
                    <a:satMod val="130000"/>
                  </a:srgbClr>
                </a:gs>
                <a:gs pos="100000">
                  <a:srgbClr val="F8981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endParaRPr>
            </a:p>
          </p:txBody>
        </p:sp>
        <p:pic>
          <p:nvPicPr>
            <p:cNvPr id="193" name="Picture 192"/>
            <p:cNvPicPr>
              <a:picLocks noChangeAspect="1"/>
            </p:cNvPicPr>
            <p:nvPr/>
          </p:nvPicPr>
          <p:blipFill>
            <a:blip r:embed="rId10" cstate="print">
              <a:duotone>
                <a:srgbClr val="6DB33F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3839" y="3682857"/>
              <a:ext cx="1059509" cy="1051960"/>
            </a:xfrm>
            <a:prstGeom prst="rect">
              <a:avLst/>
            </a:prstGeom>
            <a:noFill/>
          </p:spPr>
        </p:pic>
        <p:sp>
          <p:nvSpPr>
            <p:cNvPr id="194" name="Oval 193"/>
            <p:cNvSpPr/>
            <p:nvPr/>
          </p:nvSpPr>
          <p:spPr bwMode="auto">
            <a:xfrm>
              <a:off x="4388265" y="5696153"/>
              <a:ext cx="138023" cy="176390"/>
            </a:xfrm>
            <a:prstGeom prst="ellipse">
              <a:avLst/>
            </a:prstGeom>
            <a:gradFill rotWithShape="1">
              <a:gsLst>
                <a:gs pos="0">
                  <a:srgbClr val="6DB33F">
                    <a:shade val="51000"/>
                    <a:satMod val="130000"/>
                  </a:srgbClr>
                </a:gs>
                <a:gs pos="80000">
                  <a:srgbClr val="6DB33F">
                    <a:shade val="93000"/>
                    <a:satMod val="130000"/>
                  </a:srgbClr>
                </a:gs>
                <a:gs pos="100000">
                  <a:srgbClr val="6DB33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95" name="Oval 194"/>
            <p:cNvSpPr/>
            <p:nvPr/>
          </p:nvSpPr>
          <p:spPr bwMode="auto">
            <a:xfrm>
              <a:off x="4394727" y="5692464"/>
              <a:ext cx="138023" cy="176390"/>
            </a:xfrm>
            <a:prstGeom prst="ellipse">
              <a:avLst/>
            </a:prstGeom>
            <a:gradFill rotWithShape="1">
              <a:gsLst>
                <a:gs pos="0">
                  <a:srgbClr val="6DB33F">
                    <a:shade val="51000"/>
                    <a:satMod val="130000"/>
                  </a:srgbClr>
                </a:gs>
                <a:gs pos="80000">
                  <a:srgbClr val="6DB33F">
                    <a:shade val="93000"/>
                    <a:satMod val="130000"/>
                  </a:srgbClr>
                </a:gs>
                <a:gs pos="100000">
                  <a:srgbClr val="6DB33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endParaRPr>
            </a:p>
          </p:txBody>
        </p:sp>
        <p:pic>
          <p:nvPicPr>
            <p:cNvPr id="196" name="Picture 382" descr="ICON_DiscDrive_Q308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652993" y="5647549"/>
              <a:ext cx="728564" cy="738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7" name="Picture 19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1412" y="5038811"/>
              <a:ext cx="590151" cy="568466"/>
            </a:xfrm>
            <a:prstGeom prst="rect">
              <a:avLst/>
            </a:prstGeom>
          </p:spPr>
        </p:pic>
        <p:pic>
          <p:nvPicPr>
            <p:cNvPr id="198" name="Picture 382" descr="ICON_DiscDrive_Q308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288709" y="5576306"/>
              <a:ext cx="728564" cy="738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9" name="Picture 382" descr="ICON_DiscDrive_Q308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/>
            </a:blip>
            <a:srcRect/>
            <a:stretch>
              <a:fillRect/>
            </a:stretch>
          </p:blipFill>
          <p:spPr bwMode="auto">
            <a:xfrm>
              <a:off x="2657621" y="5655665"/>
              <a:ext cx="728564" cy="738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0" name="Group 77"/>
            <p:cNvGrpSpPr/>
            <p:nvPr/>
          </p:nvGrpSpPr>
          <p:grpSpPr>
            <a:xfrm>
              <a:off x="4063043" y="5612554"/>
              <a:ext cx="1092846" cy="806786"/>
              <a:chOff x="2639152" y="4349733"/>
              <a:chExt cx="1092846" cy="631297"/>
            </a:xfrm>
          </p:grpSpPr>
          <p:pic>
            <p:nvPicPr>
              <p:cNvPr id="210" name="Picture 382" descr="ICON_DiscDrive_Q308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639152" y="4349733"/>
                <a:ext cx="728564" cy="5778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1" name="Picture 382" descr="ICON_DiscDrive_Q308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003434" y="4403165"/>
                <a:ext cx="728564" cy="5778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01" name="Oval 200"/>
            <p:cNvSpPr/>
            <p:nvPr/>
          </p:nvSpPr>
          <p:spPr bwMode="auto">
            <a:xfrm>
              <a:off x="6343115" y="5714189"/>
              <a:ext cx="138023" cy="176390"/>
            </a:xfrm>
            <a:prstGeom prst="ellipse">
              <a:avLst/>
            </a:prstGeom>
            <a:gradFill rotWithShape="1">
              <a:gsLst>
                <a:gs pos="0">
                  <a:srgbClr val="F8981D">
                    <a:shade val="51000"/>
                    <a:satMod val="130000"/>
                  </a:srgbClr>
                </a:gs>
                <a:gs pos="80000">
                  <a:srgbClr val="F8981D">
                    <a:shade val="93000"/>
                    <a:satMod val="130000"/>
                  </a:srgbClr>
                </a:gs>
                <a:gs pos="100000">
                  <a:srgbClr val="F8981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202" name="Oval 201"/>
            <p:cNvSpPr/>
            <p:nvPr/>
          </p:nvSpPr>
          <p:spPr bwMode="auto">
            <a:xfrm>
              <a:off x="6012564" y="5696152"/>
              <a:ext cx="138023" cy="176390"/>
            </a:xfrm>
            <a:prstGeom prst="ellipse">
              <a:avLst/>
            </a:prstGeom>
            <a:gradFill rotWithShape="1">
              <a:gsLst>
                <a:gs pos="0">
                  <a:srgbClr val="6DB33F">
                    <a:shade val="51000"/>
                    <a:satMod val="130000"/>
                  </a:srgbClr>
                </a:gs>
                <a:gs pos="80000">
                  <a:srgbClr val="6DB33F">
                    <a:shade val="93000"/>
                    <a:satMod val="130000"/>
                  </a:srgbClr>
                </a:gs>
                <a:gs pos="100000">
                  <a:srgbClr val="6DB33F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wrap="none"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+mn-cs"/>
              </a:endParaRPr>
            </a:p>
          </p:txBody>
        </p:sp>
        <p:grpSp>
          <p:nvGrpSpPr>
            <p:cNvPr id="203" name="Group 90"/>
            <p:cNvGrpSpPr/>
            <p:nvPr/>
          </p:nvGrpSpPr>
          <p:grpSpPr>
            <a:xfrm>
              <a:off x="5721896" y="5601907"/>
              <a:ext cx="1092846" cy="806786"/>
              <a:chOff x="2639152" y="4349733"/>
              <a:chExt cx="1092846" cy="631297"/>
            </a:xfrm>
          </p:grpSpPr>
          <p:pic>
            <p:nvPicPr>
              <p:cNvPr id="208" name="Picture 382" descr="ICON_DiscDrive_Q308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2639152" y="4349733"/>
                <a:ext cx="728564" cy="5778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9" name="Picture 382" descr="ICON_DiscDrive_Q308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003434" y="4403165"/>
                <a:ext cx="728564" cy="5778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4" name="Picture 47" descr="Disk_icon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srgbClr val="0095D3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 bwMode="auto">
            <a:xfrm>
              <a:off x="6228769" y="5327759"/>
              <a:ext cx="493112" cy="9254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Picture 47" descr="Disk_icon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srgbClr val="0095D3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 bwMode="auto">
            <a:xfrm>
              <a:off x="1817585" y="766899"/>
              <a:ext cx="493112" cy="9254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" name="Picture 47" descr="Disk_icon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srgbClr val="0095D3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 bwMode="auto">
            <a:xfrm>
              <a:off x="1820903" y="766899"/>
              <a:ext cx="493112" cy="9254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Picture 47" descr="Disk_icon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 bwMode="auto">
            <a:xfrm>
              <a:off x="2735086" y="5194641"/>
              <a:ext cx="493112" cy="9254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4" name="文字方塊 113"/>
          <p:cNvSpPr txBox="1"/>
          <p:nvPr/>
        </p:nvSpPr>
        <p:spPr>
          <a:xfrm>
            <a:off x="533400" y="1293673"/>
            <a:ext cx="8090981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Hant" dirty="0"/>
              <a:t>VMware Virtual SAN</a:t>
            </a:r>
            <a:r>
              <a:rPr lang="zh-Hant" altLang="en-US" dirty="0" smtClean="0"/>
              <a:t>是</a:t>
            </a:r>
            <a:r>
              <a:rPr lang="zh-Hant" altLang="en-US" b="1" dirty="0" smtClean="0">
                <a:solidFill>
                  <a:srgbClr val="800000"/>
                </a:solidFill>
              </a:rPr>
              <a:t>專為優化虛擬環境而設計</a:t>
            </a:r>
            <a:r>
              <a:rPr lang="zh-Hant" altLang="en-US" b="1" dirty="0">
                <a:solidFill>
                  <a:srgbClr val="800000"/>
                </a:solidFill>
              </a:rPr>
              <a:t>獨立於硬體的解决方案</a:t>
            </a:r>
            <a:r>
              <a:rPr lang="zh-Hant" altLang="en-US" dirty="0" smtClean="0"/>
              <a:t>，透過</a:t>
            </a:r>
            <a:r>
              <a:rPr lang="zh-Hant" altLang="en-US" dirty="0"/>
              <a:t>集中管理業界標準</a:t>
            </a:r>
            <a:r>
              <a:rPr lang="en-US" altLang="zh-Hant" dirty="0"/>
              <a:t>x86</a:t>
            </a:r>
            <a:r>
              <a:rPr lang="zh-Hant" altLang="en-US" dirty="0"/>
              <a:t>伺服器的内部磁碟和快閃設備</a:t>
            </a:r>
            <a:r>
              <a:rPr lang="zh-Hant" altLang="en-US" dirty="0" smtClean="0"/>
              <a:t>，實</a:t>
            </a:r>
            <a:r>
              <a:rPr lang="zh-Hant" altLang="en-US" dirty="0"/>
              <a:t>現高效能且彈</a:t>
            </a:r>
            <a:r>
              <a:rPr lang="zh-Hant" altLang="en-US" dirty="0" smtClean="0"/>
              <a:t>性的虛擬機共享儲存。</a:t>
            </a:r>
            <a:r>
              <a:rPr lang="en-US" altLang="zh-Hant" dirty="0" smtClean="0"/>
              <a:t>VMware </a:t>
            </a:r>
            <a:r>
              <a:rPr lang="en-US" altLang="zh-Hant" dirty="0"/>
              <a:t>Virtual SAN</a:t>
            </a:r>
            <a:r>
              <a:rPr lang="zh-Hant" altLang="en-US" dirty="0"/>
              <a:t>具有企業級儲存系統的可靠性和穩定度，在硬體發生故障時可靈活有效地防止資料</a:t>
            </a:r>
            <a:r>
              <a:rPr lang="zh-Hant" altLang="en-US" dirty="0" smtClean="0"/>
              <a:t>遺失，透過自動化機制節省營</a:t>
            </a:r>
            <a:r>
              <a:rPr lang="zh-Hant" altLang="en-US" dirty="0"/>
              <a:t>運支出，減少耗時的手動流程，並簡化過去複雜的變更管理、儲存配置和容量規劃等工作</a:t>
            </a:r>
            <a:r>
              <a:rPr lang="zh-Hant" altLang="en-US" dirty="0" smtClean="0"/>
              <a:t>。</a:t>
            </a:r>
            <a:endParaRPr lang="zh-Hant" altLang="en-US" dirty="0"/>
          </a:p>
        </p:txBody>
      </p:sp>
    </p:spTree>
    <p:extLst>
      <p:ext uri="{BB962C8B-B14F-4D97-AF65-F5344CB8AC3E}">
        <p14:creationId xmlns:p14="http://schemas.microsoft.com/office/powerpoint/2010/main" val="263575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0" y="5943600"/>
            <a:ext cx="21336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30200"/>
            <a:ext cx="8229600" cy="812800"/>
          </a:xfrm>
        </p:spPr>
        <p:txBody>
          <a:bodyPr/>
          <a:lstStyle/>
          <a:p>
            <a:pPr lvl="0">
              <a:defRPr/>
            </a:pPr>
            <a:r>
              <a:rPr lang="en-US" altLang="zh-Hant" dirty="0"/>
              <a:t>VMware </a:t>
            </a:r>
            <a:r>
              <a:rPr lang="zh-Hant" altLang="en-US" dirty="0"/>
              <a:t>藍圖 </a:t>
            </a:r>
            <a:r>
              <a:rPr lang="en-US" altLang="zh-Hant" dirty="0"/>
              <a:t>- </a:t>
            </a:r>
            <a:r>
              <a:rPr lang="zh-Hant" altLang="en-US" dirty="0">
                <a:solidFill>
                  <a:srgbClr val="387C2C"/>
                </a:solidFill>
              </a:rPr>
              <a:t>軟體定義的企業</a:t>
            </a:r>
            <a:r>
              <a:rPr lang="zh-Hant" altLang="en-US" dirty="0"/>
              <a:t/>
            </a:r>
            <a:br>
              <a:rPr lang="zh-Hant" altLang="en-US" dirty="0"/>
            </a:br>
            <a:endParaRPr lang="en-US" dirty="0">
              <a:latin typeface="+mn-lt"/>
              <a:ea typeface="+mn-ea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87165" y="2926830"/>
            <a:ext cx="7569670" cy="3156139"/>
            <a:chOff x="787165" y="2926830"/>
            <a:chExt cx="7569670" cy="315613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787165" y="2941672"/>
              <a:ext cx="7569670" cy="3141297"/>
            </a:xfrm>
            <a:prstGeom prst="roundRect">
              <a:avLst>
                <a:gd name="adj" fmla="val 4710"/>
              </a:avLst>
            </a:prstGeom>
            <a:solidFill>
              <a:srgbClr val="C6C6C6"/>
            </a:solidFill>
            <a:ln w="12700">
              <a:gradFill flip="none" rotWithShape="1">
                <a:gsLst>
                  <a:gs pos="50000">
                    <a:srgbClr val="FFFFFF">
                      <a:lumMod val="95000"/>
                    </a:srgbClr>
                  </a:gs>
                  <a:gs pos="0">
                    <a:srgbClr val="FFFFFF">
                      <a:lumMod val="65000"/>
                    </a:srgbClr>
                  </a:gs>
                  <a:gs pos="100000">
                    <a:srgbClr val="FFFFFF">
                      <a:lumMod val="65000"/>
                    </a:srgbClr>
                  </a:gs>
                </a:gsLst>
                <a:lin ang="10800000" scaled="1"/>
                <a:tileRect/>
              </a:gradFill>
              <a:round/>
              <a:headEnd/>
              <a:tailEnd/>
            </a:ln>
            <a:effectLst>
              <a:innerShdw blurRad="152400">
                <a:prstClr val="black"/>
              </a:innerShdw>
            </a:effectLst>
          </p:spPr>
          <p:txBody>
            <a:bodyPr wrap="none" lIns="0" tIns="0" rIns="0" bIns="0" rtlCol="0" anchor="ctr"/>
            <a:lstStyle/>
            <a:p>
              <a:pPr defTabSz="342415"/>
              <a:endParaRPr lang="en-US" sz="700" kern="0" cap="all" dirty="0" err="1">
                <a:solidFill>
                  <a:srgbClr val="FFFFFF"/>
                </a:solidFill>
              </a:endParaRPr>
            </a:p>
          </p:txBody>
        </p:sp>
        <p:sp>
          <p:nvSpPr>
            <p:cNvPr id="135" name="Rounded Rectangle 134"/>
            <p:cNvSpPr/>
            <p:nvPr/>
          </p:nvSpPr>
          <p:spPr bwMode="auto">
            <a:xfrm>
              <a:off x="828870" y="2985122"/>
              <a:ext cx="7498080" cy="3063240"/>
            </a:xfrm>
            <a:prstGeom prst="roundRect">
              <a:avLst>
                <a:gd name="adj" fmla="val 4542"/>
              </a:avLst>
            </a:prstGeom>
            <a:solidFill>
              <a:srgbClr val="FFFFFF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rtlCol="0" anchor="ctr"/>
            <a:lstStyle/>
            <a:p>
              <a:pPr defTabSz="3425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kern="0" cap="all" dirty="0" err="1">
                <a:solidFill>
                  <a:srgbClr val="FFFFFF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17315" y="2926830"/>
              <a:ext cx="5832772" cy="310363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2" name="Rounded Rectangle 131"/>
          <p:cNvSpPr/>
          <p:nvPr/>
        </p:nvSpPr>
        <p:spPr bwMode="auto">
          <a:xfrm>
            <a:off x="689764" y="6122214"/>
            <a:ext cx="3838196" cy="697894"/>
          </a:xfrm>
          <a:prstGeom prst="roundRect">
            <a:avLst>
              <a:gd name="adj" fmla="val 4542"/>
            </a:avLst>
          </a:prstGeom>
          <a:gradFill flip="none" rotWithShape="1">
            <a:gsLst>
              <a:gs pos="63000">
                <a:srgbClr val="FFFFFF">
                  <a:alpha val="0"/>
                </a:srgbClr>
              </a:gs>
              <a:gs pos="0">
                <a:srgbClr val="FFFFFF">
                  <a:alpha val="88000"/>
                </a:srgbClr>
              </a:gs>
              <a:gs pos="12000">
                <a:srgbClr val="FFFFFF">
                  <a:alpha val="70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rtlCol="0" anchor="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kern="0" dirty="0" smtClean="0">
              <a:solidFill>
                <a:srgbClr val="595959"/>
              </a:solidFill>
            </a:endParaRPr>
          </a:p>
        </p:txBody>
      </p:sp>
      <p:grpSp>
        <p:nvGrpSpPr>
          <p:cNvPr id="162" name="Group 161"/>
          <p:cNvGrpSpPr/>
          <p:nvPr/>
        </p:nvGrpSpPr>
        <p:grpSpPr>
          <a:xfrm>
            <a:off x="1330441" y="6152540"/>
            <a:ext cx="846005" cy="668188"/>
            <a:chOff x="1297395" y="5753102"/>
            <a:chExt cx="921402" cy="727738"/>
          </a:xfrm>
        </p:grpSpPr>
        <p:grpSp>
          <p:nvGrpSpPr>
            <p:cNvPr id="163" name="Group 162"/>
            <p:cNvGrpSpPr/>
            <p:nvPr/>
          </p:nvGrpSpPr>
          <p:grpSpPr>
            <a:xfrm>
              <a:off x="1495287" y="5753102"/>
              <a:ext cx="510302" cy="510169"/>
              <a:chOff x="-9504" y="3143658"/>
              <a:chExt cx="688376" cy="688196"/>
            </a:xfrm>
          </p:grpSpPr>
          <p:grpSp>
            <p:nvGrpSpPr>
              <p:cNvPr id="165" name="Group 164"/>
              <p:cNvGrpSpPr/>
              <p:nvPr/>
            </p:nvGrpSpPr>
            <p:grpSpPr>
              <a:xfrm>
                <a:off x="-9504" y="3143658"/>
                <a:ext cx="688376" cy="688196"/>
                <a:chOff x="21089" y="1411055"/>
                <a:chExt cx="759261" cy="759064"/>
              </a:xfrm>
            </p:grpSpPr>
            <p:sp>
              <p:nvSpPr>
                <p:cNvPr id="167" name="Oval 166"/>
                <p:cNvSpPr/>
                <p:nvPr/>
              </p:nvSpPr>
              <p:spPr bwMode="gray">
                <a:xfrm>
                  <a:off x="21089" y="1411055"/>
                  <a:ext cx="759261" cy="759064"/>
                </a:xfrm>
                <a:prstGeom prst="ellipse">
                  <a:avLst/>
                </a:prstGeom>
                <a:gradFill flip="none" rotWithShape="1">
                  <a:gsLst>
                    <a:gs pos="20000">
                      <a:srgbClr val="003D79">
                        <a:lumMod val="75000"/>
                      </a:srgbClr>
                    </a:gs>
                    <a:gs pos="50000">
                      <a:srgbClr val="003D79"/>
                    </a:gs>
                    <a:gs pos="80000">
                      <a:srgbClr val="003D79">
                        <a:lumMod val="75000"/>
                      </a:srgbClr>
                    </a:gs>
                  </a:gsLst>
                  <a:lin ang="13500000" scaled="1"/>
                  <a:tileRect/>
                </a:gradFill>
                <a:ln w="19050">
                  <a:gradFill flip="none" rotWithShape="1">
                    <a:gsLst>
                      <a:gs pos="50000">
                        <a:srgbClr val="FFFFFF">
                          <a:lumMod val="95000"/>
                        </a:srgbClr>
                      </a:gs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10800000" scaled="1"/>
                    <a:tileRect/>
                  </a:gradFill>
                  <a:round/>
                  <a:headEnd/>
                  <a:tailEnd/>
                </a:ln>
                <a:effectLst>
                  <a:innerShdw blurRad="152400">
                    <a:prstClr val="black"/>
                  </a:innerShdw>
                </a:effectLst>
              </p:spPr>
              <p:txBody>
                <a:bodyPr wrap="none" lIns="0" tIns="0" rIns="0" bIns="0" rtlCol="0" anchor="ctr"/>
                <a:lstStyle/>
                <a:p>
                  <a:pPr defTabSz="34258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 kern="0" cap="all" dirty="0">
                    <a:solidFill>
                      <a:srgbClr val="595959"/>
                    </a:solidFill>
                  </a:endParaRPr>
                </a:p>
              </p:txBody>
            </p:sp>
            <p:sp>
              <p:nvSpPr>
                <p:cNvPr id="168" name="Oval 167"/>
                <p:cNvSpPr/>
                <p:nvPr/>
              </p:nvSpPr>
              <p:spPr bwMode="gray">
                <a:xfrm>
                  <a:off x="52073" y="1442031"/>
                  <a:ext cx="697293" cy="697112"/>
                </a:xfrm>
                <a:prstGeom prst="ellipse">
                  <a:avLst/>
                </a:prstGeom>
                <a:gradFill flip="none" rotWithShape="1">
                  <a:gsLst>
                    <a:gs pos="63000">
                      <a:srgbClr val="FFFFFF">
                        <a:alpha val="0"/>
                      </a:srgbClr>
                    </a:gs>
                    <a:gs pos="0">
                      <a:srgbClr val="FFFFFF">
                        <a:alpha val="75000"/>
                      </a:srgbClr>
                    </a:gs>
                    <a:gs pos="12000">
                      <a:srgbClr val="FFFFFF">
                        <a:alpha val="50000"/>
                      </a:srgbClr>
                    </a:gs>
                  </a:gsLst>
                  <a:lin ang="54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0" rIns="0" bIns="0" rtlCol="0" anchor="ctr"/>
                <a:lstStyle/>
                <a:p>
                  <a:pPr defTabSz="34258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 kern="0" cap="all" dirty="0">
                    <a:solidFill>
                      <a:srgbClr val="595959"/>
                    </a:solidFill>
                  </a:endParaRPr>
                </a:p>
              </p:txBody>
            </p:sp>
          </p:grpSp>
          <p:pic>
            <p:nvPicPr>
              <p:cNvPr id="166" name="Picture 165" descr="compute 1.png"/>
              <p:cNvPicPr>
                <a:picLocks noChangeAspect="1"/>
              </p:cNvPicPr>
              <p:nvPr/>
            </p:nvPicPr>
            <p:blipFill>
              <a:blip r:embed="rId4" cstate="screen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146372" y="3304000"/>
                <a:ext cx="376624" cy="367512"/>
              </a:xfrm>
              <a:prstGeom prst="rect">
                <a:avLst/>
              </a:prstGeo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sp>
          <p:nvSpPr>
            <p:cNvPr id="164" name="TextBox 163"/>
            <p:cNvSpPr txBox="1"/>
            <p:nvPr/>
          </p:nvSpPr>
          <p:spPr>
            <a:xfrm>
              <a:off x="1297395" y="6212676"/>
              <a:ext cx="921402" cy="268164"/>
            </a:xfrm>
            <a:prstGeom prst="rect">
              <a:avLst/>
            </a:prstGeom>
            <a:noFill/>
          </p:spPr>
          <p:txBody>
            <a:bodyPr wrap="square" lIns="9144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000" b="1" kern="0" dirty="0" smtClean="0">
                  <a:solidFill>
                    <a:srgbClr val="595959"/>
                  </a:solidFill>
                </a:rPr>
                <a:t>運算</a:t>
              </a:r>
              <a:endParaRPr lang="zh-TW" altLang="en-US" sz="1000" b="1" kern="0" dirty="0">
                <a:solidFill>
                  <a:srgbClr val="595959"/>
                </a:solidFill>
              </a:endParaRPr>
            </a:p>
          </p:txBody>
        </p:sp>
      </p:grpSp>
      <p:sp>
        <p:nvSpPr>
          <p:cNvPr id="184" name="Rectangle 183"/>
          <p:cNvSpPr/>
          <p:nvPr/>
        </p:nvSpPr>
        <p:spPr>
          <a:xfrm>
            <a:off x="381000" y="6216958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100" b="1" kern="0" smtClean="0">
                <a:solidFill>
                  <a:srgbClr val="595959"/>
                </a:solidFill>
              </a:rPr>
              <a:t>實體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100" b="1" kern="0" smtClean="0">
                <a:solidFill>
                  <a:srgbClr val="595959"/>
                </a:solidFill>
              </a:rPr>
              <a:t>硬體</a:t>
            </a:r>
            <a:endParaRPr lang="zh-TW" altLang="en-US" sz="1100" b="1" kern="0" dirty="0">
              <a:solidFill>
                <a:srgbClr val="595959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885326" y="3415398"/>
            <a:ext cx="6153666" cy="699402"/>
            <a:chOff x="885326" y="3415398"/>
            <a:chExt cx="6153666" cy="699402"/>
          </a:xfrm>
        </p:grpSpPr>
        <p:sp>
          <p:nvSpPr>
            <p:cNvPr id="201" name="TextBox 200"/>
            <p:cNvSpPr txBox="1"/>
            <p:nvPr/>
          </p:nvSpPr>
          <p:spPr>
            <a:xfrm>
              <a:off x="885326" y="3571876"/>
              <a:ext cx="1114906" cy="461576"/>
            </a:xfrm>
            <a:prstGeom prst="rect">
              <a:avLst/>
            </a:prstGeom>
            <a:noFill/>
          </p:spPr>
          <p:txBody>
            <a:bodyPr wrap="square" lIns="91352" tIns="45676" rIns="91352" bIns="45676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200" b="1" kern="0" dirty="0" smtClean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原則式管理和自動化</a:t>
              </a:r>
              <a:endParaRPr lang="zh-TW" altLang="en-US" sz="1200" b="1" kern="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639418" y="3426536"/>
              <a:ext cx="1202971" cy="688264"/>
              <a:chOff x="2639418" y="3320483"/>
              <a:chExt cx="1202971" cy="688264"/>
            </a:xfrm>
          </p:grpSpPr>
          <p:sp>
            <p:nvSpPr>
              <p:cNvPr id="202" name="Rectangle 201"/>
              <p:cNvSpPr/>
              <p:nvPr/>
            </p:nvSpPr>
            <p:spPr>
              <a:xfrm>
                <a:off x="2639418" y="3754831"/>
                <a:ext cx="1202971" cy="253916"/>
              </a:xfrm>
              <a:prstGeom prst="rect">
                <a:avLst/>
              </a:prstGeom>
            </p:spPr>
            <p:txBody>
              <a:bodyPr wrap="square" lIns="0" rIns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050" b="1" kern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/>
                  </a:rPr>
                  <a:t>雲端自動化 </a:t>
                </a:r>
                <a:endParaRPr lang="zh-TW" altLang="en-US" sz="105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/>
                </a:endParaRPr>
              </a:p>
            </p:txBody>
          </p:sp>
          <p:pic>
            <p:nvPicPr>
              <p:cNvPr id="188" name="Picture 6" descr="C:\Users\Abject-3D\Desktop\VMWare Files\FINAL diagrams\Basic Virtualization\3D PNGs\DGRM_vCenter_Overview_R3_Q109_4.png"/>
              <p:cNvPicPr>
                <a:picLocks noChangeAspect="1" noChangeArrowheads="1"/>
              </p:cNvPicPr>
              <p:nvPr/>
            </p:nvPicPr>
            <p:blipFill>
              <a:blip r:embed="rId5" cstate="screen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1866" y="3320483"/>
                <a:ext cx="409656" cy="446479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78000"/>
                  </a:prstClr>
                </a:outerShdw>
              </a:effectLst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4601205" y="3471666"/>
              <a:ext cx="723275" cy="643134"/>
              <a:chOff x="4601205" y="3365613"/>
              <a:chExt cx="723275" cy="643134"/>
            </a:xfrm>
          </p:grpSpPr>
          <p:sp>
            <p:nvSpPr>
              <p:cNvPr id="203" name="Rectangle 202"/>
              <p:cNvSpPr/>
              <p:nvPr/>
            </p:nvSpPr>
            <p:spPr>
              <a:xfrm>
                <a:off x="4601205" y="3754831"/>
                <a:ext cx="723275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050" b="1" kern="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/>
                  </a:rPr>
                  <a:t>雲端作業</a:t>
                </a:r>
                <a:endParaRPr lang="zh-TW" altLang="en-US" sz="105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/>
                </a:endParaRPr>
              </a:p>
            </p:txBody>
          </p:sp>
          <p:pic>
            <p:nvPicPr>
              <p:cNvPr id="190" name="Picture 2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3136" y="3365613"/>
                <a:ext cx="440963" cy="29542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isometricLeftDown"/>
                <a:lightRig rig="threePt" dir="t"/>
              </a:scene3d>
              <a:sp3d extrusionH="38100"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6315717" y="3415398"/>
              <a:ext cx="723275" cy="693466"/>
              <a:chOff x="6474384" y="3309345"/>
              <a:chExt cx="723275" cy="693466"/>
            </a:xfrm>
          </p:grpSpPr>
          <p:sp>
            <p:nvSpPr>
              <p:cNvPr id="193" name="Rectangle 192"/>
              <p:cNvSpPr/>
              <p:nvPr/>
            </p:nvSpPr>
            <p:spPr>
              <a:xfrm>
                <a:off x="6474384" y="3748895"/>
                <a:ext cx="723275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050" b="1" kern="0" dirty="0" smtClean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Arial"/>
                  </a:rPr>
                  <a:t>雲端業務</a:t>
                </a:r>
                <a:endParaRPr lang="zh-TW" altLang="en-US" sz="1050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Arial"/>
                </a:endParaRPr>
              </a:p>
            </p:txBody>
          </p:sp>
          <p:pic>
            <p:nvPicPr>
              <p:cNvPr id="194" name="Picture 2" descr="C:\Users\Abject-3D\Desktop\VMWare Files\FINAL diagrams\Basic Virtualization\3D PNGs\VMW_09Q3_DGRM_SRM_SharedRecSite_R2_Comm_0.png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27357" y="3309345"/>
                <a:ext cx="404397" cy="468266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231" name="Rectangle 230"/>
          <p:cNvSpPr/>
          <p:nvPr/>
        </p:nvSpPr>
        <p:spPr>
          <a:xfrm>
            <a:off x="1863185" y="3009165"/>
            <a:ext cx="6396706" cy="30777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0">
                  <a:schemeClr val="bg1">
                    <a:lumMod val="50000"/>
                    <a:alpha val="0"/>
                  </a:schemeClr>
                </a:gs>
                <a:gs pos="50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0"/>
                  </a:schemeClr>
                </a:gs>
              </a:gsLst>
              <a:lin ang="0" scaled="1"/>
              <a:tileRect/>
            </a:gradFill>
          </a:ln>
        </p:spPr>
        <p:txBody>
          <a:bodyPr wrap="square" lIns="91352" tIns="45676" rIns="91352" bIns="45676" anchor="ctr">
            <a:spAutoFit/>
          </a:bodyPr>
          <a:lstStyle/>
          <a:p>
            <a:pPr algn="ctr"/>
            <a:r>
              <a:rPr lang="zh-TW" altLang="en-US" sz="1400" b="1" kern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軟體定義的資料中心</a:t>
            </a:r>
            <a:endParaRPr lang="zh-TW" altLang="en-US" sz="1400" b="1" kern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39" name="Trapezoid 238"/>
          <p:cNvSpPr/>
          <p:nvPr/>
        </p:nvSpPr>
        <p:spPr>
          <a:xfrm rot="5400000">
            <a:off x="5164006" y="3817343"/>
            <a:ext cx="1773775" cy="2472256"/>
          </a:xfrm>
          <a:prstGeom prst="trapezoid">
            <a:avLst>
              <a:gd name="adj" fmla="val 33086"/>
            </a:avLst>
          </a:prstGeom>
          <a:gradFill flip="none" rotWithShape="1">
            <a:gsLst>
              <a:gs pos="0">
                <a:schemeClr val="bg1">
                  <a:alpha val="23000"/>
                </a:schemeClr>
              </a:gs>
              <a:gs pos="100000">
                <a:srgbClr val="555457">
                  <a:alpha val="61176"/>
                </a:srgbClr>
              </a:gs>
            </a:gsLst>
            <a:lin ang="5400000" scaled="0"/>
            <a:tileRect/>
          </a:gradFill>
          <a:ln w="12700">
            <a:noFill/>
            <a:round/>
            <a:headEnd/>
            <a:tailEnd/>
          </a:ln>
        </p:spPr>
        <p:txBody>
          <a:bodyPr wrap="none"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kern="0" dirty="0">
              <a:solidFill>
                <a:srgbClr val="FFFFFF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256130" y="5057566"/>
            <a:ext cx="1421727" cy="837195"/>
            <a:chOff x="5204180" y="5057566"/>
            <a:chExt cx="1421727" cy="837195"/>
          </a:xfrm>
        </p:grpSpPr>
        <p:pic>
          <p:nvPicPr>
            <p:cNvPr id="205" name="Picture 2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04180" y="5057566"/>
              <a:ext cx="1421727" cy="837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6" name="TextBox 205"/>
            <p:cNvSpPr txBox="1"/>
            <p:nvPr/>
          </p:nvSpPr>
          <p:spPr>
            <a:xfrm>
              <a:off x="5532718" y="5313290"/>
              <a:ext cx="76465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zh-TW" altLang="en-US" sz="1050" b="1" kern="0" smtClean="0">
                  <a:solidFill>
                    <a:srgbClr val="717074">
                      <a:lumMod val="50000"/>
                    </a:srgbClr>
                  </a:solidFill>
                </a:rPr>
                <a:t>私有雲</a:t>
              </a:r>
              <a:endParaRPr lang="zh-TW" altLang="en-US" sz="1050" b="1" kern="0" dirty="0">
                <a:solidFill>
                  <a:srgbClr val="717074">
                    <a:lumMod val="50000"/>
                  </a:srgbClr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721848" y="5057566"/>
            <a:ext cx="1426068" cy="839751"/>
            <a:chOff x="6669898" y="5057566"/>
            <a:chExt cx="1426068" cy="839751"/>
          </a:xfrm>
        </p:grpSpPr>
        <p:pic>
          <p:nvPicPr>
            <p:cNvPr id="254" name="Picture 2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69898" y="5057566"/>
              <a:ext cx="1426068" cy="839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5" name="TextBox 254"/>
            <p:cNvSpPr txBox="1"/>
            <p:nvPr/>
          </p:nvSpPr>
          <p:spPr>
            <a:xfrm>
              <a:off x="6877504" y="5324093"/>
              <a:ext cx="92869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zh-TW" altLang="en-US" sz="1050" b="1" kern="0" dirty="0" smtClean="0">
                  <a:solidFill>
                    <a:srgbClr val="717074">
                      <a:lumMod val="50000"/>
                    </a:srgbClr>
                  </a:solidFill>
                </a:rPr>
                <a:t>公有雲</a:t>
              </a:r>
              <a:endParaRPr lang="zh-TW" altLang="en-US" sz="1050" b="1" kern="0" dirty="0">
                <a:solidFill>
                  <a:srgbClr val="717074">
                    <a:lumMod val="50000"/>
                  </a:srgbClr>
                </a:solidFill>
              </a:endParaRPr>
            </a:p>
          </p:txBody>
        </p:sp>
      </p:grpSp>
      <p:grpSp>
        <p:nvGrpSpPr>
          <p:cNvPr id="256" name="Group 255"/>
          <p:cNvGrpSpPr/>
          <p:nvPr/>
        </p:nvGrpSpPr>
        <p:grpSpPr>
          <a:xfrm>
            <a:off x="5818693" y="4228605"/>
            <a:ext cx="1766661" cy="1118259"/>
            <a:chOff x="5516209" y="4191000"/>
            <a:chExt cx="1570391" cy="983109"/>
          </a:xfrm>
        </p:grpSpPr>
        <p:pic>
          <p:nvPicPr>
            <p:cNvPr id="257" name="Picture 27" descr="ICON_Cloud_Q30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6209" y="4191000"/>
              <a:ext cx="1570391" cy="983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8" name="TextBox 257"/>
            <p:cNvSpPr txBox="1"/>
            <p:nvPr/>
          </p:nvSpPr>
          <p:spPr>
            <a:xfrm>
              <a:off x="5697379" y="4433026"/>
              <a:ext cx="1193638" cy="223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zh-TW" altLang="en-US" sz="1050" b="1" kern="0" smtClean="0">
                  <a:solidFill>
                    <a:srgbClr val="717074">
                      <a:lumMod val="50000"/>
                    </a:srgbClr>
                  </a:solidFill>
                </a:rPr>
                <a:t>混合雲</a:t>
              </a:r>
              <a:endParaRPr lang="zh-TW" altLang="en-US" sz="1050" b="1" kern="0" dirty="0">
                <a:solidFill>
                  <a:srgbClr val="717074">
                    <a:lumMod val="50000"/>
                  </a:srgbClr>
                </a:solidFill>
              </a:endParaRPr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5734530" y="4587974"/>
              <a:ext cx="1224133" cy="297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TW" sz="800" kern="0" smtClean="0">
                  <a:solidFill>
                    <a:srgbClr val="0095D3">
                      <a:lumMod val="75000"/>
                    </a:srgbClr>
                  </a:solidFill>
                </a:rPr>
                <a:t>VMware </a:t>
              </a:r>
              <a:r>
                <a:rPr lang="zh-TW" altLang="en-US" sz="800" kern="0" smtClean="0">
                  <a:solidFill>
                    <a:srgbClr val="0095D3">
                      <a:lumMod val="75000"/>
                    </a:srgbClr>
                  </a:solidFill>
                </a:rPr>
                <a:t>及</a:t>
              </a:r>
              <a:r>
                <a:rPr/>
                <a:t/>
              </a:r>
              <a:br>
                <a:rPr/>
              </a:br>
              <a:r>
                <a:rPr lang="en-US" altLang="zh-TW" sz="800" kern="0" smtClean="0">
                  <a:solidFill>
                    <a:srgbClr val="0095D3">
                      <a:lumMod val="75000"/>
                    </a:srgbClr>
                  </a:solidFill>
                </a:rPr>
                <a:t>vCloud </a:t>
              </a:r>
              <a:r>
                <a:rPr lang="zh-TW" altLang="en-US" sz="800" kern="0" smtClean="0">
                  <a:solidFill>
                    <a:srgbClr val="0095D3">
                      <a:lumMod val="75000"/>
                    </a:srgbClr>
                  </a:solidFill>
                </a:rPr>
                <a:t>資料中心合作夥伴</a:t>
              </a:r>
              <a:endParaRPr lang="zh-TW" altLang="en-US" sz="800" kern="0" dirty="0">
                <a:solidFill>
                  <a:srgbClr val="0095D3">
                    <a:lumMod val="75000"/>
                  </a:srgbClr>
                </a:solidFill>
              </a:endParaRPr>
            </a:p>
          </p:txBody>
        </p:sp>
      </p:grpSp>
      <p:sp>
        <p:nvSpPr>
          <p:cNvPr id="152" name="Rounded Rectangle 151"/>
          <p:cNvSpPr/>
          <p:nvPr/>
        </p:nvSpPr>
        <p:spPr bwMode="auto">
          <a:xfrm>
            <a:off x="961138" y="4133245"/>
            <a:ext cx="3934023" cy="1848643"/>
          </a:xfrm>
          <a:prstGeom prst="roundRect">
            <a:avLst>
              <a:gd name="adj" fmla="val 6299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gradFill flip="none" rotWithShape="1">
              <a:gsLst>
                <a:gs pos="50000">
                  <a:srgbClr val="FFFFFF">
                    <a:lumMod val="95000"/>
                  </a:srgbClr>
                </a:gs>
                <a:gs pos="0">
                  <a:srgbClr val="FFFFFF">
                    <a:lumMod val="65000"/>
                  </a:srgbClr>
                </a:gs>
                <a:gs pos="100000">
                  <a:srgbClr val="FFFFFF">
                    <a:lumMod val="65000"/>
                  </a:srgbClr>
                </a:gs>
              </a:gsLst>
              <a:lin ang="10800000" scaled="1"/>
              <a:tileRect/>
            </a:gradFill>
            <a:round/>
            <a:headEnd/>
            <a:tailEnd/>
          </a:ln>
          <a:effectLst>
            <a:innerShdw blurRad="152400">
              <a:prstClr val="black"/>
            </a:innerShdw>
          </a:effectLst>
        </p:spPr>
        <p:txBody>
          <a:bodyPr wrap="none" lIns="0" tIns="0" rIns="0" bIns="0" rtlCol="0" anchor="ctr"/>
          <a:lstStyle/>
          <a:p>
            <a:pPr defTabSz="34241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cap="all" dirty="0" err="1">
              <a:solidFill>
                <a:srgbClr val="FFFFFF"/>
              </a:solidFill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1032262" y="4191496"/>
            <a:ext cx="3791774" cy="53091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" b="1" kern="0" smtClean="0">
                <a:solidFill>
                  <a:schemeClr val="accent1">
                    <a:lumMod val="50000"/>
                  </a:schemeClr>
                </a:solidFill>
              </a:rPr>
              <a:t>虛擬化基礎架構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050" b="1" kern="0" smtClean="0">
                <a:solidFill>
                  <a:schemeClr val="accent1">
                    <a:lumMod val="50000"/>
                  </a:schemeClr>
                </a:solidFill>
              </a:rPr>
              <a:t>抽取及建立集區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55" name="Straight Arrow Connector 154"/>
          <p:cNvCxnSpPr/>
          <p:nvPr/>
        </p:nvCxnSpPr>
        <p:spPr bwMode="auto">
          <a:xfrm rot="16200000">
            <a:off x="1558419" y="5925464"/>
            <a:ext cx="384038" cy="0"/>
          </a:xfrm>
          <a:prstGeom prst="straightConnector1">
            <a:avLst/>
          </a:prstGeom>
          <a:solidFill>
            <a:srgbClr val="0095D3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56" name="TextBox 155"/>
          <p:cNvSpPr txBox="1"/>
          <p:nvPr/>
        </p:nvSpPr>
        <p:spPr>
          <a:xfrm>
            <a:off x="1214876" y="5050960"/>
            <a:ext cx="1071124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000" kern="0" dirty="0" smtClean="0">
                <a:solidFill>
                  <a:schemeClr val="accent1">
                    <a:lumMod val="50000"/>
                  </a:schemeClr>
                </a:solidFill>
              </a:rPr>
              <a:t>運算抽取 </a:t>
            </a:r>
            <a:r>
              <a:rPr lang="en-US" altLang="zh-TW" sz="1000" kern="0" dirty="0" smtClean="0">
                <a:solidFill>
                  <a:schemeClr val="accent1">
                    <a:lumMod val="50000"/>
                  </a:schemeClr>
                </a:solidFill>
              </a:rPr>
              <a:t>= </a:t>
            </a:r>
            <a:br>
              <a:rPr lang="en-US" altLang="zh-TW" sz="1000" kern="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zh-TW" altLang="en-US" sz="1000" kern="0" dirty="0" smtClean="0">
                <a:solidFill>
                  <a:schemeClr val="accent1">
                    <a:lumMod val="50000"/>
                  </a:schemeClr>
                </a:solidFill>
              </a:rPr>
              <a:t>伺服器虛擬化</a:t>
            </a:r>
            <a:endParaRPr lang="zh-TW" altLang="en-US" sz="1000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95287" y="4591591"/>
            <a:ext cx="468545" cy="468423"/>
            <a:chOff x="1495287" y="4460861"/>
            <a:chExt cx="510302" cy="510169"/>
          </a:xfrm>
        </p:grpSpPr>
        <p:grpSp>
          <p:nvGrpSpPr>
            <p:cNvPr id="158" name="Group 157"/>
            <p:cNvGrpSpPr/>
            <p:nvPr/>
          </p:nvGrpSpPr>
          <p:grpSpPr>
            <a:xfrm>
              <a:off x="1495287" y="4460861"/>
              <a:ext cx="510302" cy="510169"/>
              <a:chOff x="21089" y="1411055"/>
              <a:chExt cx="759261" cy="759064"/>
            </a:xfrm>
            <a:gradFill>
              <a:gsLst>
                <a:gs pos="50000">
                  <a:schemeClr val="accent1">
                    <a:lumMod val="95000"/>
                  </a:schemeClr>
                </a:gs>
                <a:gs pos="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alpha val="75000"/>
                    <a:lumMod val="71000"/>
                    <a:lumOff val="29000"/>
                  </a:schemeClr>
                </a:gs>
              </a:gsLst>
              <a:lin ang="10800000" scaled="1"/>
            </a:gradFill>
          </p:grpSpPr>
          <p:sp>
            <p:nvSpPr>
              <p:cNvPr id="160" name="Oval 159"/>
              <p:cNvSpPr/>
              <p:nvPr/>
            </p:nvSpPr>
            <p:spPr bwMode="gray">
              <a:xfrm>
                <a:off x="21089" y="1411055"/>
                <a:ext cx="759261" cy="759064"/>
              </a:xfrm>
              <a:prstGeom prst="ellipse">
                <a:avLst/>
              </a:prstGeom>
              <a:grpFill/>
              <a:ln w="19050">
                <a:gradFill flip="none" rotWithShape="1">
                  <a:gsLst>
                    <a:gs pos="50000">
                      <a:srgbClr val="FFFFFF">
                        <a:lumMod val="95000"/>
                      </a:srgbClr>
                    </a:gs>
                    <a:gs pos="0">
                      <a:srgbClr val="FFFFFF">
                        <a:lumMod val="65000"/>
                      </a:srgbClr>
                    </a:gs>
                    <a:gs pos="100000">
                      <a:srgbClr val="FFFFFF">
                        <a:lumMod val="65000"/>
                      </a:srgbClr>
                    </a:gs>
                  </a:gsLst>
                  <a:lin ang="10800000" scaled="1"/>
                  <a:tileRect/>
                </a:gradFill>
                <a:round/>
                <a:headEnd/>
                <a:tailEnd/>
              </a:ln>
              <a:effectLst>
                <a:innerShdw blurRad="152400">
                  <a:prstClr val="black"/>
                </a:innerShdw>
              </a:effectLst>
            </p:spPr>
            <p:txBody>
              <a:bodyPr wrap="none" lIns="0" tIns="0" rIns="0" bIns="0" rtlCol="0" anchor="ctr"/>
              <a:lstStyle/>
              <a:p>
                <a:pPr defTabSz="34258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 cap="all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1" name="Oval 160"/>
              <p:cNvSpPr/>
              <p:nvPr/>
            </p:nvSpPr>
            <p:spPr bwMode="gray">
              <a:xfrm>
                <a:off x="52072" y="1442031"/>
                <a:ext cx="697293" cy="697112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lIns="0" tIns="0" rIns="0" bIns="0" rtlCol="0" anchor="ctr"/>
              <a:lstStyle/>
              <a:p>
                <a:pPr defTabSz="34258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kern="0" cap="all" dirty="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159" name="Picture 158" descr="compute 1.png"/>
            <p:cNvPicPr>
              <a:picLocks noChangeAspect="1"/>
            </p:cNvPicPr>
            <p:nvPr/>
          </p:nvPicPr>
          <p:blipFill>
            <a:blip r:embed="rId4" cstate="screen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610840" y="4579725"/>
              <a:ext cx="279196" cy="272442"/>
            </a:xfrm>
            <a:prstGeom prst="rect">
              <a:avLst/>
            </a:prstGeo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8" name="Group 27"/>
          <p:cNvGrpSpPr/>
          <p:nvPr/>
        </p:nvGrpSpPr>
        <p:grpSpPr>
          <a:xfrm>
            <a:off x="2451100" y="4591591"/>
            <a:ext cx="997357" cy="2234353"/>
            <a:chOff x="2451100" y="4591591"/>
            <a:chExt cx="997357" cy="2234353"/>
          </a:xfrm>
        </p:grpSpPr>
        <p:grpSp>
          <p:nvGrpSpPr>
            <p:cNvPr id="8" name="Group 7"/>
            <p:cNvGrpSpPr/>
            <p:nvPr/>
          </p:nvGrpSpPr>
          <p:grpSpPr>
            <a:xfrm>
              <a:off x="2626008" y="6152547"/>
              <a:ext cx="706076" cy="673397"/>
              <a:chOff x="2626008" y="6119097"/>
              <a:chExt cx="706076" cy="673397"/>
            </a:xfrm>
          </p:grpSpPr>
          <p:sp>
            <p:nvSpPr>
              <p:cNvPr id="138" name="TextBox 137"/>
              <p:cNvSpPr txBox="1"/>
              <p:nvPr/>
            </p:nvSpPr>
            <p:spPr>
              <a:xfrm>
                <a:off x="2626008" y="6546273"/>
                <a:ext cx="706076" cy="246221"/>
              </a:xfrm>
              <a:prstGeom prst="rect">
                <a:avLst/>
              </a:prstGeom>
              <a:noFill/>
            </p:spPr>
            <p:txBody>
              <a:bodyPr wrap="square" lIns="91440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000" b="1" kern="0" dirty="0" smtClean="0">
                    <a:solidFill>
                      <a:srgbClr val="595959"/>
                    </a:solidFill>
                  </a:rPr>
                  <a:t>網路</a:t>
                </a:r>
                <a:endParaRPr lang="zh-TW" altLang="en-US" sz="1000" b="1" kern="0" dirty="0">
                  <a:solidFill>
                    <a:srgbClr val="595959"/>
                  </a:solidFill>
                </a:endParaRPr>
              </a:p>
            </p:txBody>
          </p:sp>
          <p:grpSp>
            <p:nvGrpSpPr>
              <p:cNvPr id="140" name="Group 139"/>
              <p:cNvGrpSpPr/>
              <p:nvPr/>
            </p:nvGrpSpPr>
            <p:grpSpPr>
              <a:xfrm>
                <a:off x="2720379" y="6119097"/>
                <a:ext cx="468545" cy="468423"/>
                <a:chOff x="-1037" y="2299679"/>
                <a:chExt cx="688376" cy="688196"/>
              </a:xfrm>
            </p:grpSpPr>
            <p:grpSp>
              <p:nvGrpSpPr>
                <p:cNvPr id="146" name="Group 145"/>
                <p:cNvGrpSpPr/>
                <p:nvPr/>
              </p:nvGrpSpPr>
              <p:grpSpPr>
                <a:xfrm>
                  <a:off x="-1037" y="2299679"/>
                  <a:ext cx="688376" cy="688196"/>
                  <a:chOff x="21089" y="1411055"/>
                  <a:chExt cx="759261" cy="759064"/>
                </a:xfrm>
              </p:grpSpPr>
              <p:sp>
                <p:nvSpPr>
                  <p:cNvPr id="148" name="Oval 147"/>
                  <p:cNvSpPr/>
                  <p:nvPr/>
                </p:nvSpPr>
                <p:spPr bwMode="gray">
                  <a:xfrm>
                    <a:off x="21089" y="1411055"/>
                    <a:ext cx="759261" cy="759064"/>
                  </a:xfrm>
                  <a:prstGeom prst="ellipse">
                    <a:avLst/>
                  </a:prstGeom>
                  <a:gradFill flip="none" rotWithShape="1">
                    <a:gsLst>
                      <a:gs pos="20000">
                        <a:srgbClr val="003D79">
                          <a:lumMod val="75000"/>
                        </a:srgbClr>
                      </a:gs>
                      <a:gs pos="50000">
                        <a:srgbClr val="003D79"/>
                      </a:gs>
                      <a:gs pos="80000">
                        <a:srgbClr val="003D79">
                          <a:lumMod val="75000"/>
                        </a:srgbClr>
                      </a:gs>
                    </a:gsLst>
                    <a:lin ang="13500000" scaled="1"/>
                    <a:tileRect/>
                  </a:gradFill>
                  <a:ln w="19050">
                    <a:gradFill flip="none" rotWithShape="1">
                      <a:gsLst>
                        <a:gs pos="50000">
                          <a:srgbClr val="FFFFFF">
                            <a:lumMod val="95000"/>
                          </a:srgbClr>
                        </a:gs>
                        <a:gs pos="0">
                          <a:srgbClr val="FFFFFF">
                            <a:lumMod val="65000"/>
                          </a:srgbClr>
                        </a:gs>
                        <a:gs pos="100000">
                          <a:srgbClr val="FFFFFF">
                            <a:lumMod val="65000"/>
                          </a:srgbClr>
                        </a:gs>
                      </a:gsLst>
                      <a:lin ang="10800000" scaled="1"/>
                      <a:tileRect/>
                    </a:gradFill>
                    <a:round/>
                    <a:headEnd/>
                    <a:tailEnd/>
                  </a:ln>
                  <a:effectLst>
                    <a:innerShdw blurRad="152400">
                      <a:prstClr val="black"/>
                    </a:innerShdw>
                  </a:effectLst>
                </p:spPr>
                <p:txBody>
                  <a:bodyPr wrap="none" lIns="0" tIns="0" rIns="0" bIns="0" rtlCol="0" anchor="ctr"/>
                  <a:lstStyle/>
                  <a:p>
                    <a:pPr defTabSz="34258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 cap="all" dirty="0">
                      <a:solidFill>
                        <a:srgbClr val="595959"/>
                      </a:solidFill>
                    </a:endParaRPr>
                  </a:p>
                </p:txBody>
              </p:sp>
              <p:sp>
                <p:nvSpPr>
                  <p:cNvPr id="149" name="Oval 148"/>
                  <p:cNvSpPr/>
                  <p:nvPr/>
                </p:nvSpPr>
                <p:spPr bwMode="gray">
                  <a:xfrm>
                    <a:off x="52073" y="1442031"/>
                    <a:ext cx="697293" cy="697112"/>
                  </a:xfrm>
                  <a:prstGeom prst="ellipse">
                    <a:avLst/>
                  </a:prstGeom>
                  <a:gradFill flip="none" rotWithShape="1">
                    <a:gsLst>
                      <a:gs pos="63000">
                        <a:srgbClr val="FFFFFF">
                          <a:alpha val="0"/>
                        </a:srgbClr>
                      </a:gs>
                      <a:gs pos="0">
                        <a:srgbClr val="FFFFFF">
                          <a:alpha val="75000"/>
                        </a:srgbClr>
                      </a:gs>
                      <a:gs pos="12000">
                        <a:srgbClr val="FFFFFF">
                          <a:alpha val="50000"/>
                        </a:srgbClr>
                      </a:gs>
                    </a:gsLst>
                    <a:lin ang="5400000" scaled="1"/>
                    <a:tileRect/>
                  </a:gra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0" rIns="0" bIns="0" rtlCol="0" anchor="ctr"/>
                  <a:lstStyle/>
                  <a:p>
                    <a:pPr defTabSz="34258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 cap="all" dirty="0">
                      <a:solidFill>
                        <a:srgbClr val="595959"/>
                      </a:solidFill>
                    </a:endParaRPr>
                  </a:p>
                </p:txBody>
              </p:sp>
            </p:grpSp>
            <p:pic>
              <p:nvPicPr>
                <p:cNvPr id="147" name="Picture 146" descr="network1.png"/>
                <p:cNvPicPr>
                  <a:picLocks noChangeAspect="1"/>
                </p:cNvPicPr>
                <p:nvPr/>
              </p:nvPicPr>
              <p:blipFill>
                <a:blip r:embed="rId13" cstate="screen">
                  <a:biLevel thresh="25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188857" y="2453035"/>
                  <a:ext cx="308588" cy="381484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p:sp>
          <p:nvSpPr>
            <p:cNvPr id="170" name="TextBox 169"/>
            <p:cNvSpPr txBox="1"/>
            <p:nvPr/>
          </p:nvSpPr>
          <p:spPr>
            <a:xfrm>
              <a:off x="2451100" y="5050960"/>
              <a:ext cx="997357" cy="40011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000" kern="0" dirty="0" smtClean="0">
                  <a:solidFill>
                    <a:schemeClr val="accent1">
                      <a:lumMod val="50000"/>
                    </a:schemeClr>
                  </a:solidFill>
                </a:rPr>
                <a:t>網路抽取 </a:t>
              </a:r>
              <a:r>
                <a:rPr lang="en-US" altLang="zh-TW" sz="1000" kern="0" dirty="0" smtClean="0">
                  <a:solidFill>
                    <a:schemeClr val="accent1">
                      <a:lumMod val="50000"/>
                    </a:schemeClr>
                  </a:solidFill>
                </a:rPr>
                <a:t>= </a:t>
              </a:r>
              <a:br>
                <a:rPr lang="en-US" altLang="zh-TW" sz="1000" kern="0" dirty="0" smtClean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zh-TW" altLang="en-US" sz="1000" kern="0" dirty="0" smtClean="0">
                  <a:solidFill>
                    <a:schemeClr val="accent1">
                      <a:lumMod val="50000"/>
                    </a:schemeClr>
                  </a:solidFill>
                </a:rPr>
                <a:t>虛擬網路</a:t>
              </a:r>
              <a:endParaRPr lang="zh-TW" altLang="en-US" sz="1000" kern="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175" name="Straight Arrow Connector 174"/>
            <p:cNvCxnSpPr/>
            <p:nvPr/>
          </p:nvCxnSpPr>
          <p:spPr bwMode="auto">
            <a:xfrm rot="16200000">
              <a:off x="2757759" y="5922426"/>
              <a:ext cx="384038" cy="0"/>
            </a:xfrm>
            <a:prstGeom prst="straightConnector1">
              <a:avLst/>
            </a:prstGeom>
            <a:solidFill>
              <a:srgbClr val="0095D3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pSp>
          <p:nvGrpSpPr>
            <p:cNvPr id="5" name="Group 4"/>
            <p:cNvGrpSpPr/>
            <p:nvPr/>
          </p:nvGrpSpPr>
          <p:grpSpPr>
            <a:xfrm>
              <a:off x="2686502" y="4591591"/>
              <a:ext cx="468545" cy="468423"/>
              <a:chOff x="2686502" y="4460861"/>
              <a:chExt cx="510302" cy="510169"/>
            </a:xfrm>
          </p:grpSpPr>
          <p:grpSp>
            <p:nvGrpSpPr>
              <p:cNvPr id="207" name="Group 206"/>
              <p:cNvGrpSpPr/>
              <p:nvPr/>
            </p:nvGrpSpPr>
            <p:grpSpPr>
              <a:xfrm>
                <a:off x="2686502" y="4460861"/>
                <a:ext cx="510302" cy="510169"/>
                <a:chOff x="21089" y="1411055"/>
                <a:chExt cx="759261" cy="759064"/>
              </a:xfrm>
              <a:gradFill>
                <a:gsLst>
                  <a:gs pos="50000">
                    <a:schemeClr val="accent1">
                      <a:lumMod val="95000"/>
                    </a:schemeClr>
                  </a:gs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chemeClr val="accent1">
                      <a:alpha val="75000"/>
                      <a:lumMod val="71000"/>
                      <a:lumOff val="29000"/>
                    </a:schemeClr>
                  </a:gs>
                </a:gsLst>
                <a:lin ang="10800000" scaled="1"/>
              </a:gradFill>
            </p:grpSpPr>
            <p:sp>
              <p:nvSpPr>
                <p:cNvPr id="210" name="Oval 209"/>
                <p:cNvSpPr/>
                <p:nvPr/>
              </p:nvSpPr>
              <p:spPr bwMode="gray">
                <a:xfrm>
                  <a:off x="21089" y="1411055"/>
                  <a:ext cx="759261" cy="759064"/>
                </a:xfrm>
                <a:prstGeom prst="ellipse">
                  <a:avLst/>
                </a:prstGeom>
                <a:grpFill/>
                <a:ln w="19050">
                  <a:gradFill flip="none" rotWithShape="1">
                    <a:gsLst>
                      <a:gs pos="50000">
                        <a:srgbClr val="FFFFFF">
                          <a:lumMod val="95000"/>
                        </a:srgbClr>
                      </a:gs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10800000" scaled="1"/>
                    <a:tileRect/>
                  </a:gradFill>
                  <a:round/>
                  <a:headEnd/>
                  <a:tailEnd/>
                </a:ln>
                <a:effectLst>
                  <a:innerShdw blurRad="152400">
                    <a:prstClr val="black"/>
                  </a:innerShdw>
                </a:effectLst>
              </p:spPr>
              <p:txBody>
                <a:bodyPr wrap="none" lIns="0" tIns="0" rIns="0" bIns="0" rtlCol="0" anchor="ctr"/>
                <a:lstStyle/>
                <a:p>
                  <a:pPr defTabSz="34258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 cap="all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1" name="Oval 210"/>
                <p:cNvSpPr/>
                <p:nvPr/>
              </p:nvSpPr>
              <p:spPr bwMode="gray">
                <a:xfrm>
                  <a:off x="52072" y="1442031"/>
                  <a:ext cx="697293" cy="697112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0" rIns="0" bIns="0" rtlCol="0" anchor="ctr"/>
                <a:lstStyle/>
                <a:p>
                  <a:pPr defTabSz="34258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 kern="0" cap="all" dirty="0">
                    <a:solidFill>
                      <a:srgbClr val="FFFFFF"/>
                    </a:solidFill>
                  </a:endParaRPr>
                </a:p>
              </p:txBody>
            </p:sp>
          </p:grpSp>
          <p:pic>
            <p:nvPicPr>
              <p:cNvPr id="181" name="Picture 180" descr="network1.png"/>
              <p:cNvPicPr>
                <a:picLocks noChangeAspect="1"/>
              </p:cNvPicPr>
              <p:nvPr/>
            </p:nvPicPr>
            <p:blipFill>
              <a:blip r:embed="rId13" cstate="screen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2835398" y="4574546"/>
                <a:ext cx="228760" cy="282799"/>
              </a:xfrm>
              <a:prstGeom prst="rect">
                <a:avLst/>
              </a:prstGeo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9" name="Group 28"/>
          <p:cNvGrpSpPr/>
          <p:nvPr/>
        </p:nvGrpSpPr>
        <p:grpSpPr>
          <a:xfrm>
            <a:off x="3621374" y="4591591"/>
            <a:ext cx="1064926" cy="2245325"/>
            <a:chOff x="3621374" y="4591591"/>
            <a:chExt cx="1064926" cy="2245325"/>
          </a:xfrm>
        </p:grpSpPr>
        <p:grpSp>
          <p:nvGrpSpPr>
            <p:cNvPr id="7" name="Group 6"/>
            <p:cNvGrpSpPr/>
            <p:nvPr/>
          </p:nvGrpSpPr>
          <p:grpSpPr>
            <a:xfrm>
              <a:off x="3826087" y="6152549"/>
              <a:ext cx="706076" cy="684367"/>
              <a:chOff x="3727472" y="6021819"/>
              <a:chExt cx="706076" cy="684367"/>
            </a:xfrm>
          </p:grpSpPr>
          <p:sp>
            <p:nvSpPr>
              <p:cNvPr id="139" name="TextBox 138"/>
              <p:cNvSpPr txBox="1"/>
              <p:nvPr/>
            </p:nvSpPr>
            <p:spPr>
              <a:xfrm>
                <a:off x="3727472" y="6459965"/>
                <a:ext cx="706076" cy="246221"/>
              </a:xfrm>
              <a:prstGeom prst="rect">
                <a:avLst/>
              </a:prstGeom>
              <a:noFill/>
            </p:spPr>
            <p:txBody>
              <a:bodyPr wrap="square" lIns="91440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000" b="1" kern="0" dirty="0" smtClean="0">
                    <a:solidFill>
                      <a:srgbClr val="595959"/>
                    </a:solidFill>
                  </a:rPr>
                  <a:t>儲存裝置</a:t>
                </a:r>
                <a:endParaRPr lang="zh-TW" altLang="en-US" sz="1000" b="1" kern="0" dirty="0">
                  <a:solidFill>
                    <a:srgbClr val="595959"/>
                  </a:solidFill>
                </a:endParaRPr>
              </a:p>
            </p:txBody>
          </p:sp>
          <p:grpSp>
            <p:nvGrpSpPr>
              <p:cNvPr id="141" name="Group 140"/>
              <p:cNvGrpSpPr/>
              <p:nvPr/>
            </p:nvGrpSpPr>
            <p:grpSpPr>
              <a:xfrm>
                <a:off x="3825912" y="6021819"/>
                <a:ext cx="468545" cy="468423"/>
                <a:chOff x="23802" y="1430027"/>
                <a:chExt cx="688376" cy="688196"/>
              </a:xfrm>
            </p:grpSpPr>
            <p:grpSp>
              <p:nvGrpSpPr>
                <p:cNvPr id="142" name="Group 141"/>
                <p:cNvGrpSpPr/>
                <p:nvPr/>
              </p:nvGrpSpPr>
              <p:grpSpPr>
                <a:xfrm>
                  <a:off x="23802" y="1430027"/>
                  <a:ext cx="688376" cy="688196"/>
                  <a:chOff x="21089" y="1411055"/>
                  <a:chExt cx="759261" cy="759064"/>
                </a:xfrm>
              </p:grpSpPr>
              <p:sp>
                <p:nvSpPr>
                  <p:cNvPr id="144" name="Oval 143"/>
                  <p:cNvSpPr/>
                  <p:nvPr/>
                </p:nvSpPr>
                <p:spPr bwMode="gray">
                  <a:xfrm>
                    <a:off x="21089" y="1411055"/>
                    <a:ext cx="759261" cy="759064"/>
                  </a:xfrm>
                  <a:prstGeom prst="ellipse">
                    <a:avLst/>
                  </a:prstGeom>
                  <a:gradFill flip="none" rotWithShape="1">
                    <a:gsLst>
                      <a:gs pos="20000">
                        <a:srgbClr val="003D79">
                          <a:lumMod val="75000"/>
                        </a:srgbClr>
                      </a:gs>
                      <a:gs pos="50000">
                        <a:srgbClr val="003D79"/>
                      </a:gs>
                      <a:gs pos="80000">
                        <a:srgbClr val="003D79">
                          <a:lumMod val="75000"/>
                        </a:srgbClr>
                      </a:gs>
                    </a:gsLst>
                    <a:lin ang="13500000" scaled="1"/>
                    <a:tileRect/>
                  </a:gradFill>
                  <a:ln w="19050">
                    <a:gradFill flip="none" rotWithShape="1">
                      <a:gsLst>
                        <a:gs pos="50000">
                          <a:srgbClr val="FFFFFF">
                            <a:lumMod val="95000"/>
                          </a:srgbClr>
                        </a:gs>
                        <a:gs pos="0">
                          <a:srgbClr val="FFFFFF">
                            <a:lumMod val="65000"/>
                          </a:srgbClr>
                        </a:gs>
                        <a:gs pos="100000">
                          <a:srgbClr val="FFFFFF">
                            <a:lumMod val="65000"/>
                          </a:srgbClr>
                        </a:gs>
                      </a:gsLst>
                      <a:lin ang="10800000" scaled="1"/>
                      <a:tileRect/>
                    </a:gradFill>
                    <a:round/>
                    <a:headEnd/>
                    <a:tailEnd/>
                  </a:ln>
                  <a:effectLst>
                    <a:innerShdw blurRad="152400">
                      <a:prstClr val="black"/>
                    </a:innerShdw>
                  </a:effectLst>
                </p:spPr>
                <p:txBody>
                  <a:bodyPr wrap="none" lIns="0" tIns="0" rIns="0" bIns="0" rtlCol="0" anchor="ctr"/>
                  <a:lstStyle/>
                  <a:p>
                    <a:pPr defTabSz="34258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 cap="all" dirty="0">
                      <a:solidFill>
                        <a:srgbClr val="595959"/>
                      </a:solidFill>
                    </a:endParaRPr>
                  </a:p>
                </p:txBody>
              </p:sp>
              <p:sp>
                <p:nvSpPr>
                  <p:cNvPr id="145" name="Oval 144"/>
                  <p:cNvSpPr/>
                  <p:nvPr/>
                </p:nvSpPr>
                <p:spPr bwMode="gray">
                  <a:xfrm>
                    <a:off x="52073" y="1442031"/>
                    <a:ext cx="697293" cy="697112"/>
                  </a:xfrm>
                  <a:prstGeom prst="ellipse">
                    <a:avLst/>
                  </a:prstGeom>
                  <a:gradFill flip="none" rotWithShape="1">
                    <a:gsLst>
                      <a:gs pos="63000">
                        <a:srgbClr val="FFFFFF">
                          <a:alpha val="0"/>
                        </a:srgbClr>
                      </a:gs>
                      <a:gs pos="0">
                        <a:srgbClr val="FFFFFF">
                          <a:alpha val="75000"/>
                        </a:srgbClr>
                      </a:gs>
                      <a:gs pos="12000">
                        <a:srgbClr val="FFFFFF">
                          <a:alpha val="50000"/>
                        </a:srgbClr>
                      </a:gs>
                    </a:gsLst>
                    <a:lin ang="5400000" scaled="1"/>
                    <a:tileRect/>
                  </a:gra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lIns="0" tIns="0" rIns="0" bIns="0" rtlCol="0" anchor="ctr"/>
                  <a:lstStyle/>
                  <a:p>
                    <a:pPr defTabSz="342580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100" kern="0" cap="all" dirty="0">
                      <a:solidFill>
                        <a:srgbClr val="595959"/>
                      </a:solidFill>
                    </a:endParaRPr>
                  </a:p>
                </p:txBody>
              </p:sp>
            </p:grpSp>
            <p:pic>
              <p:nvPicPr>
                <p:cNvPr id="143" name="Picture 142" descr="storage.png"/>
                <p:cNvPicPr>
                  <a:picLocks noChangeAspect="1"/>
                </p:cNvPicPr>
                <p:nvPr/>
              </p:nvPicPr>
              <p:blipFill>
                <a:blip r:embed="rId14" cstate="screen">
                  <a:biLevel thresh="25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201546" y="1602214"/>
                  <a:ext cx="332888" cy="343822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p:grpSp>
        <p:sp>
          <p:nvSpPr>
            <p:cNvPr id="171" name="TextBox 170"/>
            <p:cNvSpPr txBox="1"/>
            <p:nvPr/>
          </p:nvSpPr>
          <p:spPr>
            <a:xfrm>
              <a:off x="3621374" y="5050960"/>
              <a:ext cx="1064926" cy="55399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000" kern="0" dirty="0" smtClean="0">
                  <a:solidFill>
                    <a:schemeClr val="accent1">
                      <a:lumMod val="50000"/>
                    </a:schemeClr>
                  </a:solidFill>
                </a:rPr>
                <a:t>儲存裝置抽取 </a:t>
              </a:r>
              <a:r>
                <a:rPr lang="en-US" altLang="zh-TW" sz="1000" kern="0" dirty="0" smtClean="0">
                  <a:solidFill>
                    <a:schemeClr val="accent1">
                      <a:lumMod val="50000"/>
                    </a:schemeClr>
                  </a:solidFill>
                </a:rPr>
                <a:t>= </a:t>
              </a:r>
              <a:br>
                <a:rPr lang="en-US" altLang="zh-TW" sz="1000" kern="0" dirty="0" smtClean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zh-TW" altLang="en-US" sz="1000" kern="0" dirty="0" smtClean="0">
                  <a:solidFill>
                    <a:schemeClr val="accent1">
                      <a:lumMod val="50000"/>
                    </a:schemeClr>
                  </a:solidFill>
                </a:rPr>
                <a:t>軟體定義的</a:t>
              </a:r>
              <a:r>
                <a:rPr lang="en-US" altLang="zh-TW" sz="1000" kern="0" dirty="0" smtClean="0">
                  <a:solidFill>
                    <a:schemeClr val="accent1">
                      <a:lumMod val="50000"/>
                    </a:schemeClr>
                  </a:solidFill>
                </a:rPr>
                <a:t/>
              </a:r>
              <a:br>
                <a:rPr lang="en-US" altLang="zh-TW" sz="1000" kern="0" dirty="0" smtClean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zh-TW" altLang="en-US" sz="1000" kern="0" dirty="0" smtClean="0">
                  <a:solidFill>
                    <a:schemeClr val="accent1">
                      <a:lumMod val="50000"/>
                    </a:schemeClr>
                  </a:solidFill>
                </a:rPr>
                <a:t>儲存裝置</a:t>
              </a:r>
              <a:endParaRPr lang="zh-TW" altLang="en-US" sz="1000" kern="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174" name="Straight Arrow Connector 173"/>
            <p:cNvCxnSpPr/>
            <p:nvPr/>
          </p:nvCxnSpPr>
          <p:spPr bwMode="auto">
            <a:xfrm rot="16200000">
              <a:off x="3961818" y="5925465"/>
              <a:ext cx="384038" cy="0"/>
            </a:xfrm>
            <a:prstGeom prst="straightConnector1">
              <a:avLst/>
            </a:prstGeom>
            <a:solidFill>
              <a:srgbClr val="0095D3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pSp>
          <p:nvGrpSpPr>
            <p:cNvPr id="6" name="Group 5"/>
            <p:cNvGrpSpPr/>
            <p:nvPr/>
          </p:nvGrpSpPr>
          <p:grpSpPr>
            <a:xfrm>
              <a:off x="3898686" y="4591591"/>
              <a:ext cx="468545" cy="468423"/>
              <a:chOff x="3898686" y="4460861"/>
              <a:chExt cx="510302" cy="510169"/>
            </a:xfrm>
          </p:grpSpPr>
          <p:grpSp>
            <p:nvGrpSpPr>
              <p:cNvPr id="235" name="Group 234"/>
              <p:cNvGrpSpPr/>
              <p:nvPr/>
            </p:nvGrpSpPr>
            <p:grpSpPr>
              <a:xfrm>
                <a:off x="3898686" y="4460861"/>
                <a:ext cx="510302" cy="510169"/>
                <a:chOff x="21089" y="1411055"/>
                <a:chExt cx="759261" cy="759064"/>
              </a:xfrm>
              <a:gradFill>
                <a:gsLst>
                  <a:gs pos="50000">
                    <a:schemeClr val="accent1">
                      <a:lumMod val="95000"/>
                    </a:schemeClr>
                  </a:gs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chemeClr val="accent1">
                      <a:alpha val="75000"/>
                      <a:lumMod val="71000"/>
                      <a:lumOff val="29000"/>
                    </a:schemeClr>
                  </a:gs>
                </a:gsLst>
                <a:lin ang="10800000" scaled="1"/>
              </a:gradFill>
            </p:grpSpPr>
            <p:sp>
              <p:nvSpPr>
                <p:cNvPr id="236" name="Oval 235"/>
                <p:cNvSpPr/>
                <p:nvPr/>
              </p:nvSpPr>
              <p:spPr bwMode="gray">
                <a:xfrm>
                  <a:off x="21089" y="1411055"/>
                  <a:ext cx="759261" cy="759064"/>
                </a:xfrm>
                <a:prstGeom prst="ellipse">
                  <a:avLst/>
                </a:prstGeom>
                <a:grpFill/>
                <a:ln w="19050">
                  <a:gradFill flip="none" rotWithShape="1">
                    <a:gsLst>
                      <a:gs pos="50000">
                        <a:srgbClr val="FFFFFF">
                          <a:lumMod val="95000"/>
                        </a:srgbClr>
                      </a:gs>
                      <a:gs pos="0">
                        <a:srgbClr val="FFFFFF">
                          <a:lumMod val="65000"/>
                        </a:srgbClr>
                      </a:gs>
                      <a:gs pos="100000">
                        <a:srgbClr val="FFFFFF">
                          <a:lumMod val="65000"/>
                        </a:srgbClr>
                      </a:gs>
                    </a:gsLst>
                    <a:lin ang="10800000" scaled="1"/>
                    <a:tileRect/>
                  </a:gradFill>
                  <a:round/>
                  <a:headEnd/>
                  <a:tailEnd/>
                </a:ln>
                <a:effectLst>
                  <a:innerShdw blurRad="152400">
                    <a:prstClr val="black"/>
                  </a:innerShdw>
                </a:effectLst>
              </p:spPr>
              <p:txBody>
                <a:bodyPr wrap="none" lIns="0" tIns="0" rIns="0" bIns="0" rtlCol="0" anchor="ctr"/>
                <a:lstStyle/>
                <a:p>
                  <a:pPr defTabSz="34258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kern="0" cap="all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37" name="Oval 236"/>
                <p:cNvSpPr/>
                <p:nvPr/>
              </p:nvSpPr>
              <p:spPr bwMode="gray">
                <a:xfrm>
                  <a:off x="52072" y="1442031"/>
                  <a:ext cx="697293" cy="697112"/>
                </a:xfrm>
                <a:prstGeom prst="ellipse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lIns="0" tIns="0" rIns="0" bIns="0" rtlCol="0" anchor="ctr"/>
                <a:lstStyle/>
                <a:p>
                  <a:pPr defTabSz="34258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100" kern="0" cap="all" dirty="0">
                    <a:solidFill>
                      <a:srgbClr val="FFFFFF"/>
                    </a:solidFill>
                  </a:endParaRPr>
                </a:p>
              </p:txBody>
            </p:sp>
          </p:grpSp>
          <p:pic>
            <p:nvPicPr>
              <p:cNvPr id="177" name="Picture 176" descr="storage.png"/>
              <p:cNvPicPr>
                <a:picLocks noChangeAspect="1"/>
              </p:cNvPicPr>
              <p:nvPr/>
            </p:nvPicPr>
            <p:blipFill>
              <a:blip r:embed="rId14" cstate="screen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4030450" y="4588506"/>
                <a:ext cx="246774" cy="254880"/>
              </a:xfrm>
              <a:prstGeom prst="rect">
                <a:avLst/>
              </a:prstGeo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7" name="Group 26"/>
          <p:cNvGrpSpPr/>
          <p:nvPr/>
        </p:nvGrpSpPr>
        <p:grpSpPr>
          <a:xfrm>
            <a:off x="787165" y="1766806"/>
            <a:ext cx="7569670" cy="1144784"/>
            <a:chOff x="787165" y="1766806"/>
            <a:chExt cx="7569670" cy="1144784"/>
          </a:xfrm>
        </p:grpSpPr>
        <p:sp>
          <p:nvSpPr>
            <p:cNvPr id="260" name="Rounded Rectangle 259"/>
            <p:cNvSpPr/>
            <p:nvPr/>
          </p:nvSpPr>
          <p:spPr bwMode="auto">
            <a:xfrm>
              <a:off x="787165" y="1766806"/>
              <a:ext cx="7569670" cy="1144784"/>
            </a:xfrm>
            <a:prstGeom prst="roundRect">
              <a:avLst>
                <a:gd name="adj" fmla="val 10179"/>
              </a:avLst>
            </a:prstGeom>
            <a:solidFill>
              <a:schemeClr val="bg1"/>
            </a:solidFill>
            <a:ln w="19050">
              <a:gradFill flip="none" rotWithShape="1">
                <a:gsLst>
                  <a:gs pos="50000">
                    <a:srgbClr val="FFFFFF">
                      <a:lumMod val="95000"/>
                    </a:srgbClr>
                  </a:gs>
                  <a:gs pos="0">
                    <a:srgbClr val="FFFFFF">
                      <a:lumMod val="65000"/>
                    </a:srgbClr>
                  </a:gs>
                  <a:gs pos="100000">
                    <a:srgbClr val="FFFFFF">
                      <a:lumMod val="65000"/>
                    </a:srgbClr>
                  </a:gs>
                </a:gsLst>
                <a:lin ang="10800000" scaled="1"/>
                <a:tileRect/>
              </a:gradFill>
              <a:round/>
              <a:headEnd/>
              <a:tailEnd/>
            </a:ln>
            <a:effectLst>
              <a:innerShdw blurRad="152400">
                <a:prstClr val="black"/>
              </a:innerShdw>
            </a:effectLst>
          </p:spPr>
          <p:txBody>
            <a:bodyPr wrap="none" lIns="0" tIns="0" rIns="0" bIns="0" rtlCol="0" anchor="ctr"/>
            <a:lstStyle/>
            <a:p>
              <a:pPr algn="ctr">
                <a:spcAft>
                  <a:spcPct val="40000"/>
                </a:spcAft>
                <a:defRPr/>
              </a:pPr>
              <a:endParaRPr lang="en-US" sz="1050" b="1" kern="0" dirty="0">
                <a:solidFill>
                  <a:srgbClr val="000000">
                    <a:lumMod val="65000"/>
                    <a:lumOff val="35000"/>
                  </a:srgbClr>
                </a:solidFill>
              </a:endParaRPr>
            </a:p>
          </p:txBody>
        </p:sp>
        <p:sp>
          <p:nvSpPr>
            <p:cNvPr id="182" name="Rounded Rectangle 181"/>
            <p:cNvSpPr/>
            <p:nvPr/>
          </p:nvSpPr>
          <p:spPr>
            <a:xfrm rot="10800000">
              <a:off x="2043274" y="1805271"/>
              <a:ext cx="6278042" cy="1002107"/>
            </a:xfrm>
            <a:prstGeom prst="roundRect">
              <a:avLst/>
            </a:prstGeom>
            <a:gradFill flip="none" rotWithShape="1">
              <a:gsLst>
                <a:gs pos="63000">
                  <a:srgbClr val="FFFFFF">
                    <a:alpha val="0"/>
                  </a:srgbClr>
                </a:gs>
                <a:gs pos="0">
                  <a:srgbClr val="FFFFFF">
                    <a:alpha val="75000"/>
                  </a:srgbClr>
                </a:gs>
                <a:gs pos="12000">
                  <a:srgbClr val="FFFFFF">
                    <a:alpha val="50000"/>
                  </a:srgb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rtlCol="0" anchor="ctr"/>
            <a:lstStyle/>
            <a:p>
              <a:pPr defTabSz="342580" fontAlgn="auto">
                <a:spcBef>
                  <a:spcPts val="0"/>
                </a:spcBef>
                <a:spcAft>
                  <a:spcPts val="0"/>
                </a:spcAft>
              </a:pPr>
              <a:endParaRPr lang="en-US" sz="2000" kern="0" cap="all">
                <a:solidFill>
                  <a:srgbClr val="FFFFFF"/>
                </a:solidFill>
              </a:endParaRPr>
            </a:p>
          </p:txBody>
        </p:sp>
        <p:pic>
          <p:nvPicPr>
            <p:cNvPr id="192" name="Picture 191"/>
            <p:cNvPicPr>
              <a:picLocks noChangeAspect="1"/>
            </p:cNvPicPr>
            <p:nvPr/>
          </p:nvPicPr>
          <p:blipFill rotWithShape="1">
            <a:blip r:embed="rId1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72558" y="1853398"/>
              <a:ext cx="1377961" cy="945484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6241843" y="1922744"/>
              <a:ext cx="1719201" cy="761629"/>
              <a:chOff x="6241843" y="1922744"/>
              <a:chExt cx="1719201" cy="761629"/>
            </a:xfrm>
          </p:grpSpPr>
          <p:pic>
            <p:nvPicPr>
              <p:cNvPr id="197" name="Picture 196"/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87022" y="2249995"/>
                <a:ext cx="674022" cy="264151"/>
              </a:xfrm>
              <a:prstGeom prst="rect">
                <a:avLst/>
              </a:prstGeom>
              <a:noFill/>
              <a:effectLst/>
            </p:spPr>
          </p:pic>
          <p:pic>
            <p:nvPicPr>
              <p:cNvPr id="198" name="Picture 197"/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48778" y="1922744"/>
                <a:ext cx="782141" cy="245197"/>
              </a:xfrm>
              <a:prstGeom prst="rect">
                <a:avLst/>
              </a:prstGeom>
              <a:noFill/>
              <a:effectLst/>
            </p:spPr>
          </p:pic>
          <p:pic>
            <p:nvPicPr>
              <p:cNvPr id="199" name="Picture 198"/>
              <p:cNvPicPr>
                <a:picLocks noChangeAspect="1"/>
              </p:cNvPicPr>
              <p:nvPr/>
            </p:nvPicPr>
            <p:blipFill rotWithShape="1"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241843" y="1972823"/>
                <a:ext cx="671910" cy="651568"/>
              </a:xfrm>
              <a:prstGeom prst="rect">
                <a:avLst/>
              </a:prstGeom>
            </p:spPr>
          </p:pic>
          <p:pic>
            <p:nvPicPr>
              <p:cNvPr id="200" name="Picture 199"/>
              <p:cNvPicPr>
                <a:picLocks noChangeAspect="1"/>
              </p:cNvPicPr>
              <p:nvPr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34596" y="2495979"/>
                <a:ext cx="698808" cy="188394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2360121" y="1945328"/>
              <a:ext cx="1603103" cy="787925"/>
              <a:chOff x="2360121" y="1945328"/>
              <a:chExt cx="1603103" cy="787925"/>
            </a:xfrm>
          </p:grpSpPr>
          <p:pic>
            <p:nvPicPr>
              <p:cNvPr id="215" name="Picture 214"/>
              <p:cNvPicPr>
                <a:picLocks noChangeAspect="1"/>
              </p:cNvPicPr>
              <p:nvPr/>
            </p:nvPicPr>
            <p:blipFill rotWithShape="1"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071866" y="2382071"/>
                <a:ext cx="891358" cy="351182"/>
              </a:xfrm>
              <a:prstGeom prst="rect">
                <a:avLst/>
              </a:prstGeom>
            </p:spPr>
          </p:pic>
          <p:pic>
            <p:nvPicPr>
              <p:cNvPr id="216" name="Picture 215"/>
              <p:cNvPicPr>
                <a:picLocks noChangeAspect="1"/>
              </p:cNvPicPr>
              <p:nvPr/>
            </p:nvPicPr>
            <p:blipFill rotWithShape="1">
              <a:blip r:embed="rId2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098952" y="1945328"/>
                <a:ext cx="743437" cy="377955"/>
              </a:xfrm>
              <a:prstGeom prst="rect">
                <a:avLst/>
              </a:prstGeom>
            </p:spPr>
          </p:pic>
          <p:pic>
            <p:nvPicPr>
              <p:cNvPr id="217" name="Picture 216"/>
              <p:cNvPicPr>
                <a:picLocks noChangeAspect="1"/>
              </p:cNvPicPr>
              <p:nvPr/>
            </p:nvPicPr>
            <p:blipFill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60121" y="2044495"/>
                <a:ext cx="666218" cy="634494"/>
              </a:xfrm>
              <a:prstGeom prst="rect">
                <a:avLst/>
              </a:prstGeom>
            </p:spPr>
          </p:pic>
        </p:grpSp>
        <p:sp>
          <p:nvSpPr>
            <p:cNvPr id="180" name="Rounded Rectangle 179"/>
            <p:cNvSpPr/>
            <p:nvPr/>
          </p:nvSpPr>
          <p:spPr>
            <a:xfrm>
              <a:off x="1981849" y="1831272"/>
              <a:ext cx="6278042" cy="1002107"/>
            </a:xfrm>
            <a:prstGeom prst="roundRect">
              <a:avLst/>
            </a:prstGeom>
            <a:solidFill>
              <a:srgbClr val="FFFFFF">
                <a:alpha val="83922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rtlCol="0" anchor="ctr"/>
            <a:lstStyle/>
            <a:p>
              <a:pPr defTabSz="342580" fontAlgn="auto">
                <a:spcBef>
                  <a:spcPts val="0"/>
                </a:spcBef>
                <a:spcAft>
                  <a:spcPts val="0"/>
                </a:spcAft>
              </a:pPr>
              <a:endParaRPr lang="en-US" sz="2000" kern="0" cap="all">
                <a:solidFill>
                  <a:srgbClr val="FFFFFF"/>
                </a:solidFill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885326" y="2163785"/>
              <a:ext cx="1369880" cy="307688"/>
            </a:xfrm>
            <a:prstGeom prst="rect">
              <a:avLst/>
            </a:prstGeom>
            <a:noFill/>
          </p:spPr>
          <p:txBody>
            <a:bodyPr wrap="square" lIns="91352" tIns="45676" rIns="91352" bIns="45676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400" b="1" kern="0" smtClean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應用程式</a:t>
              </a:r>
              <a:endParaRPr lang="zh-TW" altLang="en-US" sz="1100" b="1" kern="0" dirty="0">
                <a:solidFill>
                  <a:srgbClr val="000000">
                    <a:lumMod val="65000"/>
                    <a:lumOff val="35000"/>
                  </a:srgbClr>
                </a:solidFill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4039305" y="1972823"/>
              <a:ext cx="2044466" cy="711550"/>
              <a:chOff x="4090140" y="1972823"/>
              <a:chExt cx="2044466" cy="711550"/>
            </a:xfrm>
          </p:grpSpPr>
          <p:cxnSp>
            <p:nvCxnSpPr>
              <p:cNvPr id="183" name="Straight Connector 182"/>
              <p:cNvCxnSpPr/>
              <p:nvPr/>
            </p:nvCxnSpPr>
            <p:spPr>
              <a:xfrm>
                <a:off x="4090140" y="1972823"/>
                <a:ext cx="0" cy="71155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6134606" y="1972823"/>
                <a:ext cx="0" cy="71155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224" name="Group 223"/>
          <p:cNvGrpSpPr/>
          <p:nvPr/>
        </p:nvGrpSpPr>
        <p:grpSpPr>
          <a:xfrm>
            <a:off x="790955" y="724999"/>
            <a:ext cx="7569670" cy="1015819"/>
            <a:chOff x="790955" y="724999"/>
            <a:chExt cx="7569670" cy="1015819"/>
          </a:xfrm>
        </p:grpSpPr>
        <p:sp>
          <p:nvSpPr>
            <p:cNvPr id="208" name="Rounded Rectangle 207"/>
            <p:cNvSpPr/>
            <p:nvPr/>
          </p:nvSpPr>
          <p:spPr bwMode="auto">
            <a:xfrm>
              <a:off x="790955" y="810535"/>
              <a:ext cx="7569670" cy="930283"/>
            </a:xfrm>
            <a:prstGeom prst="roundRect">
              <a:avLst>
                <a:gd name="adj" fmla="val 10179"/>
              </a:avLst>
            </a:prstGeom>
            <a:solidFill>
              <a:srgbClr val="C6C6C6"/>
            </a:solidFill>
            <a:ln w="12700">
              <a:gradFill flip="none" rotWithShape="1">
                <a:gsLst>
                  <a:gs pos="50000">
                    <a:srgbClr val="FFFFFF">
                      <a:lumMod val="95000"/>
                    </a:srgbClr>
                  </a:gs>
                  <a:gs pos="0">
                    <a:srgbClr val="FFFFFF">
                      <a:lumMod val="65000"/>
                    </a:srgbClr>
                  </a:gs>
                  <a:gs pos="100000">
                    <a:srgbClr val="FFFFFF">
                      <a:lumMod val="65000"/>
                    </a:srgbClr>
                  </a:gs>
                </a:gsLst>
                <a:lin ang="10800000" scaled="1"/>
                <a:tileRect/>
              </a:gradFill>
              <a:round/>
              <a:headEnd/>
              <a:tailEnd/>
            </a:ln>
            <a:effectLst>
              <a:innerShdw blurRad="152400">
                <a:prstClr val="black"/>
              </a:innerShdw>
            </a:effectLst>
          </p:spPr>
          <p:txBody>
            <a:bodyPr wrap="none" lIns="0" tIns="0" rIns="0" bIns="0" rtlCol="0" anchor="ctr"/>
            <a:lstStyle/>
            <a:p>
              <a:pPr defTabSz="342415"/>
              <a:endParaRPr lang="en-US" sz="700" kern="0" cap="all" dirty="0" err="1">
                <a:solidFill>
                  <a:srgbClr val="FFFFFF"/>
                </a:solidFill>
              </a:endParaRPr>
            </a:p>
          </p:txBody>
        </p:sp>
        <p:sp>
          <p:nvSpPr>
            <p:cNvPr id="115" name="Rounded Rectangle 114"/>
            <p:cNvSpPr/>
            <p:nvPr/>
          </p:nvSpPr>
          <p:spPr bwMode="auto">
            <a:xfrm>
              <a:off x="828870" y="864854"/>
              <a:ext cx="7498080" cy="820600"/>
            </a:xfrm>
            <a:prstGeom prst="roundRect">
              <a:avLst>
                <a:gd name="adj" fmla="val 11162"/>
              </a:avLst>
            </a:prstGeom>
            <a:solidFill>
              <a:srgbClr val="FFFFFF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rtlCol="0" anchor="ctr"/>
            <a:lstStyle/>
            <a:p>
              <a:pPr defTabSz="3425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00" kern="0" cap="all" dirty="0" err="1">
                <a:solidFill>
                  <a:srgbClr val="FFFFFF"/>
                </a:solidFill>
              </a:endParaRP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82787" y="724999"/>
              <a:ext cx="4948250" cy="8138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0" name="Rounded Rectangle 109"/>
            <p:cNvSpPr/>
            <p:nvPr/>
          </p:nvSpPr>
          <p:spPr>
            <a:xfrm>
              <a:off x="1802334" y="878505"/>
              <a:ext cx="6278042" cy="546093"/>
            </a:xfrm>
            <a:prstGeom prst="roundRect">
              <a:avLst/>
            </a:prstGeom>
            <a:gradFill>
              <a:gsLst>
                <a:gs pos="25000">
                  <a:srgbClr val="FFFFFF">
                    <a:alpha val="78000"/>
                  </a:srgbClr>
                </a:gs>
                <a:gs pos="0">
                  <a:schemeClr val="bg1">
                    <a:alpha val="0"/>
                  </a:schemeClr>
                </a:gs>
                <a:gs pos="50000">
                  <a:schemeClr val="bg1">
                    <a:alpha val="78000"/>
                  </a:schemeClr>
                </a:gs>
                <a:gs pos="75000">
                  <a:srgbClr val="FFFFFF">
                    <a:alpha val="78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0"/>
            </a:effectLst>
          </p:spPr>
          <p:txBody>
            <a:bodyPr wrap="none" lIns="0" tIns="0" rIns="0" bIns="0" rtlCol="0" anchor="ctr"/>
            <a:lstStyle/>
            <a:p>
              <a:pPr defTabSz="342580" fontAlgn="auto">
                <a:spcBef>
                  <a:spcPts val="0"/>
                </a:spcBef>
                <a:spcAft>
                  <a:spcPts val="0"/>
                </a:spcAft>
              </a:pPr>
              <a:endParaRPr lang="en-US" sz="2000" kern="0" cap="all">
                <a:solidFill>
                  <a:srgbClr val="FFFFFF"/>
                </a:solidFill>
              </a:endParaRP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885326" y="1000915"/>
              <a:ext cx="1466212" cy="307688"/>
            </a:xfrm>
            <a:prstGeom prst="rect">
              <a:avLst/>
            </a:prstGeom>
            <a:noFill/>
          </p:spPr>
          <p:txBody>
            <a:bodyPr wrap="square" lIns="91352" tIns="45676" rIns="91352" bIns="45676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400" b="1" kern="0" smtClean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終端用戶</a:t>
              </a:r>
              <a:r>
                <a:rPr lang="zh-TW" altLang="en-US" sz="1400" b="1" kern="0" smtClean="0">
                  <a:solidFill>
                    <a:srgbClr val="595959"/>
                  </a:solidFill>
                </a:rPr>
                <a:t>運算</a:t>
              </a:r>
              <a:endParaRPr lang="zh-TW" altLang="en-US" sz="1400" b="1" kern="0">
                <a:solidFill>
                  <a:srgbClr val="595959"/>
                </a:solidFill>
              </a:endParaRPr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2641413" y="1019021"/>
              <a:ext cx="787579" cy="276999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algn="ctr">
                <a:spcAft>
                  <a:spcPct val="40000"/>
                </a:spcAft>
                <a:defRPr/>
              </a:pPr>
              <a:r>
                <a:rPr lang="zh-TW" altLang="en-US" sz="1200" b="1" kern="0" dirty="0" smtClean="0">
                  <a:solidFill>
                    <a:srgbClr val="595959"/>
                  </a:solidFill>
                </a:rPr>
                <a:t>桌上型電腦 </a:t>
              </a:r>
              <a:endParaRPr lang="zh-TW" altLang="en-US" sz="1200" b="1" kern="0" dirty="0">
                <a:solidFill>
                  <a:srgbClr val="595959"/>
                </a:solidFill>
              </a:endParaRPr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6682859" y="1019021"/>
              <a:ext cx="81111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ct val="40000"/>
                </a:spcAft>
                <a:defRPr/>
              </a:pPr>
              <a:r>
                <a:rPr lang="zh-TW" altLang="en-US" sz="1200" b="1" kern="0" smtClean="0">
                  <a:solidFill>
                    <a:srgbClr val="595959"/>
                  </a:solidFill>
                </a:rPr>
                <a:t>行動裝置</a:t>
              </a:r>
              <a:endParaRPr lang="zh-TW" altLang="en-US" sz="1200" b="1" kern="0">
                <a:solidFill>
                  <a:srgbClr val="595959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061538" y="881399"/>
              <a:ext cx="0" cy="566401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/>
            <p:cNvSpPr txBox="1"/>
            <p:nvPr/>
          </p:nvSpPr>
          <p:spPr>
            <a:xfrm>
              <a:off x="1945655" y="1411417"/>
              <a:ext cx="6231766" cy="30768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gradFill flip="none" rotWithShape="1">
                <a:gsLst>
                  <a:gs pos="0">
                    <a:schemeClr val="bg1">
                      <a:lumMod val="50000"/>
                      <a:alpha val="0"/>
                    </a:schemeClr>
                  </a:gs>
                  <a:gs pos="50000">
                    <a:schemeClr val="bg1">
                      <a:lumMod val="50000"/>
                    </a:schemeClr>
                  </a:gs>
                  <a:gs pos="100000">
                    <a:schemeClr val="bg1">
                      <a:lumMod val="50000"/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txBody>
            <a:bodyPr wrap="square" lIns="91352" tIns="45676" rIns="91352" bIns="45676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400" b="1" kern="0" smtClean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虛擬工作區</a:t>
              </a:r>
              <a:endParaRPr lang="zh-TW" altLang="en-US" sz="1400" b="1" kern="0" dirty="0">
                <a:solidFill>
                  <a:srgbClr val="000000">
                    <a:lumMod val="65000"/>
                    <a:lumOff val="35000"/>
                  </a:srgbClr>
                </a:solidFill>
              </a:endParaRPr>
            </a:p>
          </p:txBody>
        </p:sp>
      </p:grpSp>
      <p:sp>
        <p:nvSpPr>
          <p:cNvPr id="262" name="Rectangle 261"/>
          <p:cNvSpPr/>
          <p:nvPr/>
        </p:nvSpPr>
        <p:spPr>
          <a:xfrm>
            <a:off x="4646200" y="2129917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ct val="40000"/>
              </a:spcAft>
              <a:defRPr/>
            </a:pPr>
            <a:r>
              <a:rPr lang="zh-TW" altLang="en-US" sz="1400" b="1" kern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現代</a:t>
            </a:r>
            <a:endParaRPr lang="zh-TW" altLang="en-US" sz="1400" b="1" kern="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6429388" y="2129917"/>
            <a:ext cx="16898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ct val="40000"/>
              </a:spcAft>
              <a:defRPr/>
            </a:pPr>
            <a:r>
              <a:rPr lang="zh-TW" altLang="en-US" sz="14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軟體即服務 </a:t>
            </a:r>
            <a:r>
              <a:rPr lang="en-US" altLang="zh-TW" sz="14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(</a:t>
            </a:r>
            <a:r>
              <a:rPr lang="en-US" altLang="zh-TW" sz="1400" b="1" kern="0" dirty="0" err="1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SaaS</a:t>
            </a:r>
            <a:r>
              <a:rPr lang="en-US" altLang="zh-TW" sz="1400" b="1" kern="0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)</a:t>
            </a:r>
            <a:endParaRPr lang="zh-TW" altLang="en-US" sz="1400" b="1" kern="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61" name="Rectangle 260"/>
          <p:cNvSpPr/>
          <p:nvPr/>
        </p:nvSpPr>
        <p:spPr>
          <a:xfrm>
            <a:off x="2451100" y="2172251"/>
            <a:ext cx="7168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ct val="40000"/>
              </a:spcAft>
              <a:defRPr/>
            </a:pPr>
            <a:r>
              <a:rPr lang="zh-TW" altLang="en-US" sz="1400" b="1" kern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傳</a:t>
            </a:r>
            <a:r>
              <a:rPr lang="zh-TW" altLang="en-US" sz="1400" b="1" kern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統</a:t>
            </a:r>
            <a:r>
              <a:rPr lang="zh-TW" altLang="en-US" sz="1400" b="1" kern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式</a:t>
            </a:r>
            <a:endParaRPr lang="zh-TW" altLang="en-US" sz="1400" b="1" kern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2514600" y="3337501"/>
            <a:ext cx="4953000" cy="762000"/>
          </a:xfrm>
          <a:prstGeom prst="rect">
            <a:avLst/>
          </a:prstGeom>
          <a:noFill/>
          <a:ln w="5715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856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雲端管理軟體市占率名列第一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D8CF-3CDE-4807-BCD2-C9F2B831AAA5}" type="slidenum">
              <a:rPr lang="en-US" smtClean="0"/>
              <a:t>8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1567181"/>
            <a:ext cx="7096897" cy="437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5983357"/>
            <a:ext cx="7086600" cy="381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200" dirty="0" smtClean="0"/>
              <a:t>Source: IDC Worldwide Cloud System Management Software 2012 Vendor Shares</a:t>
            </a:r>
          </a:p>
        </p:txBody>
      </p:sp>
      <p:pic>
        <p:nvPicPr>
          <p:cNvPr id="6" name="Picture 5" descr="new newe pap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81201"/>
            <a:ext cx="5638800" cy="236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1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389225"/>
            <a:ext cx="8229600" cy="5251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2400" dirty="0" err="1" smtClean="0"/>
              <a:t>vCenter</a:t>
            </a:r>
            <a:r>
              <a:rPr lang="en-US" altLang="zh-TW" sz="2400" dirty="0" smtClean="0"/>
              <a:t> Automation Center </a:t>
            </a:r>
            <a:r>
              <a:rPr lang="zh-TW" altLang="en-US" sz="2400" dirty="0" smtClean="0"/>
              <a:t>為企業打造安全的自助服務入口平台</a:t>
            </a:r>
            <a:r>
              <a:rPr lang="zh-TW" altLang="en-US" sz="2400" dirty="0" smtClean="0">
                <a:latin typeface="+mn-ea"/>
                <a:cs typeface="Verdana" pitchFamily="34" charset="0"/>
              </a:rPr>
              <a:t>，並可整合主管簽核和授權流程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dirty="0" smtClean="0">
                <a:latin typeface="+mn-ea"/>
                <a:cs typeface="Verdana" pitchFamily="34" charset="0"/>
              </a:rPr>
              <a:t>以及自動化部署</a:t>
            </a:r>
            <a:endParaRPr lang="en-US" sz="2400" dirty="0"/>
          </a:p>
        </p:txBody>
      </p:sp>
      <p:sp>
        <p:nvSpPr>
          <p:cNvPr id="11" name="Line 6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263601" y="1483627"/>
            <a:ext cx="4239543" cy="0"/>
          </a:xfrm>
          <a:prstGeom prst="line">
            <a:avLst/>
          </a:prstGeom>
          <a:ln>
            <a:solidFill>
              <a:schemeClr val="accent3"/>
            </a:solidFill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black"/>
              </a:solidFill>
              <a:latin typeface="SimHei (Body)"/>
              <a:ea typeface="ＭＳ Ｐゴシック"/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4919146" y="1483626"/>
            <a:ext cx="4224854" cy="0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black"/>
              </a:solidFill>
              <a:latin typeface="SimHei (Body)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0820" y="1771072"/>
            <a:ext cx="433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spcBef>
                <a:spcPts val="600"/>
              </a:spcBef>
              <a:buFont typeface="Arial"/>
              <a:buChar char="•"/>
              <a:defRPr sz="1600">
                <a:solidFill>
                  <a:schemeClr val="tx2"/>
                </a:solidFill>
                <a:latin typeface="+mj-lt"/>
                <a:cs typeface="ＭＳ Ｐゴシック" charset="-128"/>
              </a:defRPr>
            </a:lvl1pPr>
          </a:lstStyle>
          <a:p>
            <a:r>
              <a:rPr lang="zh-TW" altLang="en-US" dirty="0"/>
              <a:t>單一</a:t>
            </a:r>
            <a:r>
              <a:rPr lang="en-US" altLang="zh-TW" dirty="0"/>
              <a:t>Web</a:t>
            </a:r>
            <a:r>
              <a:rPr lang="zh-TW" altLang="en-US" dirty="0"/>
              <a:t>入口</a:t>
            </a:r>
            <a:r>
              <a:rPr lang="en-US" altLang="zh-TW" dirty="0"/>
              <a:t>, </a:t>
            </a:r>
            <a:r>
              <a:rPr lang="zh-TW" altLang="en-US" dirty="0"/>
              <a:t>透過自助服務選取所需的系統平台與數量</a:t>
            </a:r>
            <a:r>
              <a:rPr lang="en-US" altLang="zh-TW" dirty="0"/>
              <a:t>,</a:t>
            </a:r>
            <a:r>
              <a:rPr lang="zh-TW" altLang="en-US" dirty="0"/>
              <a:t>達成</a:t>
            </a:r>
            <a:r>
              <a:rPr lang="en-US" altLang="zh-TW" dirty="0"/>
              <a:t>IT as a Service</a:t>
            </a:r>
            <a:r>
              <a:rPr lang="zh-TW" altLang="en-US" dirty="0"/>
              <a:t>的概念</a:t>
            </a:r>
            <a:endParaRPr lang="en-US" altLang="zh-TW" dirty="0"/>
          </a:p>
          <a:p>
            <a:r>
              <a:rPr lang="zh-TW" altLang="en-US" dirty="0"/>
              <a:t>依照企業所需定義核准流程</a:t>
            </a:r>
            <a:endParaRPr lang="en-US" altLang="zh-TW" dirty="0"/>
          </a:p>
          <a:p>
            <a:r>
              <a:rPr lang="zh-TW" altLang="en-US" dirty="0"/>
              <a:t>可創立資源池管理多種不同類型虛擬化主機</a:t>
            </a:r>
            <a:r>
              <a:rPr lang="en-US" altLang="zh-TW" dirty="0"/>
              <a:t>(</a:t>
            </a:r>
            <a:r>
              <a:rPr lang="zh-TW" altLang="en-US" dirty="0"/>
              <a:t>如</a:t>
            </a:r>
            <a:r>
              <a:rPr lang="en-US" altLang="zh-TW" dirty="0"/>
              <a:t>:Hyper-V, </a:t>
            </a:r>
            <a:r>
              <a:rPr lang="en-US" altLang="zh-TW" dirty="0" err="1"/>
              <a:t>XenServer</a:t>
            </a:r>
            <a:r>
              <a:rPr lang="zh-TW" altLang="en-US" dirty="0"/>
              <a:t>等</a:t>
            </a:r>
            <a:r>
              <a:rPr lang="en-US" altLang="zh-TW" dirty="0"/>
              <a:t>)</a:t>
            </a:r>
          </a:p>
        </p:txBody>
      </p:sp>
      <p:sp>
        <p:nvSpPr>
          <p:cNvPr id="19" name="TextBox 14"/>
          <p:cNvSpPr txBox="1"/>
          <p:nvPr/>
        </p:nvSpPr>
        <p:spPr>
          <a:xfrm>
            <a:off x="4831080" y="1681419"/>
            <a:ext cx="43586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zh-TW" altLang="en-US" sz="1600" dirty="0">
                <a:solidFill>
                  <a:schemeClr val="tx2"/>
                </a:solidFill>
                <a:latin typeface="+mj-lt"/>
                <a:cs typeface="ＭＳ Ｐゴシック" charset="-128"/>
              </a:rPr>
              <a:t>透過快速提供 </a:t>
            </a:r>
            <a:r>
              <a:rPr lang="en-US" altLang="zh-TW" sz="1600" dirty="0">
                <a:solidFill>
                  <a:schemeClr val="tx2"/>
                </a:solidFill>
                <a:latin typeface="+mj-lt"/>
                <a:cs typeface="ＭＳ Ｐゴシック" charset="-128"/>
              </a:rPr>
              <a:t>IT </a:t>
            </a:r>
            <a:r>
              <a:rPr lang="zh-TW" altLang="en-US" sz="1600" dirty="0">
                <a:solidFill>
                  <a:schemeClr val="tx2"/>
                </a:solidFill>
                <a:latin typeface="+mj-lt"/>
                <a:cs typeface="ＭＳ Ｐゴシック" charset="-128"/>
              </a:rPr>
              <a:t>服務以達成商業靈活性</a:t>
            </a:r>
          </a:p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zh-TW" altLang="en-US" sz="1600" dirty="0">
                <a:solidFill>
                  <a:schemeClr val="tx2"/>
                </a:solidFill>
                <a:latin typeface="+mj-lt"/>
                <a:cs typeface="ＭＳ Ｐゴシック" charset="-128"/>
              </a:rPr>
              <a:t>透過治理佈建的人員、內容及位置以提供 </a:t>
            </a:r>
            <a:r>
              <a:rPr lang="en-US" altLang="zh-TW" sz="1600" dirty="0">
                <a:solidFill>
                  <a:schemeClr val="tx2"/>
                </a:solidFill>
                <a:latin typeface="+mj-lt"/>
                <a:cs typeface="ＭＳ Ｐゴシック" charset="-128"/>
              </a:rPr>
              <a:t>IT </a:t>
            </a:r>
            <a:r>
              <a:rPr lang="zh-TW" altLang="en-US" sz="1600" dirty="0">
                <a:solidFill>
                  <a:schemeClr val="tx2"/>
                </a:solidFill>
                <a:latin typeface="+mj-lt"/>
                <a:cs typeface="ＭＳ Ｐゴシック" charset="-128"/>
              </a:rPr>
              <a:t>控管</a:t>
            </a:r>
          </a:p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zh-TW" altLang="en-US" sz="1600" dirty="0">
                <a:solidFill>
                  <a:schemeClr val="tx2"/>
                </a:solidFill>
                <a:latin typeface="+mj-lt"/>
                <a:cs typeface="ＭＳ Ｐゴシック" charset="-128"/>
              </a:rPr>
              <a:t>以彈性的自動化解決方案擴充現有的基礎架構、程序及環境</a:t>
            </a:r>
          </a:p>
        </p:txBody>
      </p:sp>
      <p:sp>
        <p:nvSpPr>
          <p:cNvPr id="20" name="Pentagon 6"/>
          <p:cNvSpPr/>
          <p:nvPr/>
        </p:nvSpPr>
        <p:spPr bwMode="gray">
          <a:xfrm>
            <a:off x="263601" y="1285834"/>
            <a:ext cx="1569884" cy="395585"/>
          </a:xfrm>
          <a:prstGeom prst="homePlate">
            <a:avLst/>
          </a:prstGeom>
          <a:gradFill>
            <a:lin ang="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anchor="ctr"/>
          <a:lstStyle/>
          <a:p>
            <a:pPr marL="230188" indent="-119063">
              <a:defRPr/>
            </a:pPr>
            <a:r>
              <a:rPr lang="zh-TW" altLang="en-US" sz="2000" dirty="0" smtClean="0">
                <a:solidFill>
                  <a:srgbClr val="FFFFFF"/>
                </a:solidFill>
                <a:cs typeface="Arial" charset="0"/>
              </a:rPr>
              <a:t>重點功能</a:t>
            </a:r>
            <a:endParaRPr lang="en-US" sz="20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1" name="Pentagon 6"/>
          <p:cNvSpPr/>
          <p:nvPr/>
        </p:nvSpPr>
        <p:spPr bwMode="gray">
          <a:xfrm>
            <a:off x="4800600" y="1285834"/>
            <a:ext cx="2886383" cy="395585"/>
          </a:xfrm>
          <a:prstGeom prst="homePlate">
            <a:avLst/>
          </a:prstGeom>
          <a:gradFill>
            <a:lin ang="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anchor="ctr"/>
          <a:lstStyle/>
          <a:p>
            <a:pPr marL="230188" indent="-119063">
              <a:defRPr/>
            </a:pPr>
            <a:r>
              <a:rPr lang="zh-TW" altLang="en-US" sz="2000" dirty="0" smtClean="0">
                <a:solidFill>
                  <a:srgbClr val="FFFFFF"/>
                </a:solidFill>
                <a:cs typeface="Arial" charset="0"/>
              </a:rPr>
              <a:t>方案效益</a:t>
            </a:r>
            <a:endParaRPr lang="en-US" sz="200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26" name="Picture 2" descr="C:\Users\rbourdeau\AppData\Local\Microsoft\Windows\Temporary Internet Files\Content.Outlook\CHI7XM9Z\Screen shot 2013-08-23 at 10 05 58 A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20440"/>
            <a:ext cx="5494266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844" y="3537754"/>
            <a:ext cx="5821155" cy="329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09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1nfLhPe0mvZN5M4FgZG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1nfLhPe0mvZN5M4FgZG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1nfLhPe0mvZN5M4FgZGA"/>
</p:tagLst>
</file>

<file path=ppt/theme/theme1.xml><?xml version="1.0" encoding="utf-8"?>
<a:theme xmlns:a="http://schemas.openxmlformats.org/drawingml/2006/main" name="VMware_white_4x3_clean">
  <a:themeElements>
    <a:clrScheme name="VMware">
      <a:dk1>
        <a:srgbClr val="717074"/>
      </a:dk1>
      <a:lt1>
        <a:sysClr val="window" lastClr="FFFFFF"/>
      </a:lt1>
      <a:dk2>
        <a:srgbClr val="000000"/>
      </a:dk2>
      <a:lt2>
        <a:srgbClr val="C6C6C8"/>
      </a:lt2>
      <a:accent1>
        <a:srgbClr val="0095D3"/>
      </a:accent1>
      <a:accent2>
        <a:srgbClr val="89CBDF"/>
      </a:accent2>
      <a:accent3>
        <a:srgbClr val="006990"/>
      </a:accent3>
      <a:accent4>
        <a:srgbClr val="6DB33F"/>
      </a:accent4>
      <a:accent5>
        <a:srgbClr val="C2CD23"/>
      </a:accent5>
      <a:accent6>
        <a:srgbClr val="387C2C"/>
      </a:accent6>
      <a:hlink>
        <a:srgbClr val="0095D3"/>
      </a:hlink>
      <a:folHlink>
        <a:srgbClr val="89CBD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/>
          </a:solidFill>
          <a:miter lim="800000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smtClean="0"/>
        </a:defPPr>
      </a:lstStyle>
    </a:txDef>
  </a:objectDefaults>
  <a:extraClrSchemeLst/>
  <a:custClrLst>
    <a:custClr name="PMS130">
      <a:srgbClr val="FDB813"/>
    </a:custClr>
    <a:custClr name="PMS144">
      <a:srgbClr val="F8981D"/>
    </a:custClr>
    <a:custClr name="PMS180">
      <a:srgbClr val="D9541E"/>
    </a:custClr>
    <a:custClr name="PMS1807">
      <a:srgbClr val="9E3039"/>
    </a:custClr>
    <a:custClr name="PMS195">
      <a:srgbClr val="820024"/>
    </a:custClr>
    <a:custClr name="PMS174">
      <a:srgbClr val="9A3B26"/>
    </a:custClr>
    <a:custClr name="PMS7519">
      <a:srgbClr val="574319"/>
    </a:custClr>
    <a:custClr name="PMS654">
      <a:srgbClr val="003D79"/>
    </a:custClr>
  </a:custClrLst>
</a:theme>
</file>

<file path=ppt/theme/theme2.xml><?xml version="1.0" encoding="utf-8"?>
<a:theme xmlns:a="http://schemas.openxmlformats.org/drawingml/2006/main" name="Office Theme">
  <a:themeElements>
    <a:clrScheme name="VMware">
      <a:dk1>
        <a:srgbClr val="717074"/>
      </a:dk1>
      <a:lt1>
        <a:sysClr val="window" lastClr="FFFFFF"/>
      </a:lt1>
      <a:dk2>
        <a:srgbClr val="000000"/>
      </a:dk2>
      <a:lt2>
        <a:srgbClr val="C6C6C8"/>
      </a:lt2>
      <a:accent1>
        <a:srgbClr val="0095D3"/>
      </a:accent1>
      <a:accent2>
        <a:srgbClr val="89CBDF"/>
      </a:accent2>
      <a:accent3>
        <a:srgbClr val="006990"/>
      </a:accent3>
      <a:accent4>
        <a:srgbClr val="6DB33F"/>
      </a:accent4>
      <a:accent5>
        <a:srgbClr val="C2CD23"/>
      </a:accent5>
      <a:accent6>
        <a:srgbClr val="387C2C"/>
      </a:accent6>
      <a:hlink>
        <a:srgbClr val="0095D3"/>
      </a:hlink>
      <a:folHlink>
        <a:srgbClr val="89CBD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Mware">
      <a:dk1>
        <a:srgbClr val="717074"/>
      </a:dk1>
      <a:lt1>
        <a:sysClr val="window" lastClr="FFFFFF"/>
      </a:lt1>
      <a:dk2>
        <a:srgbClr val="000000"/>
      </a:dk2>
      <a:lt2>
        <a:srgbClr val="C6C6C8"/>
      </a:lt2>
      <a:accent1>
        <a:srgbClr val="0095D3"/>
      </a:accent1>
      <a:accent2>
        <a:srgbClr val="89CBDF"/>
      </a:accent2>
      <a:accent3>
        <a:srgbClr val="006990"/>
      </a:accent3>
      <a:accent4>
        <a:srgbClr val="6DB33F"/>
      </a:accent4>
      <a:accent5>
        <a:srgbClr val="C2CD23"/>
      </a:accent5>
      <a:accent6>
        <a:srgbClr val="387C2C"/>
      </a:accent6>
      <a:hlink>
        <a:srgbClr val="0095D3"/>
      </a:hlink>
      <a:folHlink>
        <a:srgbClr val="89CBD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VMware_white_4x3_clean</Template>
  <TotalTime>0</TotalTime>
  <Words>4312</Words>
  <Application>Microsoft Office PowerPoint</Application>
  <PresentationFormat>如螢幕大小 (4:3)</PresentationFormat>
  <Paragraphs>479</Paragraphs>
  <Slides>21</Slides>
  <Notes>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VMware_white_4x3_clean</vt:lpstr>
      <vt:lpstr>   VMWARE 大藍圖   SOFTWARE-DEFINED ENTERPRISE</vt:lpstr>
      <vt:lpstr>VMware 藍圖 - 軟體定義的企業 </vt:lpstr>
      <vt:lpstr>高達80%的企業採用VMware伺服器虛擬化平台 </vt:lpstr>
      <vt:lpstr>PowerPoint 簡報</vt:lpstr>
      <vt:lpstr>VMware 高彈性的虛擬網路 - Network Virtualization</vt:lpstr>
      <vt:lpstr>VMware 高效能的虛擬儲存 - Virtual SAN</vt:lpstr>
      <vt:lpstr>VMware 藍圖 - 軟體定義的企業 </vt:lpstr>
      <vt:lpstr>雲端管理軟體市占率名列第一</vt:lpstr>
      <vt:lpstr>vCenter Automation Center 為企業打造安全的自助服務入口平台，並可整合主管簽核和授權流程，以及自動化部署</vt:lpstr>
      <vt:lpstr>參考案例：自動化部署可以大大加速部署速度</vt:lpstr>
      <vt:lpstr>vCenter Operations Manager 維運監控平台以全新的思維呈現管理者真正有用的視角</vt:lpstr>
      <vt:lpstr>vCenter Log insight 日誌分析工具除了提升監控能力外，也可達成跨設備交叉分析、稽核軌跡快速搜尋等以縮短故障排除時間</vt:lpstr>
      <vt:lpstr>VMware 藍圖 - 軟體定義的企業 </vt:lpstr>
      <vt:lpstr>VMware vFabric Family (Pivotal)</vt:lpstr>
      <vt:lpstr>VMware 藍圖 - 軟體定義的企業 </vt:lpstr>
      <vt:lpstr>IDC調查： VMware是桌面虛擬化方案內最佳市佔率及最佳品牌</vt:lpstr>
      <vt:lpstr>iThome 2014 CIO大調查  VMware桌面虛擬化市佔於2013年更大幅拉開領先</vt:lpstr>
      <vt:lpstr>VMware 藍圖 - 軟體定義的企業 </vt:lpstr>
      <vt:lpstr>AirWatch：企業行動管理和安全領導廠商</vt:lpstr>
      <vt:lpstr>VMware 能提供： 軟體定義的企業之基礎 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2014-01-09T03:56:31Z</dcterms:created>
  <dcterms:modified xsi:type="dcterms:W3CDTF">2014-06-09T05:53:33Z</dcterms:modified>
</cp:coreProperties>
</file>